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20"/>
    <p:restoredTop sz="94188"/>
  </p:normalViewPr>
  <p:slideViewPr>
    <p:cSldViewPr snapToGrid="0">
      <p:cViewPr varScale="1">
        <p:scale>
          <a:sx n="75" d="100"/>
          <a:sy n="75" d="100"/>
        </p:scale>
        <p:origin x="619"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10/22/2025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851B2-DFF2-8379-938C-2010991E35F3}"/>
              </a:ext>
            </a:extLst>
          </p:cNvPr>
          <p:cNvSpPr>
            <a:spLocks noGrp="1"/>
          </p:cNvSpPr>
          <p:nvPr>
            <p:ph type="ctrTitle"/>
          </p:nvPr>
        </p:nvSpPr>
        <p:spPr/>
        <p:txBody>
          <a:bodyPr/>
          <a:lstStyle/>
          <a:p>
            <a:r>
              <a:rPr lang="en-US" dirty="0"/>
              <a:t>Semantic and Internalist Justifications of Kant’s Attack on Intuition</a:t>
            </a:r>
          </a:p>
        </p:txBody>
      </p:sp>
      <p:sp>
        <p:nvSpPr>
          <p:cNvPr id="3" name="Subtitle 2">
            <a:extLst>
              <a:ext uri="{FF2B5EF4-FFF2-40B4-BE49-F238E27FC236}">
                <a16:creationId xmlns:a16="http://schemas.microsoft.com/office/drawing/2014/main" id="{2839340F-D65E-02B0-AA94-D38BF90475D1}"/>
              </a:ext>
            </a:extLst>
          </p:cNvPr>
          <p:cNvSpPr>
            <a:spLocks noGrp="1"/>
          </p:cNvSpPr>
          <p:nvPr>
            <p:ph type="subTitle" idx="1"/>
          </p:nvPr>
        </p:nvSpPr>
        <p:spPr/>
        <p:txBody>
          <a:bodyPr>
            <a:normAutofit lnSpcReduction="10000"/>
          </a:bodyPr>
          <a:lstStyle/>
          <a:p>
            <a:r>
              <a:rPr lang="en-US" dirty="0"/>
              <a:t>Henry Fernando</a:t>
            </a:r>
          </a:p>
          <a:p>
            <a:r>
              <a:rPr lang="en-US" dirty="0"/>
              <a:t>University of Cambridge</a:t>
            </a:r>
          </a:p>
          <a:p>
            <a:r>
              <a:rPr lang="en-US" dirty="0"/>
              <a:t>4 October 2025</a:t>
            </a:r>
          </a:p>
        </p:txBody>
      </p:sp>
    </p:spTree>
    <p:extLst>
      <p:ext uri="{BB962C8B-B14F-4D97-AF65-F5344CB8AC3E}">
        <p14:creationId xmlns:p14="http://schemas.microsoft.com/office/powerpoint/2010/main" val="1474748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EBBBE-0683-61A0-88F2-35F893BA20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03E565-F945-41D4-31A8-E4E917ABCAAD}"/>
              </a:ext>
            </a:extLst>
          </p:cNvPr>
          <p:cNvSpPr>
            <a:spLocks noGrp="1"/>
          </p:cNvSpPr>
          <p:nvPr>
            <p:ph type="title"/>
          </p:nvPr>
        </p:nvSpPr>
        <p:spPr/>
        <p:txBody>
          <a:bodyPr/>
          <a:lstStyle/>
          <a:p>
            <a:r>
              <a:rPr lang="en-US" dirty="0"/>
              <a:t>Kant’s View of Reason</a:t>
            </a:r>
          </a:p>
        </p:txBody>
      </p:sp>
      <p:sp>
        <p:nvSpPr>
          <p:cNvPr id="3" name="Content Placeholder 2">
            <a:extLst>
              <a:ext uri="{FF2B5EF4-FFF2-40B4-BE49-F238E27FC236}">
                <a16:creationId xmlns:a16="http://schemas.microsoft.com/office/drawing/2014/main" id="{AF1D3931-1B36-C3BD-70F2-09F52FBB204B}"/>
              </a:ext>
            </a:extLst>
          </p:cNvPr>
          <p:cNvSpPr>
            <a:spLocks noGrp="1"/>
          </p:cNvSpPr>
          <p:nvPr>
            <p:ph idx="1"/>
          </p:nvPr>
        </p:nvSpPr>
        <p:spPr>
          <a:xfrm>
            <a:off x="677334" y="1447800"/>
            <a:ext cx="8499323" cy="5170713"/>
          </a:xfrm>
        </p:spPr>
        <p:txBody>
          <a:bodyPr>
            <a:normAutofit/>
          </a:bodyPr>
          <a:lstStyle/>
          <a:p>
            <a:r>
              <a:rPr lang="en-US" sz="2000" dirty="0"/>
              <a:t>Kant associates philosophical reasoning with strenuous “labor” (435) because it involves breaking down concepts and putting them back together through a kind of “craftsmanship”.</a:t>
            </a:r>
          </a:p>
          <a:p>
            <a:r>
              <a:rPr lang="en-US" sz="2000" dirty="0"/>
              <a:t>The craftsmanship includes concepts found “in the objects themselves” as opposed to some transcendent Platonic reality.</a:t>
            </a:r>
          </a:p>
          <a:p>
            <a:r>
              <a:rPr lang="en-US" sz="2000" dirty="0"/>
              <a:t>These concepts are “speak clearly to everyone and is capable of being scientifically known”, unlike Platonic intuitions that avoid scrutiny and rational inquiry.</a:t>
            </a:r>
          </a:p>
          <a:p>
            <a:r>
              <a:rPr lang="en-US" sz="2000" dirty="0"/>
              <a:t>Reason must “brood” over itself and its pure concepts without resort to experience (</a:t>
            </a:r>
            <a:r>
              <a:rPr lang="en-US" sz="2000" i="1" dirty="0"/>
              <a:t>Prolegomena </a:t>
            </a:r>
            <a:r>
              <a:rPr lang="en-US" sz="2000" dirty="0"/>
              <a:t>1977, 64).</a:t>
            </a:r>
          </a:p>
          <a:p>
            <a:r>
              <a:rPr lang="en-US" sz="2000" dirty="0"/>
              <a:t>This entails a rigorous examination of the nature, scope, and limits of reason.</a:t>
            </a:r>
            <a:endParaRPr lang="en-PH" dirty="0"/>
          </a:p>
        </p:txBody>
      </p:sp>
      <p:pic>
        <p:nvPicPr>
          <p:cNvPr id="4" name="Picture 3">
            <a:extLst>
              <a:ext uri="{FF2B5EF4-FFF2-40B4-BE49-F238E27FC236}">
                <a16:creationId xmlns:a16="http://schemas.microsoft.com/office/drawing/2014/main" id="{45FFE8C1-5705-FE94-EEA6-0D03C2424268}"/>
              </a:ext>
            </a:extLst>
          </p:cNvPr>
          <p:cNvPicPr>
            <a:picLocks noChangeAspect="1"/>
          </p:cNvPicPr>
          <p:nvPr/>
        </p:nvPicPr>
        <p:blipFill>
          <a:blip r:embed="rId2"/>
          <a:stretch>
            <a:fillRect/>
          </a:stretch>
        </p:blipFill>
        <p:spPr>
          <a:xfrm>
            <a:off x="9274002" y="1930400"/>
            <a:ext cx="2838450" cy="3159620"/>
          </a:xfrm>
          <a:prstGeom prst="rect">
            <a:avLst/>
          </a:prstGeom>
          <a:ln>
            <a:solidFill>
              <a:schemeClr val="tx1"/>
            </a:solidFill>
          </a:ln>
        </p:spPr>
      </p:pic>
    </p:spTree>
    <p:extLst>
      <p:ext uri="{BB962C8B-B14F-4D97-AF65-F5344CB8AC3E}">
        <p14:creationId xmlns:p14="http://schemas.microsoft.com/office/powerpoint/2010/main" val="328904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F7A93-A0FE-5D07-5D7A-D0FA640F37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F11668-AE24-7872-8696-358A78C6ED9D}"/>
              </a:ext>
            </a:extLst>
          </p:cNvPr>
          <p:cNvSpPr>
            <a:spLocks noGrp="1"/>
          </p:cNvSpPr>
          <p:nvPr>
            <p:ph type="title"/>
          </p:nvPr>
        </p:nvSpPr>
        <p:spPr/>
        <p:txBody>
          <a:bodyPr/>
          <a:lstStyle/>
          <a:p>
            <a:r>
              <a:rPr lang="en-US" dirty="0"/>
              <a:t>Application 1: Ethical Intuitionism</a:t>
            </a:r>
          </a:p>
        </p:txBody>
      </p:sp>
      <p:sp>
        <p:nvSpPr>
          <p:cNvPr id="3" name="Content Placeholder 2">
            <a:extLst>
              <a:ext uri="{FF2B5EF4-FFF2-40B4-BE49-F238E27FC236}">
                <a16:creationId xmlns:a16="http://schemas.microsoft.com/office/drawing/2014/main" id="{71F7D0EC-0390-F514-AF86-CD0131D419F2}"/>
              </a:ext>
            </a:extLst>
          </p:cNvPr>
          <p:cNvSpPr>
            <a:spLocks noGrp="1"/>
          </p:cNvSpPr>
          <p:nvPr>
            <p:ph idx="1"/>
          </p:nvPr>
        </p:nvSpPr>
        <p:spPr>
          <a:xfrm>
            <a:off x="677334" y="1447800"/>
            <a:ext cx="9522580" cy="5170713"/>
          </a:xfrm>
        </p:spPr>
        <p:txBody>
          <a:bodyPr>
            <a:normAutofit lnSpcReduction="10000"/>
          </a:bodyPr>
          <a:lstStyle/>
          <a:p>
            <a:r>
              <a:rPr lang="en-US" sz="2000" dirty="0"/>
              <a:t>Ethical intuitionists claim that basic moral propositions are “self-evident” and that moral properties are non-natural properties (i.e. not known through sense experience).</a:t>
            </a:r>
          </a:p>
          <a:p>
            <a:pPr lvl="1"/>
            <a:r>
              <a:rPr lang="en-US" b="1" dirty="0"/>
              <a:t>Ross </a:t>
            </a:r>
            <a:r>
              <a:rPr lang="en-US" dirty="0"/>
              <a:t>(1930): A self-evident proposition is “evident without any need of proof”</a:t>
            </a:r>
          </a:p>
          <a:p>
            <a:pPr lvl="1"/>
            <a:r>
              <a:rPr lang="en-US" b="1" dirty="0"/>
              <a:t>Shafer-Landau </a:t>
            </a:r>
            <a:r>
              <a:rPr lang="en-US" dirty="0"/>
              <a:t>(2005, 247): “It seems to me self-evident that, other things equal, it is wrong to take pleasure in another’s pain, to taunt and threaten the vulnerable, to prosecute and punish those known to be innocent, and to sell another’s secrets solely for personal gain…One doesn’t need to infer them from one’s other beliefs in order to be justified in thinking them true.”</a:t>
            </a:r>
            <a:endParaRPr lang="en-US" b="1" dirty="0"/>
          </a:p>
          <a:p>
            <a:pPr lvl="1"/>
            <a:r>
              <a:rPr lang="en-US" b="1" dirty="0"/>
              <a:t>Audi </a:t>
            </a:r>
            <a:r>
              <a:rPr lang="en-US" dirty="0"/>
              <a:t>(2008, 478): A self-evident proposition is true “such that (a) adequately understanding them is sufficient justification for believing them…and (b) believing them on the basis of adequately understanding them entails knowing them.”</a:t>
            </a:r>
          </a:p>
          <a:p>
            <a:r>
              <a:rPr lang="en-US" dirty="0"/>
              <a:t>If Kant’s argument is true, then moral beliefs attained via intuition are not justified on internalist grounds, nor can we be certain about what our intuitions mean.</a:t>
            </a:r>
          </a:p>
          <a:p>
            <a:r>
              <a:rPr lang="en-US" dirty="0"/>
              <a:t>That is, someone cannot be justified in claiming that it is wrong to kill just because it self-evidently appears to be true.</a:t>
            </a:r>
          </a:p>
          <a:p>
            <a:r>
              <a:rPr lang="en-US" dirty="0"/>
              <a:t>Cf. Kant’s system of morality which applies a test of universalizability to determine which maxims are sufficient reasons for action.</a:t>
            </a:r>
          </a:p>
          <a:p>
            <a:endParaRPr lang="en-PH" dirty="0"/>
          </a:p>
        </p:txBody>
      </p:sp>
    </p:spTree>
    <p:extLst>
      <p:ext uri="{BB962C8B-B14F-4D97-AF65-F5344CB8AC3E}">
        <p14:creationId xmlns:p14="http://schemas.microsoft.com/office/powerpoint/2010/main" val="2986808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78102-6395-A2C5-89A4-FED837D5D7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7FB3A4-31EF-321F-0687-DF9CF1A5103D}"/>
              </a:ext>
            </a:extLst>
          </p:cNvPr>
          <p:cNvSpPr>
            <a:spLocks noGrp="1"/>
          </p:cNvSpPr>
          <p:nvPr>
            <p:ph type="title"/>
          </p:nvPr>
        </p:nvSpPr>
        <p:spPr/>
        <p:txBody>
          <a:bodyPr/>
          <a:lstStyle/>
          <a:p>
            <a:r>
              <a:rPr lang="en-US" dirty="0"/>
              <a:t>Application 2: </a:t>
            </a:r>
            <a:r>
              <a:rPr lang="en-US" dirty="0" err="1"/>
              <a:t>Blackboxes</a:t>
            </a:r>
            <a:r>
              <a:rPr lang="en-US" dirty="0"/>
              <a:t> in AI</a:t>
            </a:r>
          </a:p>
        </p:txBody>
      </p:sp>
      <p:sp>
        <p:nvSpPr>
          <p:cNvPr id="3" name="Content Placeholder 2">
            <a:extLst>
              <a:ext uri="{FF2B5EF4-FFF2-40B4-BE49-F238E27FC236}">
                <a16:creationId xmlns:a16="http://schemas.microsoft.com/office/drawing/2014/main" id="{A5211465-A249-1123-E47F-81B43BC82340}"/>
              </a:ext>
            </a:extLst>
          </p:cNvPr>
          <p:cNvSpPr>
            <a:spLocks noGrp="1"/>
          </p:cNvSpPr>
          <p:nvPr>
            <p:ph idx="1"/>
          </p:nvPr>
        </p:nvSpPr>
        <p:spPr>
          <a:xfrm>
            <a:off x="677334" y="1447800"/>
            <a:ext cx="9522580" cy="5170713"/>
          </a:xfrm>
        </p:spPr>
        <p:txBody>
          <a:bodyPr>
            <a:normAutofit/>
          </a:bodyPr>
          <a:lstStyle/>
          <a:p>
            <a:r>
              <a:rPr lang="en-US" sz="2000" dirty="0" err="1"/>
              <a:t>Blackboxes</a:t>
            </a:r>
            <a:r>
              <a:rPr lang="en-US" sz="2000" dirty="0"/>
              <a:t> are artificial intelligence models that run deep-learning algorithms and are unintelligible to humans.</a:t>
            </a:r>
          </a:p>
          <a:p>
            <a:r>
              <a:rPr lang="en-US" sz="2000" dirty="0"/>
              <a:t>E.g. Google CEO Sundar Pichai admitted that its AI models performed tasks it was not programmed to do.</a:t>
            </a:r>
          </a:p>
          <a:p>
            <a:pPr lvl="1"/>
            <a:r>
              <a:rPr lang="en-US" dirty="0"/>
              <a:t>Interviewer: “You don’t fully understand how it works, and yet you’ve made it available to society?”</a:t>
            </a:r>
          </a:p>
          <a:p>
            <a:pPr lvl="1"/>
            <a:r>
              <a:rPr lang="en-US" dirty="0"/>
              <a:t>Pichai: “It’s not a big deal, I don’t think we fully understand how the human mind works either.”</a:t>
            </a:r>
          </a:p>
          <a:p>
            <a:r>
              <a:rPr lang="en-US" sz="2000" dirty="0"/>
              <a:t>There is an ongoing debate about the extent to which we can trust </a:t>
            </a:r>
            <a:r>
              <a:rPr lang="en-US" sz="2000" dirty="0" err="1"/>
              <a:t>blackbox</a:t>
            </a:r>
            <a:r>
              <a:rPr lang="en-US" sz="2000" dirty="0"/>
              <a:t> models, even though they deliver the intended results.</a:t>
            </a:r>
          </a:p>
          <a:p>
            <a:r>
              <a:rPr lang="en-US" sz="2000" dirty="0"/>
              <a:t>Kant would say it is </a:t>
            </a:r>
            <a:r>
              <a:rPr lang="en-US" sz="2000" i="1" dirty="0"/>
              <a:t>not</a:t>
            </a:r>
            <a:r>
              <a:rPr lang="en-US" sz="2000" dirty="0"/>
              <a:t> justified if we cannot rationally explain our reasons for belief.</a:t>
            </a:r>
          </a:p>
          <a:p>
            <a:r>
              <a:rPr lang="en-US" sz="2000" dirty="0"/>
              <a:t>Hence there is a growing field called </a:t>
            </a:r>
            <a:r>
              <a:rPr lang="en-US" sz="2000" dirty="0" err="1"/>
              <a:t>xAI</a:t>
            </a:r>
            <a:r>
              <a:rPr lang="en-US" sz="2000" dirty="0"/>
              <a:t> which tries to convert </a:t>
            </a:r>
            <a:r>
              <a:rPr lang="en-US" sz="2000" dirty="0" err="1"/>
              <a:t>blackboxes</a:t>
            </a:r>
            <a:r>
              <a:rPr lang="en-US" sz="2000" dirty="0"/>
              <a:t> into </a:t>
            </a:r>
            <a:r>
              <a:rPr lang="en-US" sz="2000" dirty="0" err="1"/>
              <a:t>glassboxes</a:t>
            </a:r>
            <a:r>
              <a:rPr lang="en-US" sz="2000" dirty="0"/>
              <a:t>.</a:t>
            </a:r>
            <a:endParaRPr lang="en-PH" sz="2000" dirty="0"/>
          </a:p>
        </p:txBody>
      </p:sp>
    </p:spTree>
    <p:extLst>
      <p:ext uri="{BB962C8B-B14F-4D97-AF65-F5344CB8AC3E}">
        <p14:creationId xmlns:p14="http://schemas.microsoft.com/office/powerpoint/2010/main" val="1994401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31E1F-4408-3682-0ABA-C1AB5F781A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DB90F6-D5CE-0971-8C24-DB898EABFA6F}"/>
              </a:ext>
            </a:extLst>
          </p:cNvPr>
          <p:cNvSpPr>
            <a:spLocks noGrp="1"/>
          </p:cNvSpPr>
          <p:nvPr>
            <p:ph type="title"/>
          </p:nvPr>
        </p:nvSpPr>
        <p:spPr/>
        <p:txBody>
          <a:bodyPr/>
          <a:lstStyle/>
          <a:p>
            <a:r>
              <a:rPr lang="en-US" dirty="0"/>
              <a:t>The Aftermath</a:t>
            </a:r>
          </a:p>
        </p:txBody>
      </p:sp>
      <p:sp>
        <p:nvSpPr>
          <p:cNvPr id="3" name="Content Placeholder 2">
            <a:extLst>
              <a:ext uri="{FF2B5EF4-FFF2-40B4-BE49-F238E27FC236}">
                <a16:creationId xmlns:a16="http://schemas.microsoft.com/office/drawing/2014/main" id="{97489E73-8A6A-7CB2-E90E-71FF1502D314}"/>
              </a:ext>
            </a:extLst>
          </p:cNvPr>
          <p:cNvSpPr>
            <a:spLocks noGrp="1"/>
          </p:cNvSpPr>
          <p:nvPr>
            <p:ph idx="1"/>
          </p:nvPr>
        </p:nvSpPr>
        <p:spPr>
          <a:xfrm>
            <a:off x="677334" y="1447800"/>
            <a:ext cx="9522580" cy="5170713"/>
          </a:xfrm>
        </p:spPr>
        <p:txBody>
          <a:bodyPr>
            <a:normAutofit/>
          </a:bodyPr>
          <a:lstStyle/>
          <a:p>
            <a:r>
              <a:rPr lang="en-US" sz="2000" dirty="0"/>
              <a:t>Schlosser responded to Kant with a monograph entitled </a:t>
            </a:r>
            <a:r>
              <a:rPr lang="en-US" sz="2000" i="1" dirty="0"/>
              <a:t>Writing to a Young Man who Wanted to Study Kantian Philosophy.</a:t>
            </a:r>
          </a:p>
          <a:p>
            <a:pPr lvl="1"/>
            <a:r>
              <a:rPr lang="en-US" dirty="0"/>
              <a:t>Schlosser claims to be the sole voice of common sense (but also admits that he had never fully read or understood Kant’s philosophy prior).</a:t>
            </a:r>
          </a:p>
          <a:p>
            <a:r>
              <a:rPr lang="en-US" sz="2000" dirty="0"/>
              <a:t>Kant replies yet again with his 1796 essay </a:t>
            </a:r>
            <a:r>
              <a:rPr lang="en-US" sz="2000" i="1" dirty="0"/>
              <a:t>Proclamation of the Immigrant Conclusion of a Treatise of Perpetual Peace in Philosophy</a:t>
            </a:r>
            <a:r>
              <a:rPr lang="en-US" sz="2000" dirty="0"/>
              <a:t>, where he wrote:</a:t>
            </a:r>
          </a:p>
          <a:p>
            <a:endParaRPr lang="en-US" sz="2000" dirty="0"/>
          </a:p>
          <a:p>
            <a:pPr marL="457200" lvl="1" indent="0">
              <a:buNone/>
            </a:pPr>
            <a:endParaRPr lang="en-PH" sz="1800" dirty="0"/>
          </a:p>
        </p:txBody>
      </p:sp>
      <p:sp>
        <p:nvSpPr>
          <p:cNvPr id="4" name="TextBox 3">
            <a:extLst>
              <a:ext uri="{FF2B5EF4-FFF2-40B4-BE49-F238E27FC236}">
                <a16:creationId xmlns:a16="http://schemas.microsoft.com/office/drawing/2014/main" id="{B4E4FCB4-F815-1527-9277-A4019196D163}"/>
              </a:ext>
            </a:extLst>
          </p:cNvPr>
          <p:cNvSpPr txBox="1"/>
          <p:nvPr/>
        </p:nvSpPr>
        <p:spPr>
          <a:xfrm>
            <a:off x="3891643" y="3951515"/>
            <a:ext cx="4408714" cy="1323439"/>
          </a:xfrm>
          <a:prstGeom prst="rect">
            <a:avLst/>
          </a:prstGeom>
          <a:noFill/>
        </p:spPr>
        <p:txBody>
          <a:bodyPr wrap="square" rtlCol="0">
            <a:spAutoFit/>
          </a:bodyPr>
          <a:lstStyle/>
          <a:p>
            <a:r>
              <a:rPr lang="en-US" sz="2000" i="1" dirty="0"/>
              <a:t>Henceforth forever wars shall cease</a:t>
            </a:r>
          </a:p>
          <a:p>
            <a:r>
              <a:rPr lang="en-US" sz="2000" i="1" dirty="0"/>
              <a:t>By acting as the sage avers;</a:t>
            </a:r>
          </a:p>
          <a:p>
            <a:r>
              <a:rPr lang="en-US" sz="2000" i="1" dirty="0"/>
              <a:t>And then will all men live in peace</a:t>
            </a:r>
          </a:p>
          <a:p>
            <a:r>
              <a:rPr lang="en-US" sz="2000" i="1" dirty="0"/>
              <a:t>Except for the philosophers.</a:t>
            </a:r>
          </a:p>
        </p:txBody>
      </p:sp>
    </p:spTree>
    <p:extLst>
      <p:ext uri="{BB962C8B-B14F-4D97-AF65-F5344CB8AC3E}">
        <p14:creationId xmlns:p14="http://schemas.microsoft.com/office/powerpoint/2010/main" val="1739706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D9C91-19AF-0428-313D-4990DF5A86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CFBF79-8C01-BC26-0D70-5AB6092FA99F}"/>
              </a:ext>
            </a:extLst>
          </p:cNvPr>
          <p:cNvSpPr>
            <a:spLocks noGrp="1"/>
          </p:cNvSpPr>
          <p:nvPr>
            <p:ph type="ctrTitle"/>
          </p:nvPr>
        </p:nvSpPr>
        <p:spPr/>
        <p:txBody>
          <a:bodyPr/>
          <a:lstStyle/>
          <a:p>
            <a:r>
              <a:rPr lang="en-US" dirty="0"/>
              <a:t>Semantic and Internalist Justifications of Kant’s Attack on Intuition</a:t>
            </a:r>
          </a:p>
        </p:txBody>
      </p:sp>
      <p:sp>
        <p:nvSpPr>
          <p:cNvPr id="3" name="Subtitle 2">
            <a:extLst>
              <a:ext uri="{FF2B5EF4-FFF2-40B4-BE49-F238E27FC236}">
                <a16:creationId xmlns:a16="http://schemas.microsoft.com/office/drawing/2014/main" id="{2DE91BD2-0E44-C953-5EE0-8E6BDFF3F4E6}"/>
              </a:ext>
            </a:extLst>
          </p:cNvPr>
          <p:cNvSpPr>
            <a:spLocks noGrp="1"/>
          </p:cNvSpPr>
          <p:nvPr>
            <p:ph type="subTitle" idx="1"/>
          </p:nvPr>
        </p:nvSpPr>
        <p:spPr/>
        <p:txBody>
          <a:bodyPr>
            <a:normAutofit lnSpcReduction="10000"/>
          </a:bodyPr>
          <a:lstStyle/>
          <a:p>
            <a:r>
              <a:rPr lang="en-US" dirty="0"/>
              <a:t>Henry Fernando</a:t>
            </a:r>
          </a:p>
          <a:p>
            <a:r>
              <a:rPr lang="en-US" dirty="0"/>
              <a:t>University of Cambridge</a:t>
            </a:r>
          </a:p>
          <a:p>
            <a:r>
              <a:rPr lang="en-US" dirty="0"/>
              <a:t>4 October 2025</a:t>
            </a:r>
          </a:p>
        </p:txBody>
      </p:sp>
    </p:spTree>
    <p:extLst>
      <p:ext uri="{BB962C8B-B14F-4D97-AF65-F5344CB8AC3E}">
        <p14:creationId xmlns:p14="http://schemas.microsoft.com/office/powerpoint/2010/main" val="32299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61331-9FF0-E67B-4A95-1AA20E1ACE5F}"/>
              </a:ext>
            </a:extLst>
          </p:cNvPr>
          <p:cNvSpPr>
            <a:spLocks noGrp="1"/>
          </p:cNvSpPr>
          <p:nvPr>
            <p:ph type="title"/>
          </p:nvPr>
        </p:nvSpPr>
        <p:spPr/>
        <p:txBody>
          <a:bodyPr/>
          <a:lstStyle/>
          <a:p>
            <a:r>
              <a:rPr lang="en-US" dirty="0"/>
              <a:t>Background: Schlosser</a:t>
            </a:r>
          </a:p>
        </p:txBody>
      </p:sp>
      <p:sp>
        <p:nvSpPr>
          <p:cNvPr id="3" name="Content Placeholder 2">
            <a:extLst>
              <a:ext uri="{FF2B5EF4-FFF2-40B4-BE49-F238E27FC236}">
                <a16:creationId xmlns:a16="http://schemas.microsoft.com/office/drawing/2014/main" id="{C15FDF6B-B67F-76C2-F495-5FFFDC154755}"/>
              </a:ext>
            </a:extLst>
          </p:cNvPr>
          <p:cNvSpPr>
            <a:spLocks noGrp="1"/>
          </p:cNvSpPr>
          <p:nvPr>
            <p:ph idx="1"/>
          </p:nvPr>
        </p:nvSpPr>
        <p:spPr>
          <a:xfrm>
            <a:off x="677334" y="1447800"/>
            <a:ext cx="8596668" cy="5170713"/>
          </a:xfrm>
        </p:spPr>
        <p:txBody>
          <a:bodyPr>
            <a:normAutofit fontScale="92500" lnSpcReduction="10000"/>
          </a:bodyPr>
          <a:lstStyle/>
          <a:p>
            <a:r>
              <a:rPr lang="en-US" sz="2000" dirty="0"/>
              <a:t>Johann Georg Schlosser (1739-1799) was a public official, jurist, and amateur scholar who published the first German translation of Plato’s letters (1795).</a:t>
            </a:r>
          </a:p>
          <a:p>
            <a:r>
              <a:rPr lang="en-US" sz="2000" dirty="0"/>
              <a:t>Plato’s Seventh Letter recounts and justifies his journey to Syracuse to engage with a tyrannical regime in Sicily and to advise his disciple Dion, the tyrant of Syracuse, to bring about a greater good than Athenian democracy.</a:t>
            </a:r>
          </a:p>
          <a:p>
            <a:r>
              <a:rPr lang="en-US" sz="2000" dirty="0"/>
              <a:t>Schlosser sympathized with Plato and warns his readers to be wary of “freedom preachers” who used violence in the name of liberty.</a:t>
            </a:r>
          </a:p>
          <a:p>
            <a:r>
              <a:rPr lang="en-US" sz="2000" dirty="0"/>
              <a:t>Recall: Europe was still reeling from the French Revolution and the Jacobin Reign of Terror.</a:t>
            </a:r>
          </a:p>
          <a:p>
            <a:r>
              <a:rPr lang="en-US" sz="2000" dirty="0"/>
              <a:t>Schlosser’s view was that the traditional social and political order is justified by divine right, and that ancient philosophers like Plato were correct to speak of certain individuals having a right to rule due to possessing a special kind of insight.</a:t>
            </a:r>
          </a:p>
          <a:p>
            <a:r>
              <a:rPr lang="en-US" sz="2000" dirty="0"/>
              <a:t>This special insight required intuitive knowledge of being itself.</a:t>
            </a:r>
          </a:p>
        </p:txBody>
      </p:sp>
      <p:pic>
        <p:nvPicPr>
          <p:cNvPr id="4" name="Picture 3">
            <a:extLst>
              <a:ext uri="{FF2B5EF4-FFF2-40B4-BE49-F238E27FC236}">
                <a16:creationId xmlns:a16="http://schemas.microsoft.com/office/drawing/2014/main" id="{979C434E-F109-52B2-D61E-545281D465EC}"/>
              </a:ext>
            </a:extLst>
          </p:cNvPr>
          <p:cNvPicPr>
            <a:picLocks noChangeAspect="1"/>
          </p:cNvPicPr>
          <p:nvPr/>
        </p:nvPicPr>
        <p:blipFill>
          <a:blip r:embed="rId2"/>
          <a:stretch>
            <a:fillRect/>
          </a:stretch>
        </p:blipFill>
        <p:spPr>
          <a:xfrm>
            <a:off x="9056913" y="2057398"/>
            <a:ext cx="2847703" cy="3559629"/>
          </a:xfrm>
          <a:prstGeom prst="rect">
            <a:avLst/>
          </a:prstGeom>
          <a:ln>
            <a:solidFill>
              <a:schemeClr val="tx1"/>
            </a:solidFill>
          </a:ln>
        </p:spPr>
      </p:pic>
    </p:spTree>
    <p:extLst>
      <p:ext uri="{BB962C8B-B14F-4D97-AF65-F5344CB8AC3E}">
        <p14:creationId xmlns:p14="http://schemas.microsoft.com/office/powerpoint/2010/main" val="2108820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54F2F-1BAE-CCAB-54ED-DC23C42320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F2C5D9-1FD4-D5BD-C3E0-A9B61CA599C1}"/>
              </a:ext>
            </a:extLst>
          </p:cNvPr>
          <p:cNvSpPr>
            <a:spLocks noGrp="1"/>
          </p:cNvSpPr>
          <p:nvPr>
            <p:ph type="title"/>
          </p:nvPr>
        </p:nvSpPr>
        <p:spPr/>
        <p:txBody>
          <a:bodyPr/>
          <a:lstStyle/>
          <a:p>
            <a:r>
              <a:rPr lang="en-US" dirty="0"/>
              <a:t>Background: Schlosser</a:t>
            </a:r>
          </a:p>
        </p:txBody>
      </p:sp>
      <p:sp>
        <p:nvSpPr>
          <p:cNvPr id="3" name="Content Placeholder 2">
            <a:extLst>
              <a:ext uri="{FF2B5EF4-FFF2-40B4-BE49-F238E27FC236}">
                <a16:creationId xmlns:a16="http://schemas.microsoft.com/office/drawing/2014/main" id="{80044120-6CE1-F055-000C-449515174415}"/>
              </a:ext>
            </a:extLst>
          </p:cNvPr>
          <p:cNvSpPr>
            <a:spLocks noGrp="1"/>
          </p:cNvSpPr>
          <p:nvPr>
            <p:ph idx="1"/>
          </p:nvPr>
        </p:nvSpPr>
        <p:spPr>
          <a:xfrm>
            <a:off x="677334" y="1447800"/>
            <a:ext cx="8464852" cy="5170713"/>
          </a:xfrm>
        </p:spPr>
        <p:txBody>
          <a:bodyPr>
            <a:normAutofit lnSpcReduction="10000"/>
          </a:bodyPr>
          <a:lstStyle/>
          <a:p>
            <a:r>
              <a:rPr lang="en-US" sz="2000" dirty="0"/>
              <a:t>In a footnote, Schlosser criticizes Kant’s philosophy:</a:t>
            </a:r>
          </a:p>
          <a:p>
            <a:pPr lvl="1"/>
            <a:r>
              <a:rPr lang="en-US" sz="2500" dirty="0"/>
              <a:t>“A criticism that denies reason this [intuitive knowledge] would not purify it, but would emasculate it…It would be at risk of soon degenerating into a mere pattern-factory…In the next generation thinking would introduce the old scholastic </a:t>
            </a:r>
            <a:r>
              <a:rPr lang="en-US" sz="2500" dirty="0" err="1"/>
              <a:t>peripateticism</a:t>
            </a:r>
            <a:r>
              <a:rPr lang="en-US" sz="2500" dirty="0"/>
              <a:t>…Since prejudice and superstition have been stripped of their taming power, the most irregular libertinism would follow, until thinking and acting are lost in barbarism…The kind of morality this system has retained from the shipwreck of reason has become so subtle that it will hardly be able to withstand the struggle with vice.” (Schlosser 1795, pp. 182-183)</a:t>
            </a:r>
          </a:p>
          <a:p>
            <a:endParaRPr lang="en-US" sz="2000" dirty="0"/>
          </a:p>
          <a:p>
            <a:endParaRPr lang="en-US" sz="2000" dirty="0"/>
          </a:p>
        </p:txBody>
      </p:sp>
      <p:pic>
        <p:nvPicPr>
          <p:cNvPr id="4" name="Picture 3">
            <a:extLst>
              <a:ext uri="{FF2B5EF4-FFF2-40B4-BE49-F238E27FC236}">
                <a16:creationId xmlns:a16="http://schemas.microsoft.com/office/drawing/2014/main" id="{2DA6DAFE-BE51-1964-3838-85E0549525D2}"/>
              </a:ext>
            </a:extLst>
          </p:cNvPr>
          <p:cNvPicPr>
            <a:picLocks noChangeAspect="1"/>
          </p:cNvPicPr>
          <p:nvPr/>
        </p:nvPicPr>
        <p:blipFill>
          <a:blip r:embed="rId2"/>
          <a:stretch>
            <a:fillRect/>
          </a:stretch>
        </p:blipFill>
        <p:spPr>
          <a:xfrm>
            <a:off x="8946243" y="2007626"/>
            <a:ext cx="3126014" cy="4051059"/>
          </a:xfrm>
          <a:prstGeom prst="rect">
            <a:avLst/>
          </a:prstGeom>
          <a:ln>
            <a:solidFill>
              <a:schemeClr val="tx1"/>
            </a:solidFill>
          </a:ln>
        </p:spPr>
      </p:pic>
    </p:spTree>
    <p:extLst>
      <p:ext uri="{BB962C8B-B14F-4D97-AF65-F5344CB8AC3E}">
        <p14:creationId xmlns:p14="http://schemas.microsoft.com/office/powerpoint/2010/main" val="809000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DD406-254B-388C-F500-3ED8FA9132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AC2DAF-BEFD-B479-8ECD-DF4642F66DBF}"/>
              </a:ext>
            </a:extLst>
          </p:cNvPr>
          <p:cNvSpPr>
            <a:spLocks noGrp="1"/>
          </p:cNvSpPr>
          <p:nvPr>
            <p:ph type="title"/>
          </p:nvPr>
        </p:nvSpPr>
        <p:spPr/>
        <p:txBody>
          <a:bodyPr/>
          <a:lstStyle/>
          <a:p>
            <a:r>
              <a:rPr lang="en-US" dirty="0"/>
              <a:t>Background: Kant</a:t>
            </a:r>
          </a:p>
        </p:txBody>
      </p:sp>
      <p:sp>
        <p:nvSpPr>
          <p:cNvPr id="3" name="Content Placeholder 2">
            <a:extLst>
              <a:ext uri="{FF2B5EF4-FFF2-40B4-BE49-F238E27FC236}">
                <a16:creationId xmlns:a16="http://schemas.microsoft.com/office/drawing/2014/main" id="{15F4515F-395B-1D33-0C85-821F4EEDD9A9}"/>
              </a:ext>
            </a:extLst>
          </p:cNvPr>
          <p:cNvSpPr>
            <a:spLocks noGrp="1"/>
          </p:cNvSpPr>
          <p:nvPr>
            <p:ph idx="1"/>
          </p:nvPr>
        </p:nvSpPr>
        <p:spPr>
          <a:xfrm>
            <a:off x="677334" y="1447800"/>
            <a:ext cx="8596668" cy="5170713"/>
          </a:xfrm>
        </p:spPr>
        <p:txBody>
          <a:bodyPr>
            <a:normAutofit/>
          </a:bodyPr>
          <a:lstStyle/>
          <a:p>
            <a:r>
              <a:rPr lang="en-US" sz="2000" dirty="0"/>
              <a:t>Kant responds in a pamphlet sarcastically entitled “On a Recently Prominent Superior Tone in Philosophy”.</a:t>
            </a:r>
          </a:p>
          <a:p>
            <a:r>
              <a:rPr lang="en-US" sz="2000" dirty="0"/>
              <a:t>Kant saw Schlosser representing a “new superior tone” of Platonic mysticism which tended to locate reality beyond the world of sense (i.e. Plato’s ideas in the World of Forms vs. Kant’s ideas as products of reason)</a:t>
            </a:r>
          </a:p>
          <a:p>
            <a:r>
              <a:rPr lang="en-US" sz="2000" dirty="0"/>
              <a:t>Kant sarcastically refers to Plato as “the father of all enthusiasm”, and Neo-Platonists like Schlosser as “Men of might” and “Men of genius” who are able to “accomplish by a single piercing glance within them everything that industry can ever hope to achieve, and a good deal more besides.” (“On a Recently Prominent Tone, 8:390)</a:t>
            </a:r>
          </a:p>
          <a:p>
            <a:r>
              <a:rPr lang="en-US" sz="2000" dirty="0"/>
              <a:t>He also refers to them as “naïve enthusiasts” who have access to being itself through intuition (</a:t>
            </a:r>
            <a:r>
              <a:rPr lang="en-US" sz="2000" i="1" dirty="0" err="1"/>
              <a:t>Schwarmerai</a:t>
            </a:r>
            <a:r>
              <a:rPr lang="en-US" sz="2000" dirty="0"/>
              <a:t>), which he contrasts against philosophers who labor for knowledge through reason and public discourse.</a:t>
            </a:r>
          </a:p>
        </p:txBody>
      </p:sp>
      <p:pic>
        <p:nvPicPr>
          <p:cNvPr id="4" name="Picture 3">
            <a:extLst>
              <a:ext uri="{FF2B5EF4-FFF2-40B4-BE49-F238E27FC236}">
                <a16:creationId xmlns:a16="http://schemas.microsoft.com/office/drawing/2014/main" id="{E5603D2C-A67B-E925-8CB7-EE3B1DB51667}"/>
              </a:ext>
            </a:extLst>
          </p:cNvPr>
          <p:cNvPicPr>
            <a:picLocks noChangeAspect="1"/>
          </p:cNvPicPr>
          <p:nvPr/>
        </p:nvPicPr>
        <p:blipFill>
          <a:blip r:embed="rId2"/>
          <a:stretch>
            <a:fillRect/>
          </a:stretch>
        </p:blipFill>
        <p:spPr>
          <a:xfrm>
            <a:off x="9462466" y="2100941"/>
            <a:ext cx="2493060" cy="3254829"/>
          </a:xfrm>
          <a:prstGeom prst="rect">
            <a:avLst/>
          </a:prstGeom>
          <a:ln>
            <a:solidFill>
              <a:schemeClr val="tx1"/>
            </a:solidFill>
          </a:ln>
        </p:spPr>
      </p:pic>
    </p:spTree>
    <p:extLst>
      <p:ext uri="{BB962C8B-B14F-4D97-AF65-F5344CB8AC3E}">
        <p14:creationId xmlns:p14="http://schemas.microsoft.com/office/powerpoint/2010/main" val="4237587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20A28-5E52-8709-8024-B4C2BE6769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FCF6D9-D58E-7B1A-B318-04AA58C85596}"/>
              </a:ext>
            </a:extLst>
          </p:cNvPr>
          <p:cNvSpPr>
            <a:spLocks noGrp="1"/>
          </p:cNvSpPr>
          <p:nvPr>
            <p:ph type="title"/>
          </p:nvPr>
        </p:nvSpPr>
        <p:spPr/>
        <p:txBody>
          <a:bodyPr/>
          <a:lstStyle/>
          <a:p>
            <a:r>
              <a:rPr lang="en-US" dirty="0"/>
              <a:t>Background: Kant</a:t>
            </a:r>
          </a:p>
        </p:txBody>
      </p:sp>
      <p:sp>
        <p:nvSpPr>
          <p:cNvPr id="3" name="Content Placeholder 2">
            <a:extLst>
              <a:ext uri="{FF2B5EF4-FFF2-40B4-BE49-F238E27FC236}">
                <a16:creationId xmlns:a16="http://schemas.microsoft.com/office/drawing/2014/main" id="{D48DD6E2-E3B9-9123-76EE-F5636B31984A}"/>
              </a:ext>
            </a:extLst>
          </p:cNvPr>
          <p:cNvSpPr>
            <a:spLocks noGrp="1"/>
          </p:cNvSpPr>
          <p:nvPr>
            <p:ph idx="1"/>
          </p:nvPr>
        </p:nvSpPr>
        <p:spPr>
          <a:xfrm>
            <a:off x="677334" y="1447800"/>
            <a:ext cx="9522580" cy="5170713"/>
          </a:xfrm>
        </p:spPr>
        <p:txBody>
          <a:bodyPr>
            <a:normAutofit/>
          </a:bodyPr>
          <a:lstStyle/>
          <a:p>
            <a:r>
              <a:rPr lang="en-US" sz="2000" dirty="0"/>
              <a:t>Kant then writes a cryptic passage concerning some “test”:</a:t>
            </a:r>
          </a:p>
          <a:p>
            <a:endParaRPr lang="en-US" sz="2000" dirty="0"/>
          </a:p>
          <a:p>
            <a:pPr lvl="1"/>
            <a:r>
              <a:rPr lang="en-US" sz="1800" dirty="0"/>
              <a:t>“The summons of the latest German wisdom, to </a:t>
            </a:r>
            <a:r>
              <a:rPr lang="en-US" sz="1800" i="1" dirty="0"/>
              <a:t>philosophize through feeling</a:t>
            </a:r>
            <a:r>
              <a:rPr lang="en-US" sz="1800" dirty="0"/>
              <a:t> (and not, like that of a few years ago, to </a:t>
            </a:r>
            <a:r>
              <a:rPr lang="en-US" sz="1800" i="1" dirty="0"/>
              <a:t>employ philosophy</a:t>
            </a:r>
            <a:r>
              <a:rPr lang="en-US" sz="1800" dirty="0"/>
              <a:t> </a:t>
            </a:r>
            <a:r>
              <a:rPr lang="en-US" sz="1800" i="1" dirty="0"/>
              <a:t>to put</a:t>
            </a:r>
            <a:r>
              <a:rPr lang="en-US" sz="1800" dirty="0"/>
              <a:t> the moral </a:t>
            </a:r>
            <a:r>
              <a:rPr lang="en-US" sz="1800" i="1" dirty="0"/>
              <a:t>feeling</a:t>
            </a:r>
            <a:r>
              <a:rPr lang="en-US" sz="1800" dirty="0"/>
              <a:t> into </a:t>
            </a:r>
            <a:r>
              <a:rPr lang="en-US" sz="1800" i="1" dirty="0"/>
              <a:t>force</a:t>
            </a:r>
            <a:r>
              <a:rPr lang="en-US" sz="1800" dirty="0"/>
              <a:t> and motion), is ultimately exposed to a test at which it is </a:t>
            </a:r>
            <a:r>
              <a:rPr lang="en-US" sz="1800" b="1" dirty="0"/>
              <a:t>necessarily bound to fail</a:t>
            </a:r>
            <a:r>
              <a:rPr lang="en-US" sz="1800" dirty="0"/>
              <a:t>.”</a:t>
            </a:r>
          </a:p>
          <a:p>
            <a:pPr lvl="1"/>
            <a:endParaRPr lang="en-US" sz="1800" i="1" dirty="0"/>
          </a:p>
          <a:p>
            <a:r>
              <a:rPr lang="en-US" sz="2000" dirty="0"/>
              <a:t>What is this test? What is it for philosophizing to be bound to fail? Why necessary?</a:t>
            </a:r>
          </a:p>
          <a:p>
            <a:r>
              <a:rPr lang="en-US" sz="2000" dirty="0"/>
              <a:t>I offer two interpretations of this test which attempt to answer these questions:</a:t>
            </a:r>
          </a:p>
          <a:p>
            <a:pPr lvl="1"/>
            <a:r>
              <a:rPr lang="en-US" sz="1800" dirty="0"/>
              <a:t>A semantic interpretation based on Wittgenstein’s Private Language Argument;</a:t>
            </a:r>
          </a:p>
          <a:p>
            <a:pPr lvl="1"/>
            <a:r>
              <a:rPr lang="en-US" sz="1800" dirty="0"/>
              <a:t>An epistemological interpretation based on an internalist view of justification</a:t>
            </a:r>
          </a:p>
        </p:txBody>
      </p:sp>
    </p:spTree>
    <p:extLst>
      <p:ext uri="{BB962C8B-B14F-4D97-AF65-F5344CB8AC3E}">
        <p14:creationId xmlns:p14="http://schemas.microsoft.com/office/powerpoint/2010/main" val="1277476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39022-6D3B-71BB-E077-AD05AA6B22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3C95F5-21B5-D78E-DE4C-869A6C5CE8BC}"/>
              </a:ext>
            </a:extLst>
          </p:cNvPr>
          <p:cNvSpPr>
            <a:spLocks noGrp="1"/>
          </p:cNvSpPr>
          <p:nvPr>
            <p:ph type="title"/>
          </p:nvPr>
        </p:nvSpPr>
        <p:spPr/>
        <p:txBody>
          <a:bodyPr/>
          <a:lstStyle/>
          <a:p>
            <a:r>
              <a:rPr lang="en-US" dirty="0"/>
              <a:t>1. The Semantic Interpretation</a:t>
            </a:r>
          </a:p>
        </p:txBody>
      </p:sp>
      <p:sp>
        <p:nvSpPr>
          <p:cNvPr id="3" name="Content Placeholder 2">
            <a:extLst>
              <a:ext uri="{FF2B5EF4-FFF2-40B4-BE49-F238E27FC236}">
                <a16:creationId xmlns:a16="http://schemas.microsoft.com/office/drawing/2014/main" id="{7821E623-6EAC-FD02-D92C-AE6AF3101BC8}"/>
              </a:ext>
            </a:extLst>
          </p:cNvPr>
          <p:cNvSpPr>
            <a:spLocks noGrp="1"/>
          </p:cNvSpPr>
          <p:nvPr>
            <p:ph idx="1"/>
          </p:nvPr>
        </p:nvSpPr>
        <p:spPr>
          <a:xfrm>
            <a:off x="677334" y="1447800"/>
            <a:ext cx="9381066" cy="5170713"/>
          </a:xfrm>
        </p:spPr>
        <p:txBody>
          <a:bodyPr>
            <a:normAutofit fontScale="92500"/>
          </a:bodyPr>
          <a:lstStyle/>
          <a:p>
            <a:r>
              <a:rPr lang="en-US" sz="2000" dirty="0"/>
              <a:t>A private language for Wittgenstein is a language that consists of sensation terms which refer to “immediate private sensations that only its speaker can know.”</a:t>
            </a:r>
          </a:p>
          <a:p>
            <a:r>
              <a:rPr lang="en-US" sz="2000" dirty="0"/>
              <a:t>Imagine </a:t>
            </a:r>
            <a:r>
              <a:rPr lang="en-US" sz="2000" i="1" dirty="0"/>
              <a:t>A</a:t>
            </a:r>
            <a:r>
              <a:rPr lang="en-US" sz="2000" dirty="0"/>
              <a:t> experiences a certain sensation, ostensively designates it as “S”, and records all subsequent recurrences in a diary, comparing each apparent recurrence </a:t>
            </a:r>
            <a:r>
              <a:rPr lang="en-US" sz="2000" dirty="0" err="1"/>
              <a:t>S</a:t>
            </a:r>
            <a:r>
              <a:rPr lang="en-US" sz="2000" baseline="-25000" dirty="0" err="1"/>
              <a:t>x</a:t>
            </a:r>
            <a:r>
              <a:rPr lang="en-US" sz="2000" dirty="0"/>
              <a:t> with the original designated S.</a:t>
            </a:r>
          </a:p>
          <a:p>
            <a:r>
              <a:rPr lang="en-US" sz="2000" dirty="0"/>
              <a:t>Wittgenstein argues that keeping an accurate record is impossible.</a:t>
            </a:r>
          </a:p>
          <a:p>
            <a:r>
              <a:rPr lang="en-US" sz="2000" b="1" dirty="0"/>
              <a:t>Memory Skepticism: </a:t>
            </a:r>
            <a:r>
              <a:rPr lang="en-US" sz="2000" dirty="0"/>
              <a:t>It is difficult to remember what S feels like or to compare its qualitative character to every subsequent </a:t>
            </a:r>
            <a:r>
              <a:rPr lang="en-US" sz="2000" dirty="0" err="1"/>
              <a:t>S</a:t>
            </a:r>
            <a:r>
              <a:rPr lang="en-US" sz="2000" baseline="-25000" dirty="0" err="1"/>
              <a:t>x</a:t>
            </a:r>
            <a:r>
              <a:rPr lang="en-US" sz="2000" dirty="0"/>
              <a:t>.</a:t>
            </a:r>
          </a:p>
          <a:p>
            <a:r>
              <a:rPr lang="en-US" sz="2000" b="1" dirty="0"/>
              <a:t>Meaning Skepticism: </a:t>
            </a:r>
            <a:r>
              <a:rPr lang="en-US" sz="2000" dirty="0"/>
              <a:t>It is impossible to validate the correct use of “S” by appealing to the same private source whose correctness is being questioned.</a:t>
            </a:r>
          </a:p>
          <a:p>
            <a:r>
              <a:rPr lang="en-US" sz="2000" dirty="0"/>
              <a:t>That is, someone invokes the authority of her memory as the objective arbiter of the meaning of “S” when it is the credibility of her memory at issue.</a:t>
            </a:r>
          </a:p>
          <a:p>
            <a:pPr lvl="1"/>
            <a:r>
              <a:rPr lang="en-US" dirty="0"/>
              <a:t>E.g. Imagine the absurdity of trying to remember a train schedule by trying to remember the look of the page on which it is found.</a:t>
            </a:r>
          </a:p>
          <a:p>
            <a:pPr lvl="1"/>
            <a:r>
              <a:rPr lang="en-US" dirty="0"/>
              <a:t>E.g. Imagine asking students to check their own quizzes based on what they feel is right.</a:t>
            </a:r>
          </a:p>
        </p:txBody>
      </p:sp>
      <p:pic>
        <p:nvPicPr>
          <p:cNvPr id="4" name="Picture 3">
            <a:extLst>
              <a:ext uri="{FF2B5EF4-FFF2-40B4-BE49-F238E27FC236}">
                <a16:creationId xmlns:a16="http://schemas.microsoft.com/office/drawing/2014/main" id="{07C6A4B5-60DF-0375-EEB8-CF2473B3F4D2}"/>
              </a:ext>
            </a:extLst>
          </p:cNvPr>
          <p:cNvPicPr>
            <a:picLocks noChangeAspect="1"/>
          </p:cNvPicPr>
          <p:nvPr/>
        </p:nvPicPr>
        <p:blipFill>
          <a:blip r:embed="rId2"/>
          <a:stretch>
            <a:fillRect/>
          </a:stretch>
        </p:blipFill>
        <p:spPr>
          <a:xfrm>
            <a:off x="10172885" y="2503715"/>
            <a:ext cx="1867848" cy="2525486"/>
          </a:xfrm>
          <a:prstGeom prst="rect">
            <a:avLst/>
          </a:prstGeom>
          <a:ln>
            <a:solidFill>
              <a:schemeClr val="tx1"/>
            </a:solidFill>
          </a:ln>
        </p:spPr>
      </p:pic>
    </p:spTree>
    <p:extLst>
      <p:ext uri="{BB962C8B-B14F-4D97-AF65-F5344CB8AC3E}">
        <p14:creationId xmlns:p14="http://schemas.microsoft.com/office/powerpoint/2010/main" val="3762950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746F2-BEC9-4CE6-B841-06B897B928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2464AB-5BBA-F0C8-F429-1A55FE337337}"/>
              </a:ext>
            </a:extLst>
          </p:cNvPr>
          <p:cNvSpPr>
            <a:spLocks noGrp="1"/>
          </p:cNvSpPr>
          <p:nvPr>
            <p:ph type="title"/>
          </p:nvPr>
        </p:nvSpPr>
        <p:spPr/>
        <p:txBody>
          <a:bodyPr/>
          <a:lstStyle/>
          <a:p>
            <a:r>
              <a:rPr lang="en-US" dirty="0"/>
              <a:t>1. The Semantic Interpretation</a:t>
            </a:r>
          </a:p>
        </p:txBody>
      </p:sp>
      <p:sp>
        <p:nvSpPr>
          <p:cNvPr id="3" name="Content Placeholder 2">
            <a:extLst>
              <a:ext uri="{FF2B5EF4-FFF2-40B4-BE49-F238E27FC236}">
                <a16:creationId xmlns:a16="http://schemas.microsoft.com/office/drawing/2014/main" id="{DB5081D9-C10A-C1AC-FDB8-E692D18A5E7C}"/>
              </a:ext>
            </a:extLst>
          </p:cNvPr>
          <p:cNvSpPr>
            <a:spLocks noGrp="1"/>
          </p:cNvSpPr>
          <p:nvPr>
            <p:ph idx="1"/>
          </p:nvPr>
        </p:nvSpPr>
        <p:spPr>
          <a:xfrm>
            <a:off x="677334" y="1447800"/>
            <a:ext cx="9522580" cy="5170713"/>
          </a:xfrm>
        </p:spPr>
        <p:txBody>
          <a:bodyPr>
            <a:normAutofit/>
          </a:bodyPr>
          <a:lstStyle/>
          <a:p>
            <a:r>
              <a:rPr lang="en-US" sz="2000" dirty="0"/>
              <a:t>How does this apply to Kant’s test?</a:t>
            </a:r>
          </a:p>
          <a:p>
            <a:r>
              <a:rPr lang="en-US" sz="2000" dirty="0"/>
              <a:t>If some divinely-inspired feeling analogous to “S” leads to true knowledge (e.g. </a:t>
            </a:r>
            <a:r>
              <a:rPr lang="en-US" sz="2000" i="1" dirty="0"/>
              <a:t>That</a:t>
            </a:r>
            <a:r>
              <a:rPr lang="en-US" sz="2000" dirty="0"/>
              <a:t> F-ness is X), nobody else would know what exactly she means, just as nobody would understand an utterance “I felt S” unless there were some public correlate.</a:t>
            </a:r>
          </a:p>
          <a:p>
            <a:r>
              <a:rPr lang="en-US" sz="2000" dirty="0"/>
              <a:t>E.g. We understand that someone is feeling the effects of hypertension (dizziness) by taking their blood pressure.</a:t>
            </a:r>
          </a:p>
          <a:p>
            <a:r>
              <a:rPr lang="en-US" sz="2000" dirty="0"/>
              <a:t>Kant’s point here is plausibly that even if “philosophizing through feeling” led to knowledge, there is no way through which one can ever understand what that means.</a:t>
            </a:r>
          </a:p>
          <a:p>
            <a:r>
              <a:rPr lang="en-US" sz="2000" dirty="0"/>
              <a:t>It is not just that Neo-Platonists are elitist snobs who are unwilling to share knowledge due to their being above question, but that they could not share it even if they wanted to.</a:t>
            </a:r>
          </a:p>
          <a:p>
            <a:r>
              <a:rPr lang="en-US" sz="2000" dirty="0"/>
              <a:t>Kant calls this the “death of philosophy”, which is inherently discursive.</a:t>
            </a:r>
            <a:endParaRPr lang="en-PH" dirty="0"/>
          </a:p>
        </p:txBody>
      </p:sp>
    </p:spTree>
    <p:extLst>
      <p:ext uri="{BB962C8B-B14F-4D97-AF65-F5344CB8AC3E}">
        <p14:creationId xmlns:p14="http://schemas.microsoft.com/office/powerpoint/2010/main" val="1985937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42B9A-449A-95C3-EED2-6776C0CB52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14543F-0940-8640-E26A-2DBA58B59106}"/>
              </a:ext>
            </a:extLst>
          </p:cNvPr>
          <p:cNvSpPr>
            <a:spLocks noGrp="1"/>
          </p:cNvSpPr>
          <p:nvPr>
            <p:ph type="title"/>
          </p:nvPr>
        </p:nvSpPr>
        <p:spPr/>
        <p:txBody>
          <a:bodyPr/>
          <a:lstStyle/>
          <a:p>
            <a:r>
              <a:rPr lang="en-US" dirty="0"/>
              <a:t>2. The Epistemological Interpretation</a:t>
            </a:r>
          </a:p>
        </p:txBody>
      </p:sp>
      <p:sp>
        <p:nvSpPr>
          <p:cNvPr id="3" name="Content Placeholder 2">
            <a:extLst>
              <a:ext uri="{FF2B5EF4-FFF2-40B4-BE49-F238E27FC236}">
                <a16:creationId xmlns:a16="http://schemas.microsoft.com/office/drawing/2014/main" id="{9AE1E57A-FDB8-94FA-5BDC-89F92E416981}"/>
              </a:ext>
            </a:extLst>
          </p:cNvPr>
          <p:cNvSpPr>
            <a:spLocks noGrp="1"/>
          </p:cNvSpPr>
          <p:nvPr>
            <p:ph idx="1"/>
          </p:nvPr>
        </p:nvSpPr>
        <p:spPr>
          <a:xfrm>
            <a:off x="677334" y="1447800"/>
            <a:ext cx="9359295" cy="5170713"/>
          </a:xfrm>
        </p:spPr>
        <p:txBody>
          <a:bodyPr>
            <a:normAutofit lnSpcReduction="10000"/>
          </a:bodyPr>
          <a:lstStyle/>
          <a:p>
            <a:r>
              <a:rPr lang="en-US" sz="2000" dirty="0"/>
              <a:t>Epistemology is concerned with justification: some account or explanation that gives good reasons to believe that p.</a:t>
            </a:r>
          </a:p>
          <a:p>
            <a:r>
              <a:rPr lang="en-US" sz="2000" b="1" dirty="0"/>
              <a:t>Externalists</a:t>
            </a:r>
            <a:r>
              <a:rPr lang="en-US" sz="2000" dirty="0"/>
              <a:t> claim that someone is justified in believing that p based on factors outside of her control, provided they are reliable.</a:t>
            </a:r>
          </a:p>
          <a:p>
            <a:pPr lvl="1"/>
            <a:r>
              <a:rPr lang="en-US" sz="1800" dirty="0"/>
              <a:t>E.g. Someone is justified in believing that it will rain today if a very lucky coin with 100% predictive accuracy says so.</a:t>
            </a:r>
          </a:p>
          <a:p>
            <a:r>
              <a:rPr lang="en-PH" sz="2000" b="1" dirty="0" err="1"/>
              <a:t>Internalists</a:t>
            </a:r>
            <a:r>
              <a:rPr lang="en-PH" sz="2000" dirty="0"/>
              <a:t> claim that someone is justified in believing that p </a:t>
            </a:r>
            <a:r>
              <a:rPr lang="en-PH" sz="2000" dirty="0" err="1"/>
              <a:t>iff</a:t>
            </a:r>
            <a:r>
              <a:rPr lang="en-PH" sz="2000" dirty="0"/>
              <a:t> she can discern and articulate her reasons for belief, and if she has reflective access to her own conscious states.</a:t>
            </a:r>
          </a:p>
          <a:p>
            <a:r>
              <a:rPr lang="en-PH" sz="2000" dirty="0"/>
              <a:t>Pritchard’s example: </a:t>
            </a:r>
          </a:p>
          <a:p>
            <a:pPr lvl="1"/>
            <a:r>
              <a:rPr lang="en-PH" sz="1800" dirty="0"/>
              <a:t>Chicken-sexers believe that they subconsciously discriminate between chicks based on their sense of sight or touch.</a:t>
            </a:r>
          </a:p>
          <a:p>
            <a:pPr lvl="1"/>
            <a:r>
              <a:rPr lang="en-PH" sz="1800" dirty="0"/>
              <a:t>But research shows, unbeknownst to them, they discriminate based on smell.</a:t>
            </a:r>
          </a:p>
          <a:p>
            <a:pPr lvl="1"/>
            <a:r>
              <a:rPr lang="en-PH" sz="1800" dirty="0"/>
              <a:t>For externalists, their chicken-sexing beliefs are justified, but not for </a:t>
            </a:r>
            <a:r>
              <a:rPr lang="en-PH" sz="1800" dirty="0" err="1"/>
              <a:t>internalists</a:t>
            </a:r>
            <a:r>
              <a:rPr lang="en-PH" sz="1800" dirty="0"/>
              <a:t>.</a:t>
            </a:r>
          </a:p>
        </p:txBody>
      </p:sp>
      <p:pic>
        <p:nvPicPr>
          <p:cNvPr id="4" name="Picture 3">
            <a:extLst>
              <a:ext uri="{FF2B5EF4-FFF2-40B4-BE49-F238E27FC236}">
                <a16:creationId xmlns:a16="http://schemas.microsoft.com/office/drawing/2014/main" id="{6030CBCF-750F-931E-BF00-67E0C1452551}"/>
              </a:ext>
            </a:extLst>
          </p:cNvPr>
          <p:cNvPicPr>
            <a:picLocks noChangeAspect="1"/>
          </p:cNvPicPr>
          <p:nvPr/>
        </p:nvPicPr>
        <p:blipFill>
          <a:blip r:embed="rId2"/>
          <a:stretch>
            <a:fillRect/>
          </a:stretch>
        </p:blipFill>
        <p:spPr>
          <a:xfrm>
            <a:off x="9935935" y="2275112"/>
            <a:ext cx="2171701" cy="2895602"/>
          </a:xfrm>
          <a:prstGeom prst="rect">
            <a:avLst/>
          </a:prstGeom>
          <a:ln>
            <a:solidFill>
              <a:schemeClr val="tx1"/>
            </a:solidFill>
          </a:ln>
        </p:spPr>
      </p:pic>
    </p:spTree>
    <p:extLst>
      <p:ext uri="{BB962C8B-B14F-4D97-AF65-F5344CB8AC3E}">
        <p14:creationId xmlns:p14="http://schemas.microsoft.com/office/powerpoint/2010/main" val="3553386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88375-D871-8F67-D997-7A44168077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63F0C7-E80A-FB9A-7A5C-20E870F5F6A2}"/>
              </a:ext>
            </a:extLst>
          </p:cNvPr>
          <p:cNvSpPr>
            <a:spLocks noGrp="1"/>
          </p:cNvSpPr>
          <p:nvPr>
            <p:ph type="title"/>
          </p:nvPr>
        </p:nvSpPr>
        <p:spPr/>
        <p:txBody>
          <a:bodyPr/>
          <a:lstStyle/>
          <a:p>
            <a:r>
              <a:rPr lang="en-US" dirty="0"/>
              <a:t>2. The Epistemological Interpretation</a:t>
            </a:r>
          </a:p>
        </p:txBody>
      </p:sp>
      <p:sp>
        <p:nvSpPr>
          <p:cNvPr id="3" name="Content Placeholder 2">
            <a:extLst>
              <a:ext uri="{FF2B5EF4-FFF2-40B4-BE49-F238E27FC236}">
                <a16:creationId xmlns:a16="http://schemas.microsoft.com/office/drawing/2014/main" id="{87B19E01-61FE-504F-D7DA-C114A9357880}"/>
              </a:ext>
            </a:extLst>
          </p:cNvPr>
          <p:cNvSpPr>
            <a:spLocks noGrp="1"/>
          </p:cNvSpPr>
          <p:nvPr>
            <p:ph idx="1"/>
          </p:nvPr>
        </p:nvSpPr>
        <p:spPr>
          <a:xfrm>
            <a:off x="677334" y="1447800"/>
            <a:ext cx="9522580" cy="5170713"/>
          </a:xfrm>
        </p:spPr>
        <p:txBody>
          <a:bodyPr>
            <a:normAutofit/>
          </a:bodyPr>
          <a:lstStyle/>
          <a:p>
            <a:r>
              <a:rPr lang="en-US" sz="2000" dirty="0"/>
              <a:t>Similarly, for </a:t>
            </a:r>
            <a:r>
              <a:rPr lang="en-US" sz="2000" dirty="0" err="1"/>
              <a:t>internalists</a:t>
            </a:r>
            <a:r>
              <a:rPr lang="en-US" sz="2000" dirty="0"/>
              <a:t>, even if Neo-Platonists’ flashes of intuition lead to true beliefs, it is impossible for them to know where they came from, and thus it would not be justified to place real trust in them.</a:t>
            </a:r>
          </a:p>
          <a:p>
            <a:r>
              <a:rPr lang="en-US" sz="2000" dirty="0"/>
              <a:t>This would be akin to saying that it is justified to believe it will rain today because a very lucky coin landed tails.</a:t>
            </a:r>
          </a:p>
          <a:p>
            <a:r>
              <a:rPr lang="en-US" sz="2000" dirty="0"/>
              <a:t>The problem is worse for Neo-Platonists because statements about the super-sensible are impossible to verify.</a:t>
            </a:r>
          </a:p>
          <a:p>
            <a:r>
              <a:rPr lang="en-US" sz="2000" dirty="0"/>
              <a:t>Therefore, the they are necessarily bound to fail a test because:</a:t>
            </a:r>
          </a:p>
          <a:p>
            <a:pPr lvl="1"/>
            <a:r>
              <a:rPr lang="en-US" dirty="0"/>
              <a:t>They cannot produce adequate reasons for belief;</a:t>
            </a:r>
          </a:p>
          <a:p>
            <a:pPr lvl="1"/>
            <a:r>
              <a:rPr lang="en-US" dirty="0"/>
              <a:t>As philosophers, they are not responsibly acting in accordance with the appropriate epistemic norms.</a:t>
            </a:r>
            <a:endParaRPr lang="en-PH" dirty="0"/>
          </a:p>
        </p:txBody>
      </p:sp>
    </p:spTree>
    <p:extLst>
      <p:ext uri="{BB962C8B-B14F-4D97-AF65-F5344CB8AC3E}">
        <p14:creationId xmlns:p14="http://schemas.microsoft.com/office/powerpoint/2010/main" val="35080036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5441</TotalTime>
  <Words>1868</Words>
  <Application>Microsoft Office PowerPoint</Application>
  <PresentationFormat>Widescreen</PresentationFormat>
  <Paragraphs>94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Trebuchet MS</vt:lpstr>
      <vt:lpstr>Wingdings 3</vt:lpstr>
      <vt:lpstr>Facet</vt:lpstr>
      <vt:lpstr>Semantic and Internalist Justifications of Kant’s Attack on Intuition</vt:lpstr>
      <vt:lpstr>Background: Schlosser</vt:lpstr>
      <vt:lpstr>Background: Schlosser</vt:lpstr>
      <vt:lpstr>Background: Kant</vt:lpstr>
      <vt:lpstr>Background: Kant</vt:lpstr>
      <vt:lpstr>1. The Semantic Interpretation</vt:lpstr>
      <vt:lpstr>1. The Semantic Interpretation</vt:lpstr>
      <vt:lpstr>2. The Epistemological Interpretation</vt:lpstr>
      <vt:lpstr>2. The Epistemological Interpretation</vt:lpstr>
      <vt:lpstr>Kant’s View of Reason</vt:lpstr>
      <vt:lpstr>Application 1: Ethical Intuitionism</vt:lpstr>
      <vt:lpstr>Application 2: Blackboxes in AI</vt:lpstr>
      <vt:lpstr>The Aftermath</vt:lpstr>
      <vt:lpstr>Semantic and Internalist Justifications of Kant’s Attack on Intuition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Enrique Benjamin R. Fernando III</dc:creator>
  <cp:lastModifiedBy>Robert stone</cp:lastModifiedBy>
  <cp:revision>12</cp:revision>
  <dcterms:created xsi:type="dcterms:W3CDTF">2025-09-18T06:48:47Z</dcterms:created>
  <dcterms:modified xsi:type="dcterms:W3CDTF">2025-10-22T14:11:59Z</dcterms:modified>
</cp:coreProperties>
</file>