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2.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media/hdphoto2.wdp" ContentType="image/vnd.ms-photo"/>
  <Override PartName="/ppt/media/image2.png" ContentType="image/png"/>
  <Override PartName="/ppt/media/image3.png" ContentType="image/png"/>
  <Override PartName="/ppt/media/hdphoto1.wdp" ContentType="image/vnd.ms-photo"/>
  <Override PartName="/ppt/media/image4.png" ContentType="image/png"/>
  <Override PartName="/ppt/media/image5.png" ContentType="image/png"/>
  <Override PartName="/ppt/media/image6.png" ContentType="image/png"/>
  <Override PartName="/ppt/media/image10.png" ContentType="image/png"/>
  <Override PartName="/ppt/media/image7.png" ContentType="image/png"/>
  <Override PartName="/ppt/media/image8.png" ContentType="image/png"/>
  <Override PartName="/ppt/media/image9.png" ContentType="image/png"/>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_rels/notesSlide12.xml.rels" ContentType="application/vnd.openxmlformats-package.relationships+xml"/>
  <Override PartName="/ppt/notesSlides/_rels/notesSlide7.xml.rels" ContentType="application/vnd.openxmlformats-package.relationships+xml"/>
  <Override PartName="/ppt/notesSlides/notesSlide7.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0" y="812520"/>
            <a:ext cx="0" cy="0"/>
          </a:xfrm>
          <a:prstGeom prst="rect">
            <a:avLst/>
          </a:prstGeom>
          <a:noFill/>
          <a:ln w="0">
            <a:noFill/>
          </a:ln>
        </p:spPr>
        <p:txBody>
          <a:bodyPr lIns="0" rIns="0" tIns="0" bIns="0" anchor="ctr">
            <a:noAutofit/>
          </a:bodyPr>
          <a:p>
            <a:r>
              <a:rPr b="0" lang="en-US" sz="1800" strike="noStrike" u="none">
                <a:solidFill>
                  <a:schemeClr val="dk1"/>
                </a:solidFill>
                <a:effectLst/>
                <a:uFillTx/>
                <a:latin typeface="Aptos"/>
              </a:rPr>
              <a:t>Click to move the slide</a:t>
            </a:r>
            <a:endParaRPr b="0" lang="en-US" sz="1800" strike="noStrike" u="none">
              <a:solidFill>
                <a:schemeClr val="dk1"/>
              </a:solidFill>
              <a:effectLst/>
              <a:uFillTx/>
              <a:latin typeface="Aptos"/>
            </a:endParaRPr>
          </a:p>
        </p:txBody>
      </p:sp>
      <p:sp>
        <p:nvSpPr>
          <p:cNvPr id="6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n-GB" sz="2000" strike="noStrike" u="none">
                <a:solidFill>
                  <a:srgbClr val="000000"/>
                </a:solidFill>
                <a:effectLst/>
                <a:uFillTx/>
                <a:latin typeface="Arial"/>
              </a:rPr>
              <a:t>Click to edit the notes format</a:t>
            </a:r>
            <a:endParaRPr b="0" lang="en-GB" sz="2000" strike="noStrike" u="none">
              <a:solidFill>
                <a:srgbClr val="000000"/>
              </a:solidFill>
              <a:effectLst/>
              <a:uFillTx/>
              <a:latin typeface="Arial"/>
            </a:endParaRPr>
          </a:p>
        </p:txBody>
      </p:sp>
      <p:sp>
        <p:nvSpPr>
          <p:cNvPr id="6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trike="noStrike" u="none">
                <a:solidFill>
                  <a:srgbClr val="000000"/>
                </a:solidFill>
                <a:effectLst/>
                <a:uFillTx/>
                <a:latin typeface="Times New Roman"/>
              </a:rPr>
              <a:t>&lt;header&gt;</a:t>
            </a:r>
            <a:endParaRPr b="0" lang="en-GB" sz="1400" strike="noStrike" u="none">
              <a:solidFill>
                <a:srgbClr val="000000"/>
              </a:solidFill>
              <a:effectLst/>
              <a:uFillTx/>
              <a:latin typeface="Times New Roman"/>
            </a:endParaRPr>
          </a:p>
        </p:txBody>
      </p:sp>
      <p:sp>
        <p:nvSpPr>
          <p:cNvPr id="63"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trike="noStrike" u="none">
                <a:solidFill>
                  <a:srgbClr val="000000"/>
                </a:solidFill>
                <a:effectLst/>
                <a:uFillTx/>
                <a:latin typeface="Times New Roman"/>
              </a:defRPr>
            </a:lvl1pPr>
          </a:lstStyle>
          <a:p>
            <a:pPr indent="0" algn="r">
              <a:buNone/>
            </a:pPr>
            <a:r>
              <a:rPr b="0" lang="en-GB" sz="1400" strike="noStrike" u="none">
                <a:solidFill>
                  <a:srgbClr val="000000"/>
                </a:solidFill>
                <a:effectLst/>
                <a:uFillTx/>
                <a:latin typeface="Times New Roman"/>
              </a:rPr>
              <a:t>&lt;date/time&gt;</a:t>
            </a:r>
            <a:endParaRPr b="0" lang="en-GB" sz="1400" strike="noStrike" u="none">
              <a:solidFill>
                <a:srgbClr val="000000"/>
              </a:solidFill>
              <a:effectLst/>
              <a:uFillTx/>
              <a:latin typeface="Times New Roman"/>
            </a:endParaRPr>
          </a:p>
        </p:txBody>
      </p:sp>
      <p:sp>
        <p:nvSpPr>
          <p:cNvPr id="64"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en-GB" sz="1400" strike="noStrike" u="none">
                <a:solidFill>
                  <a:srgbClr val="000000"/>
                </a:solidFill>
                <a:effectLst/>
                <a:uFillTx/>
                <a:latin typeface="Times New Roman"/>
              </a:defRPr>
            </a:lvl1pPr>
          </a:lstStyle>
          <a:p>
            <a:pPr indent="0">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65"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trike="noStrike" u="none">
                <a:solidFill>
                  <a:srgbClr val="000000"/>
                </a:solidFill>
                <a:effectLst/>
                <a:uFillTx/>
                <a:latin typeface="Times New Roman"/>
              </a:defRPr>
            </a:lvl1pPr>
          </a:lstStyle>
          <a:p>
            <a:pPr indent="0" algn="r">
              <a:buNone/>
            </a:pPr>
            <a:fld id="{4905A213-E896-4A21-A50E-DD48879B776C}" type="slidenum">
              <a:rPr b="0" lang="en-GB" sz="1400" strike="noStrike" u="none">
                <a:solidFill>
                  <a:srgbClr val="000000"/>
                </a:solidFill>
                <a:effectLst/>
                <a:uFillTx/>
                <a:latin typeface="Times New Roman"/>
              </a:rPr>
              <a:t>&lt;number&gt;</a:t>
            </a:fld>
            <a:endParaRPr b="0" lang="en-GB"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685800" y="1143000"/>
            <a:ext cx="5486040" cy="3085920"/>
          </a:xfrm>
          <a:prstGeom prst="rect">
            <a:avLst/>
          </a:prstGeom>
          <a:ln w="0">
            <a:noFill/>
          </a:ln>
        </p:spPr>
      </p:sp>
      <p:sp>
        <p:nvSpPr>
          <p:cNvPr id="126"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indent="0">
              <a:buNone/>
            </a:pPr>
            <a:endParaRPr b="0" lang="en-GB" sz="1800" strike="noStrike" u="none">
              <a:solidFill>
                <a:srgbClr val="000000"/>
              </a:solidFill>
              <a:effectLst/>
              <a:uFillTx/>
              <a:latin typeface="Arial"/>
            </a:endParaRPr>
          </a:p>
        </p:txBody>
      </p:sp>
      <p:sp>
        <p:nvSpPr>
          <p:cNvPr id="127" name="PlaceHolder 3"/>
          <p:cNvSpPr>
            <a:spLocks noGrp="1"/>
          </p:cNvSpPr>
          <p:nvPr>
            <p:ph type="sldNum" idx="38"/>
          </p:nvPr>
        </p:nvSpPr>
        <p:spPr>
          <a:xfrm>
            <a:off x="3884760" y="8685360"/>
            <a:ext cx="2971440" cy="458280"/>
          </a:xfrm>
          <a:prstGeom prst="rect">
            <a:avLst/>
          </a:prstGeom>
          <a:noFill/>
          <a:ln w="0">
            <a:noFill/>
          </a:ln>
        </p:spPr>
        <p:txBody>
          <a:bodyPr lIns="91440" rIns="91440" tIns="45720" bIns="45720" anchor="b">
            <a:noAutofit/>
          </a:bodyPr>
          <a:lstStyle>
            <a:lvl1pPr indent="0" algn="r">
              <a:lnSpc>
                <a:spcPct val="100000"/>
              </a:lnSpc>
              <a:buNone/>
              <a:defRPr b="0" lang="en-AU" sz="1200" strike="noStrike" u="none">
                <a:solidFill>
                  <a:srgbClr val="000000"/>
                </a:solidFill>
                <a:effectLst/>
                <a:uFillTx/>
                <a:latin typeface="Times New Roman"/>
              </a:defRPr>
            </a:lvl1pPr>
          </a:lstStyle>
          <a:p>
            <a:pPr indent="0" algn="r">
              <a:lnSpc>
                <a:spcPct val="100000"/>
              </a:lnSpc>
              <a:buNone/>
            </a:pPr>
            <a:fld id="{1809794A-1AB6-4685-9528-83C058433BC9}" type="slidenum">
              <a:rPr b="0" lang="en-AU" sz="1200" strike="noStrike" u="none">
                <a:solidFill>
                  <a:srgbClr val="000000"/>
                </a:solidFill>
                <a:effectLst/>
                <a:uFillTx/>
                <a:latin typeface="Times New Roman"/>
              </a:rPr>
              <a:t>&lt;number&gt;</a:t>
            </a:fld>
            <a:endParaRPr b="0" lang="en-GB"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sldImg"/>
          </p:nvPr>
        </p:nvSpPr>
        <p:spPr>
          <a:xfrm>
            <a:off x="685800" y="1143000"/>
            <a:ext cx="5486040" cy="3085920"/>
          </a:xfrm>
          <a:prstGeom prst="rect">
            <a:avLst/>
          </a:prstGeom>
          <a:ln w="0">
            <a:noFill/>
          </a:ln>
        </p:spPr>
      </p:sp>
      <p:sp>
        <p:nvSpPr>
          <p:cNvPr id="123"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indent="0">
              <a:buNone/>
            </a:pPr>
            <a:endParaRPr b="0" lang="en-GB" sz="1800" strike="noStrike" u="none">
              <a:solidFill>
                <a:srgbClr val="000000"/>
              </a:solidFill>
              <a:effectLst/>
              <a:uFillTx/>
              <a:latin typeface="Arial"/>
            </a:endParaRPr>
          </a:p>
        </p:txBody>
      </p:sp>
      <p:sp>
        <p:nvSpPr>
          <p:cNvPr id="124" name="PlaceHolder 3"/>
          <p:cNvSpPr>
            <a:spLocks noGrp="1"/>
          </p:cNvSpPr>
          <p:nvPr>
            <p:ph type="sldNum" idx="37"/>
          </p:nvPr>
        </p:nvSpPr>
        <p:spPr>
          <a:xfrm>
            <a:off x="3884760" y="8685360"/>
            <a:ext cx="2971440" cy="458280"/>
          </a:xfrm>
          <a:prstGeom prst="rect">
            <a:avLst/>
          </a:prstGeom>
          <a:noFill/>
          <a:ln w="0">
            <a:noFill/>
          </a:ln>
        </p:spPr>
        <p:txBody>
          <a:bodyPr lIns="91440" rIns="91440" tIns="45720" bIns="45720" anchor="b">
            <a:noAutofit/>
          </a:bodyPr>
          <a:lstStyle>
            <a:lvl1pPr indent="0" algn="r">
              <a:lnSpc>
                <a:spcPct val="100000"/>
              </a:lnSpc>
              <a:buNone/>
              <a:defRPr b="0" lang="en-AU" sz="1200" strike="noStrike" u="none">
                <a:solidFill>
                  <a:srgbClr val="000000"/>
                </a:solidFill>
                <a:effectLst/>
                <a:uFillTx/>
                <a:latin typeface="Times New Roman"/>
              </a:defRPr>
            </a:lvl1pPr>
          </a:lstStyle>
          <a:p>
            <a:pPr indent="0" algn="r">
              <a:lnSpc>
                <a:spcPct val="100000"/>
              </a:lnSpc>
              <a:buNone/>
            </a:pPr>
            <a:fld id="{E0242A69-0629-4890-A7B8-9FA0A2A9559B}" type="slidenum">
              <a:rPr b="0" lang="en-AU" sz="1200" strike="noStrike" u="none">
                <a:solidFill>
                  <a:srgbClr val="000000"/>
                </a:solidFill>
                <a:effectLst/>
                <a:uFillTx/>
                <a:latin typeface="Times New Roman"/>
              </a:rPr>
              <a:t>&lt;number&gt;</a:t>
            </a:fld>
            <a:endParaRPr b="0" lang="en-GB"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en-US" sz="6000" strike="noStrike" u="none">
                <a:solidFill>
                  <a:schemeClr val="dk1"/>
                </a:solidFill>
                <a:effectLst/>
                <a:uFillTx/>
                <a:latin typeface="Aptos Display"/>
              </a:rPr>
              <a:t>Click to edit Master title style</a:t>
            </a:r>
            <a:endParaRPr b="0" lang="en-US" sz="6000" strike="noStrike" u="none">
              <a:solidFill>
                <a:schemeClr val="dk1"/>
              </a:solidFill>
              <a:effectLst/>
              <a:uFillTx/>
              <a:latin typeface="Aptos"/>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F6D2D391-B17A-4A0D-8CDA-ED22891A3F59}"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Aptos Display"/>
              </a:rPr>
              <a:t>Click to edit Master title style</a:t>
            </a:r>
            <a:endParaRPr b="0" lang="en-US" sz="3200" strike="noStrike" u="none">
              <a:solidFill>
                <a:schemeClr val="dk1"/>
              </a:solidFill>
              <a:effectLst/>
              <a:uFillTx/>
              <a:latin typeface="Aptos"/>
            </a:endParaRPr>
          </a:p>
        </p:txBody>
      </p:sp>
      <p:sp>
        <p:nvSpPr>
          <p:cNvPr id="49"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3200" strike="noStrike" u="none">
                <a:solidFill>
                  <a:schemeClr val="dk1"/>
                </a:solidFill>
                <a:effectLst/>
                <a:uFillTx/>
                <a:latin typeface="Aptos"/>
              </a:rPr>
              <a:t>Click to edit Master text styles</a:t>
            </a:r>
            <a:endParaRPr b="0" lang="en-US" sz="32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800" strike="noStrike" u="none">
                <a:solidFill>
                  <a:schemeClr val="dk1"/>
                </a:solidFill>
                <a:effectLst/>
                <a:uFillTx/>
                <a:latin typeface="Aptos"/>
              </a:rPr>
              <a:t>Second level</a:t>
            </a:r>
            <a:endParaRPr b="0" lang="en-US" sz="28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Third level</a:t>
            </a:r>
            <a:endParaRPr b="0" lang="en-US" sz="24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Fourth level</a:t>
            </a:r>
            <a:endParaRPr b="0" lang="en-US" sz="20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Fifth level</a:t>
            </a:r>
            <a:endParaRPr b="0" lang="en-US" sz="2000" strike="noStrike" u="none">
              <a:solidFill>
                <a:schemeClr val="dk1"/>
              </a:solidFill>
              <a:effectLst/>
              <a:uFillTx/>
              <a:latin typeface="Aptos"/>
            </a:endParaRPr>
          </a:p>
        </p:txBody>
      </p:sp>
      <p:sp>
        <p:nvSpPr>
          <p:cNvPr id="50"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Aptos"/>
              </a:rPr>
              <a:t>Click to edit Master text styles</a:t>
            </a:r>
            <a:endParaRPr b="0" lang="en-US" sz="1600" strike="noStrike" u="none">
              <a:solidFill>
                <a:schemeClr val="dk1"/>
              </a:solidFill>
              <a:effectLst/>
              <a:uFillTx/>
              <a:latin typeface="Aptos"/>
            </a:endParaRPr>
          </a:p>
        </p:txBody>
      </p:sp>
      <p:sp>
        <p:nvSpPr>
          <p:cNvPr id="51"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52"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3"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4D0B03A9-4589-4FC4-919B-6A7E6ACC97DC}"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Aptos Display"/>
              </a:rPr>
              <a:t>Click to edit Master title style</a:t>
            </a:r>
            <a:endParaRPr b="0" lang="en-US" sz="3200" strike="noStrike" u="none">
              <a:solidFill>
                <a:schemeClr val="dk1"/>
              </a:solidFill>
              <a:effectLst/>
              <a:uFillTx/>
              <a:latin typeface="Aptos"/>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en-US" sz="3200" strike="noStrike" u="none">
                <a:solidFill>
                  <a:schemeClr val="dk1"/>
                </a:solidFill>
                <a:effectLst/>
                <a:uFillTx/>
                <a:latin typeface="Aptos"/>
              </a:rPr>
              <a:t>Click to edit the outline text format</a:t>
            </a:r>
            <a:endParaRPr b="0" lang="en-US" sz="3200" strike="noStrike" u="none">
              <a:solidFill>
                <a:schemeClr val="dk1"/>
              </a:solidFill>
              <a:effectLst/>
              <a:uFillTx/>
              <a:latin typeface="Aptos"/>
            </a:endParaRPr>
          </a:p>
          <a:p>
            <a:pPr lvl="1" marL="864000" indent="-324000">
              <a:lnSpc>
                <a:spcPct val="90000"/>
              </a:lnSpc>
              <a:spcBef>
                <a:spcPts val="1134"/>
              </a:spcBef>
              <a:buClr>
                <a:srgbClr val="000000"/>
              </a:buClr>
              <a:buSzPct val="75000"/>
              <a:buFont typeface="Symbol" charset="2"/>
              <a:buChar char=""/>
            </a:pPr>
            <a:r>
              <a:rPr b="0" lang="en-US" sz="3200" strike="noStrike" u="none">
                <a:solidFill>
                  <a:schemeClr val="dk1"/>
                </a:solidFill>
                <a:effectLst/>
                <a:uFillTx/>
                <a:latin typeface="Aptos"/>
              </a:rPr>
              <a:t>Second Outline Level</a:t>
            </a:r>
            <a:endParaRPr b="0" lang="en-US" sz="3200" strike="noStrike" u="none">
              <a:solidFill>
                <a:schemeClr val="dk1"/>
              </a:solidFill>
              <a:effectLst/>
              <a:uFillTx/>
              <a:latin typeface="Aptos"/>
            </a:endParaRPr>
          </a:p>
          <a:p>
            <a:pPr lvl="2" marL="1296000" indent="-288000">
              <a:lnSpc>
                <a:spcPct val="90000"/>
              </a:lnSpc>
              <a:spcBef>
                <a:spcPts val="850"/>
              </a:spcBef>
              <a:buClr>
                <a:srgbClr val="000000"/>
              </a:buClr>
              <a:buSzPct val="45000"/>
              <a:buFont typeface="Wingdings" charset="2"/>
              <a:buChar char=""/>
            </a:pPr>
            <a:r>
              <a:rPr b="0" lang="en-US" sz="3200" strike="noStrike" u="none">
                <a:solidFill>
                  <a:schemeClr val="dk1"/>
                </a:solidFill>
                <a:effectLst/>
                <a:uFillTx/>
                <a:latin typeface="Aptos"/>
              </a:rPr>
              <a:t>Third Outline Level</a:t>
            </a:r>
            <a:endParaRPr b="0" lang="en-US" sz="3200" strike="noStrike" u="none">
              <a:solidFill>
                <a:schemeClr val="dk1"/>
              </a:solidFill>
              <a:effectLst/>
              <a:uFillTx/>
              <a:latin typeface="Aptos"/>
            </a:endParaRPr>
          </a:p>
          <a:p>
            <a:pPr lvl="3" marL="1728000" indent="-216000">
              <a:lnSpc>
                <a:spcPct val="90000"/>
              </a:lnSpc>
              <a:spcBef>
                <a:spcPts val="567"/>
              </a:spcBef>
              <a:buClr>
                <a:srgbClr val="000000"/>
              </a:buClr>
              <a:buSzPct val="75000"/>
              <a:buFont typeface="Symbol" charset="2"/>
              <a:buChar char=""/>
            </a:pPr>
            <a:r>
              <a:rPr b="0" lang="en-US" sz="3200" strike="noStrike" u="none">
                <a:solidFill>
                  <a:schemeClr val="dk1"/>
                </a:solidFill>
                <a:effectLst/>
                <a:uFillTx/>
                <a:latin typeface="Aptos"/>
              </a:rPr>
              <a:t>Fourth Outline Level</a:t>
            </a:r>
            <a:endParaRPr b="0" lang="en-US" sz="3200" strike="noStrike" u="none">
              <a:solidFill>
                <a:schemeClr val="dk1"/>
              </a:solidFill>
              <a:effectLst/>
              <a:uFillTx/>
              <a:latin typeface="Aptos"/>
            </a:endParaRPr>
          </a:p>
          <a:p>
            <a:pPr lvl="4" marL="2160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Aptos"/>
              </a:rPr>
              <a:t>Fifth Outline Level</a:t>
            </a:r>
            <a:endParaRPr b="0" lang="en-US" sz="3200" strike="noStrike" u="none">
              <a:solidFill>
                <a:schemeClr val="dk1"/>
              </a:solidFill>
              <a:effectLst/>
              <a:uFillTx/>
              <a:latin typeface="Aptos"/>
            </a:endParaRPr>
          </a:p>
          <a:p>
            <a:pPr lvl="5" marL="2592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Aptos"/>
              </a:rPr>
              <a:t>Sixth Outline Level</a:t>
            </a:r>
            <a:endParaRPr b="0" lang="en-US" sz="3200" strike="noStrike" u="none">
              <a:solidFill>
                <a:schemeClr val="dk1"/>
              </a:solidFill>
              <a:effectLst/>
              <a:uFillTx/>
              <a:latin typeface="Aptos"/>
            </a:endParaRPr>
          </a:p>
          <a:p>
            <a:pPr lvl="6" marL="3024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Aptos"/>
              </a:rPr>
              <a:t>Seventh Outline Level</a:t>
            </a:r>
            <a:endParaRPr b="0" lang="en-US" sz="3200" strike="noStrike" u="none">
              <a:solidFill>
                <a:schemeClr val="dk1"/>
              </a:solidFill>
              <a:effectLst/>
              <a:uFillTx/>
              <a:latin typeface="Aptos"/>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Aptos"/>
              </a:rPr>
              <a:t>Click to edit Master text styles</a:t>
            </a:r>
            <a:endParaRPr b="0" lang="en-US" sz="1600" strike="noStrike" u="none">
              <a:solidFill>
                <a:schemeClr val="dk1"/>
              </a:solidFill>
              <a:effectLst/>
              <a:uFillTx/>
              <a:latin typeface="Aptos"/>
            </a:endParaRPr>
          </a:p>
        </p:txBody>
      </p:sp>
      <p:sp>
        <p:nvSpPr>
          <p:cNvPr id="57"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58"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9"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C58A482D-B3F6-45C6-8CF9-7BB5BD30BF3B}"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bg>
      <p:bgPr>
        <a:solidFill>
          <a:srgbClr val="ffffff"/>
        </a:solid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5"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6"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7"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8"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2C704CE7-DBE8-4E72-88E5-85C4BB5158A9}"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10"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11"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12"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3"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04D8D75D-7DA4-40F3-B2F0-AA504C022BF5}"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15"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16"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17"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8"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7ABFAD46-3FA6-4DD7-9825-6A5B0F1C0415}"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en-US" sz="6000" strike="noStrike" u="none">
                <a:solidFill>
                  <a:schemeClr val="dk1"/>
                </a:solidFill>
                <a:effectLst/>
                <a:uFillTx/>
                <a:latin typeface="Aptos Display"/>
              </a:rPr>
              <a:t>Click to edit Master title style</a:t>
            </a:r>
            <a:endParaRPr b="0" lang="en-US" sz="6000" strike="noStrike" u="none">
              <a:solidFill>
                <a:schemeClr val="dk1"/>
              </a:solidFill>
              <a:effectLst/>
              <a:uFillTx/>
              <a:latin typeface="Aptos"/>
            </a:endParaRPr>
          </a:p>
        </p:txBody>
      </p:sp>
      <p:sp>
        <p:nvSpPr>
          <p:cNvPr id="20"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2400" strike="noStrike" u="none">
                <a:solidFill>
                  <a:schemeClr val="dk1">
                    <a:tint val="82000"/>
                  </a:schemeClr>
                </a:solidFill>
                <a:effectLst/>
                <a:uFillTx/>
                <a:latin typeface="Aptos"/>
              </a:rPr>
              <a:t>Click to edit Master text styles</a:t>
            </a:r>
            <a:endParaRPr b="0" lang="en-US" sz="2400" strike="noStrike" u="none">
              <a:solidFill>
                <a:schemeClr val="dk1"/>
              </a:solidFill>
              <a:effectLst/>
              <a:uFillTx/>
              <a:latin typeface="Aptos"/>
            </a:endParaRPr>
          </a:p>
        </p:txBody>
      </p:sp>
      <p:sp>
        <p:nvSpPr>
          <p:cNvPr id="21"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22"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3"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F38FF2D9-1222-4407-8BE6-EBB84DF5B339}"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25"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26"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27"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28"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9"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815233DF-C398-4349-B60B-00924273034B}"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31"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Aptos"/>
              </a:rPr>
              <a:t>Click to edit Master text styles</a:t>
            </a:r>
            <a:endParaRPr b="0" lang="en-US" sz="2400" strike="noStrike" u="none">
              <a:solidFill>
                <a:schemeClr val="dk1"/>
              </a:solidFill>
              <a:effectLst/>
              <a:uFillTx/>
              <a:latin typeface="Aptos"/>
            </a:endParaRPr>
          </a:p>
        </p:txBody>
      </p:sp>
      <p:sp>
        <p:nvSpPr>
          <p:cNvPr id="32"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33"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Aptos"/>
              </a:rPr>
              <a:t>Click to edit Master text styles</a:t>
            </a:r>
            <a:endParaRPr b="0" lang="en-US" sz="2400" strike="noStrike" u="none">
              <a:solidFill>
                <a:schemeClr val="dk1"/>
              </a:solidFill>
              <a:effectLst/>
              <a:uFillTx/>
              <a:latin typeface="Aptos"/>
            </a:endParaRPr>
          </a:p>
        </p:txBody>
      </p:sp>
      <p:sp>
        <p:nvSpPr>
          <p:cNvPr id="34"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Aptos"/>
              </a:rPr>
              <a:t>Click to edit Master text styles</a:t>
            </a:r>
            <a:endParaRPr b="0" lang="en-US" sz="2800" strike="noStrike" u="none">
              <a:solidFill>
                <a:schemeClr val="dk1"/>
              </a:solidFill>
              <a:effectLst/>
              <a:uFillTx/>
              <a:latin typeface="Aptos"/>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Aptos"/>
              </a:rPr>
              <a:t>Second level</a:t>
            </a:r>
            <a:endParaRPr b="0" lang="en-US" sz="2400" strike="noStrike" u="none">
              <a:solidFill>
                <a:schemeClr val="dk1"/>
              </a:solidFill>
              <a:effectLst/>
              <a:uFillTx/>
              <a:latin typeface="Aptos"/>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Aptos"/>
              </a:rPr>
              <a:t>Third level</a:t>
            </a:r>
            <a:endParaRPr b="0" lang="en-US" sz="2000" strike="noStrike" u="none">
              <a:solidFill>
                <a:schemeClr val="dk1"/>
              </a:solidFill>
              <a:effectLst/>
              <a:uFillTx/>
              <a:latin typeface="Aptos"/>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Fourth level</a:t>
            </a:r>
            <a:endParaRPr b="0" lang="en-US" sz="1800" strike="noStrike" u="none">
              <a:solidFill>
                <a:schemeClr val="dk1"/>
              </a:solidFill>
              <a:effectLst/>
              <a:uFillTx/>
              <a:latin typeface="Aptos"/>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Aptos"/>
              </a:rPr>
              <a:t>Fifth level</a:t>
            </a:r>
            <a:endParaRPr b="0" lang="en-US" sz="1800" strike="noStrike" u="none">
              <a:solidFill>
                <a:schemeClr val="dk1"/>
              </a:solidFill>
              <a:effectLst/>
              <a:uFillTx/>
              <a:latin typeface="Aptos"/>
            </a:endParaRPr>
          </a:p>
        </p:txBody>
      </p:sp>
      <p:sp>
        <p:nvSpPr>
          <p:cNvPr id="35"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36"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37"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EAF40514-E163-4D4E-AD50-946340FC2884}"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Aptos Display"/>
              </a:rPr>
              <a:t>Click to edit Master title style</a:t>
            </a:r>
            <a:endParaRPr b="0" lang="en-US" sz="4400" strike="noStrike" u="none">
              <a:solidFill>
                <a:schemeClr val="dk1"/>
              </a:solidFill>
              <a:effectLst/>
              <a:uFillTx/>
              <a:latin typeface="Aptos"/>
            </a:endParaRPr>
          </a:p>
        </p:txBody>
      </p:sp>
      <p:sp>
        <p:nvSpPr>
          <p:cNvPr id="39"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40"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1"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81CC8E68-6769-4E7F-B9A8-DC383B748E46}"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
        <p:nvSpPr>
          <p:cNvPr id="42"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Aptos"/>
              </a:rPr>
              <a:t>Click to edit the outline text format</a:t>
            </a:r>
            <a:endParaRPr b="0" lang="en-US" sz="2800" strike="noStrike" u="none">
              <a:solidFill>
                <a:schemeClr val="dk1"/>
              </a:solidFill>
              <a:effectLst/>
              <a:uFillTx/>
              <a:latin typeface="Aptos"/>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Aptos"/>
              </a:rPr>
              <a:t>Second Outline Level</a:t>
            </a:r>
            <a:endParaRPr b="0" lang="en-US" sz="2000" strike="noStrike" u="none">
              <a:solidFill>
                <a:schemeClr val="dk1"/>
              </a:solidFill>
              <a:effectLst/>
              <a:uFillTx/>
              <a:latin typeface="Aptos"/>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Aptos"/>
              </a:rPr>
              <a:t>Third Outline Level</a:t>
            </a:r>
            <a:endParaRPr b="0" lang="en-US" sz="1800" strike="noStrike" u="none">
              <a:solidFill>
                <a:schemeClr val="dk1"/>
              </a:solidFill>
              <a:effectLst/>
              <a:uFillTx/>
              <a:latin typeface="Aptos"/>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Aptos"/>
              </a:rPr>
              <a:t>Fourth Outline Level</a:t>
            </a:r>
            <a:endParaRPr b="0" lang="en-US" sz="1800" strike="noStrike" u="none">
              <a:solidFill>
                <a:schemeClr val="dk1"/>
              </a:solidFill>
              <a:effectLst/>
              <a:uFillTx/>
              <a:latin typeface="Aptos"/>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Fifth Outline Level</a:t>
            </a:r>
            <a:endParaRPr b="0" lang="en-US" sz="2000" strike="noStrike" u="none">
              <a:solidFill>
                <a:schemeClr val="dk1"/>
              </a:solidFill>
              <a:effectLst/>
              <a:uFillTx/>
              <a:latin typeface="Aptos"/>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Sixth Outline Level</a:t>
            </a:r>
            <a:endParaRPr b="0" lang="en-US" sz="2000" strike="noStrike" u="none">
              <a:solidFill>
                <a:schemeClr val="dk1"/>
              </a:solidFill>
              <a:effectLst/>
              <a:uFillTx/>
              <a:latin typeface="Aptos"/>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Seventh Outline Level</a:t>
            </a:r>
            <a:endParaRPr b="0" lang="en-US" sz="2000" strike="noStrike" u="none">
              <a:solidFill>
                <a:schemeClr val="dk1"/>
              </a:solidFill>
              <a:effectLst/>
              <a:uFillTx/>
              <a:latin typeface="Aptos"/>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AU" sz="1200" strike="noStrike" u="none">
                <a:solidFill>
                  <a:schemeClr val="dk1">
                    <a:tint val="82000"/>
                  </a:schemeClr>
                </a:solidFill>
                <a:effectLst/>
                <a:uFillTx/>
                <a:latin typeface="Aptos"/>
              </a:defRPr>
            </a:lvl1pPr>
          </a:lstStyle>
          <a:p>
            <a:pPr indent="0" defTabSz="914400">
              <a:lnSpc>
                <a:spcPct val="100000"/>
              </a:lnSpc>
              <a:buNone/>
            </a:pPr>
            <a:r>
              <a:rPr b="0" lang="en-AU" sz="1200" strike="noStrike" u="none">
                <a:solidFill>
                  <a:schemeClr val="dk1">
                    <a:tint val="82000"/>
                  </a:schemeClr>
                </a:solidFill>
                <a:effectLst/>
                <a:uFillTx/>
                <a:latin typeface="Aptos"/>
              </a:rPr>
              <a:t>&lt;date/time&gt;</a:t>
            </a:r>
            <a:endParaRPr b="0" lang="en-GB" sz="1200" strike="noStrike" u="none">
              <a:solidFill>
                <a:srgbClr val="000000"/>
              </a:solidFill>
              <a:effectLst/>
              <a:uFillTx/>
              <a:latin typeface="Times New Roman"/>
            </a:endParaRPr>
          </a:p>
        </p:txBody>
      </p:sp>
      <p:sp>
        <p:nvSpPr>
          <p:cNvPr id="44"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5"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AU" sz="1200" strike="noStrike" u="none">
                <a:solidFill>
                  <a:schemeClr val="dk1">
                    <a:tint val="82000"/>
                  </a:schemeClr>
                </a:solidFill>
                <a:effectLst/>
                <a:uFillTx/>
                <a:latin typeface="Aptos"/>
              </a:defRPr>
            </a:lvl1pPr>
          </a:lstStyle>
          <a:p>
            <a:pPr indent="0" algn="r" defTabSz="914400">
              <a:lnSpc>
                <a:spcPct val="100000"/>
              </a:lnSpc>
              <a:buNone/>
            </a:pPr>
            <a:fld id="{D4977762-7EA3-4F48-8773-39C342A69E32}" type="slidenum">
              <a:rPr b="0" lang="en-AU" sz="1200" strike="noStrike" u="none">
                <a:solidFill>
                  <a:schemeClr val="dk1">
                    <a:tint val="82000"/>
                  </a:schemeClr>
                </a:solidFill>
                <a:effectLst/>
                <a:uFillTx/>
                <a:latin typeface="Aptos"/>
              </a:rPr>
              <a:t>&lt;number&gt;</a:t>
            </a:fld>
            <a:endParaRPr b="0" lang="en-GB" sz="1200" strike="noStrike" u="none">
              <a:solidFill>
                <a:srgbClr val="000000"/>
              </a:solidFill>
              <a:effectLst/>
              <a:uFillTx/>
              <a:latin typeface="Times New Roman"/>
            </a:endParaRPr>
          </a:p>
        </p:txBody>
      </p:sp>
      <p:sp>
        <p:nvSpPr>
          <p:cNvPr id="46"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r>
              <a:rPr b="0" lang="en-US" sz="1800" strike="noStrike" u="none">
                <a:solidFill>
                  <a:schemeClr val="dk1"/>
                </a:solidFill>
                <a:effectLst/>
                <a:uFillTx/>
                <a:latin typeface="Aptos"/>
              </a:rPr>
              <a:t>Click to edit the title text format</a:t>
            </a:r>
            <a:endParaRPr b="0" lang="en-US" sz="1800" strike="noStrike" u="none">
              <a:solidFill>
                <a:schemeClr val="dk1"/>
              </a:solidFill>
              <a:effectLst/>
              <a:uFillTx/>
              <a:latin typeface="Aptos"/>
            </a:endParaRPr>
          </a:p>
        </p:txBody>
      </p:sp>
      <p:sp>
        <p:nvSpPr>
          <p:cNvPr id="47"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Aptos"/>
              </a:rPr>
              <a:t>Click to edit the outline text format</a:t>
            </a:r>
            <a:endParaRPr b="0" lang="en-US" sz="2800" strike="noStrike" u="none">
              <a:solidFill>
                <a:schemeClr val="dk1"/>
              </a:solidFill>
              <a:effectLst/>
              <a:uFillTx/>
              <a:latin typeface="Aptos"/>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Aptos"/>
              </a:rPr>
              <a:t>Second Outline Level</a:t>
            </a:r>
            <a:endParaRPr b="0" lang="en-US" sz="2000" strike="noStrike" u="none">
              <a:solidFill>
                <a:schemeClr val="dk1"/>
              </a:solidFill>
              <a:effectLst/>
              <a:uFillTx/>
              <a:latin typeface="Aptos"/>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Aptos"/>
              </a:rPr>
              <a:t>Third Outline Level</a:t>
            </a:r>
            <a:endParaRPr b="0" lang="en-US" sz="1800" strike="noStrike" u="none">
              <a:solidFill>
                <a:schemeClr val="dk1"/>
              </a:solidFill>
              <a:effectLst/>
              <a:uFillTx/>
              <a:latin typeface="Aptos"/>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Aptos"/>
              </a:rPr>
              <a:t>Fourth Outline Level</a:t>
            </a:r>
            <a:endParaRPr b="0" lang="en-US" sz="1800" strike="noStrike" u="none">
              <a:solidFill>
                <a:schemeClr val="dk1"/>
              </a:solidFill>
              <a:effectLst/>
              <a:uFillTx/>
              <a:latin typeface="Aptos"/>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Fifth Outline Level</a:t>
            </a:r>
            <a:endParaRPr b="0" lang="en-US" sz="2000" strike="noStrike" u="none">
              <a:solidFill>
                <a:schemeClr val="dk1"/>
              </a:solidFill>
              <a:effectLst/>
              <a:uFillTx/>
              <a:latin typeface="Aptos"/>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Sixth Outline Level</a:t>
            </a:r>
            <a:endParaRPr b="0" lang="en-US" sz="2000" strike="noStrike" u="none">
              <a:solidFill>
                <a:schemeClr val="dk1"/>
              </a:solidFill>
              <a:effectLst/>
              <a:uFillTx/>
              <a:latin typeface="Aptos"/>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Aptos"/>
              </a:rPr>
              <a:t>Seventh Outline Level</a:t>
            </a:r>
            <a:endParaRPr b="0" lang="en-US" sz="2000" strike="noStrike" u="none">
              <a:solidFill>
                <a:schemeClr val="dk1"/>
              </a:solidFill>
              <a:effectLst/>
              <a:uFillTx/>
              <a:latin typeface="Aptos"/>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9.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1.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8.xml"/>
</Relationships>
</file>

<file path=ppt/slides/_rels/slide12.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slideLayout" Target="../slideLayouts/slideLayout8.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10.png"/><Relationship Id="rId3" Type="http://schemas.openxmlformats.org/officeDocument/2006/relationships/slideLayout" Target="../slideLayouts/slideLayout8.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7.xml.rels><?xml version="1.0" encoding="UTF-8"?>
<Relationships xmlns="http://schemas.openxmlformats.org/package/2006/relationships"><Relationship Id="rId1" Type="http://schemas.openxmlformats.org/officeDocument/2006/relationships/hyperlink" Target="https://lawyerwellbeing.net/affective-forecasting-understanding" TargetMode="External"/><Relationship Id="rId2" Type="http://schemas.openxmlformats.org/officeDocument/2006/relationships/hyperlink" Target="https://imagine.gsfc.nasa.gov/educators/programs/cosmictimes/" TargetMode="External"/><Relationship Id="rId3" Type="http://schemas.openxmlformats.org/officeDocument/2006/relationships/hyperlink" Target="https://www.scientificamerican.com/article/in-search-of-lifes-origins-japans-hayabusa-2-spacecraft-lands-on-an-asteroid/" TargetMode="External"/><Relationship Id="rId4" Type="http://schemas.openxmlformats.org/officeDocument/2006/relationships/hyperlink" Target="https://www.goodreads.com/quotes/9096708-the-distinction-between-the-past-present-and-future-is-only" TargetMode="External"/><Relationship Id="rId5" Type="http://schemas.openxmlformats.org/officeDocument/2006/relationships/hyperlink" Target="https://plato.stanford.edu/entries/induction-problem/" TargetMode="External"/><Relationship Id="rId6"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microsoft.com/office/2007/relationships/hdphoto" Target="../media/hdphoto1.wdp"/><Relationship Id="rId3" Type="http://schemas.openxmlformats.org/officeDocument/2006/relationships/slideLayout" Target="../slideLayouts/slideLayout8.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microsoft.com/office/2007/relationships/hdphoto" Target="../media/hdphoto2.wdp"/><Relationship Id="rId4" Type="http://schemas.openxmlformats.org/officeDocument/2006/relationships/slideLayout" Target="../slideLayouts/slideLayout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6" name="Picture 1" descr=""/>
          <p:cNvPicPr/>
          <p:nvPr/>
        </p:nvPicPr>
        <p:blipFill>
          <a:blip r:embed="rId1"/>
          <a:stretch/>
        </p:blipFill>
        <p:spPr>
          <a:xfrm>
            <a:off x="63360" y="0"/>
            <a:ext cx="12128400" cy="6857640"/>
          </a:xfrm>
          <a:prstGeom prst="rect">
            <a:avLst/>
          </a:prstGeom>
          <a:noFill/>
          <a:ln w="0">
            <a:noFill/>
          </a:ln>
          <a:effectLst>
            <a:outerShdw algn="tl" blurRad="291960" dir="2700000" dist="139498" rotWithShape="0">
              <a:srgbClr val="333333">
                <a:alpha val="65000"/>
              </a:srgbClr>
            </a:outerShdw>
          </a:effectLst>
        </p:spPr>
      </p:pic>
      <p:sp>
        <p:nvSpPr>
          <p:cNvPr id="67" name="TextBox 3"/>
          <p:cNvSpPr/>
          <p:nvPr/>
        </p:nvSpPr>
        <p:spPr>
          <a:xfrm>
            <a:off x="1937520" y="1348200"/>
            <a:ext cx="8971560" cy="1107720"/>
          </a:xfrm>
          <a:prstGeom prst="rect">
            <a:avLst/>
          </a:prstGeom>
          <a:noFill/>
          <a:ln>
            <a:noFill/>
          </a:ln>
        </p:spPr>
        <p:style>
          <a:lnRef idx="2">
            <a:schemeClr val="accent2"/>
          </a:lnRef>
          <a:fillRef idx="1">
            <a:schemeClr val="lt1"/>
          </a:fillRef>
          <a:effectRef idx="0">
            <a:schemeClr val="accent2"/>
          </a:effectRef>
          <a:fontRef idx="minor"/>
        </p:style>
        <p:txBody>
          <a:bodyPr lIns="90000" rIns="90000" tIns="45000" bIns="45000" anchor="t">
            <a:spAutoFit/>
          </a:bodyPr>
          <a:p>
            <a:pPr defTabSz="914400">
              <a:lnSpc>
                <a:spcPct val="100000"/>
              </a:lnSpc>
            </a:pPr>
            <a:r>
              <a:rPr b="1" lang="en-US" sz="6000" spc="51" strike="noStrike" u="none">
                <a:solidFill>
                  <a:srgbClr val="fefefd"/>
                </a:solidFill>
                <a:effectLst>
                  <a:glow rad="38160">
                    <a:srgbClr val="156082">
                      <a:alpha val="40000"/>
                    </a:srgbClr>
                  </a:glow>
                </a:effectLst>
                <a:uFillTx/>
                <a:latin typeface="Aptos Display"/>
              </a:rPr>
              <a:t>  </a:t>
            </a:r>
            <a:r>
              <a:rPr b="1" lang="en-US" sz="6600" spc="51" strike="noStrike" u="none">
                <a:solidFill>
                  <a:srgbClr val="fefefd"/>
                </a:solidFill>
                <a:effectLst>
                  <a:glow rad="38160">
                    <a:srgbClr val="156082">
                      <a:alpha val="40000"/>
                    </a:srgbClr>
                  </a:glow>
                </a:effectLst>
                <a:uFillTx/>
                <a:latin typeface="Aptos Display"/>
              </a:rPr>
              <a:t>Predicting the Future</a:t>
            </a:r>
            <a:endParaRPr b="0" lang="en-GB" sz="6600" strike="noStrike" u="none">
              <a:solidFill>
                <a:srgbClr val="000000"/>
              </a:solidFill>
              <a:effectLst>
                <a:glow rad="38160">
                  <a:srgbClr val="156082">
                    <a:alpha val="40000"/>
                  </a:srgbClr>
                </a:glow>
              </a:effectLst>
              <a:uFillTx/>
              <a:latin typeface="Arial"/>
            </a:endParaRPr>
          </a:p>
        </p:txBody>
      </p:sp>
      <p:sp>
        <p:nvSpPr>
          <p:cNvPr id="68" name="TextBox 5"/>
          <p:cNvSpPr/>
          <p:nvPr/>
        </p:nvSpPr>
        <p:spPr>
          <a:xfrm>
            <a:off x="2091600" y="3804480"/>
            <a:ext cx="7970040" cy="8305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lang="en-US" sz="4800" strike="noStrike" u="none">
                <a:solidFill>
                  <a:schemeClr val="accent3">
                    <a:lumMod val="40000"/>
                    <a:lumOff val="60000"/>
                  </a:schemeClr>
                </a:solidFill>
                <a:effectLst/>
                <a:uFillTx/>
                <a:latin typeface="Aptos"/>
              </a:rPr>
              <a:t>  Reason’s ultimate purpose</a:t>
            </a:r>
            <a:endParaRPr b="0" lang="en-GB" sz="4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1810440" y="165960"/>
            <a:ext cx="9187560" cy="752040"/>
          </a:xfrm>
          <a:prstGeom prst="rect">
            <a:avLst/>
          </a:prstGeom>
          <a:noFill/>
          <a:ln w="0">
            <a:noFill/>
          </a:ln>
        </p:spPr>
        <p:txBody>
          <a:bodyPr lIns="91440" rIns="91440" tIns="45720" bIns="45720" anchor="ctr">
            <a:normAutofit/>
          </a:bodyPr>
          <a:p>
            <a:pPr indent="0" algn="ctr" defTabSz="914400">
              <a:lnSpc>
                <a:spcPct val="90000"/>
              </a:lnSpc>
              <a:buNone/>
            </a:pPr>
            <a:r>
              <a:rPr b="0" lang="en-US" sz="3200" strike="noStrike" u="none">
                <a:solidFill>
                  <a:schemeClr val="dk1"/>
                </a:solidFill>
                <a:effectLst/>
                <a:uFillTx/>
                <a:latin typeface="Arial"/>
              </a:rPr>
              <a:t>Skeptics’ unreasonable assumption</a:t>
            </a:r>
            <a:endParaRPr b="0" lang="en-US" sz="3200" strike="noStrike" u="none">
              <a:solidFill>
                <a:schemeClr val="dk1"/>
              </a:solidFill>
              <a:effectLst/>
              <a:uFillTx/>
              <a:latin typeface="Aptos"/>
            </a:endParaRPr>
          </a:p>
        </p:txBody>
      </p:sp>
      <p:sp>
        <p:nvSpPr>
          <p:cNvPr id="97" name="TextBox 8"/>
          <p:cNvSpPr/>
          <p:nvPr/>
        </p:nvSpPr>
        <p:spPr>
          <a:xfrm>
            <a:off x="651240" y="915840"/>
            <a:ext cx="10669680" cy="550188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marL="457200" algn="ctr" defTabSz="914400">
              <a:lnSpc>
                <a:spcPct val="107000"/>
              </a:lnSpc>
              <a:spcAft>
                <a:spcPts val="799"/>
              </a:spcAft>
            </a:pPr>
            <a:r>
              <a:rPr b="0" lang="en-AU" sz="2000" strike="noStrike" u="none">
                <a:solidFill>
                  <a:schemeClr val="dk1"/>
                </a:solidFill>
                <a:effectLst/>
                <a:uFillTx/>
                <a:latin typeface="Arial"/>
                <a:ea typeface="Aptos"/>
              </a:rPr>
              <a:t>Science is based on the </a:t>
            </a:r>
            <a:r>
              <a:rPr b="1" lang="en-AU" sz="2000" strike="noStrike" u="none">
                <a:solidFill>
                  <a:schemeClr val="dk1"/>
                </a:solidFill>
                <a:effectLst/>
                <a:uFillTx/>
                <a:latin typeface="Arial"/>
                <a:ea typeface="Aptos"/>
              </a:rPr>
              <a:t>Principle of Uniformity of Nature</a:t>
            </a:r>
            <a:r>
              <a:rPr b="0" lang="en-AU" sz="2000" strike="noStrike" u="none">
                <a:solidFill>
                  <a:schemeClr val="dk1"/>
                </a:solidFill>
                <a:effectLst/>
                <a:uFillTx/>
                <a:latin typeface="Arial"/>
                <a:ea typeface="Aptos"/>
              </a:rPr>
              <a:t>, </a:t>
            </a:r>
            <a:endParaRPr b="0" lang="en-GB" sz="2000" strike="noStrike" u="none">
              <a:solidFill>
                <a:srgbClr val="000000"/>
              </a:solidFill>
              <a:effectLst/>
              <a:uFillTx/>
              <a:latin typeface="Arial"/>
            </a:endParaRPr>
          </a:p>
          <a:p>
            <a:pPr marL="457200" algn="ctr" defTabSz="914400">
              <a:lnSpc>
                <a:spcPct val="107000"/>
              </a:lnSpc>
              <a:spcAft>
                <a:spcPts val="799"/>
              </a:spcAft>
            </a:pPr>
            <a:r>
              <a:rPr b="0" lang="en-AU" sz="2000" strike="noStrike" u="none">
                <a:solidFill>
                  <a:schemeClr val="dk1"/>
                </a:solidFill>
                <a:effectLst/>
                <a:uFillTx/>
                <a:latin typeface="Arial"/>
                <a:ea typeface="Aptos"/>
              </a:rPr>
              <a:t>which implies that the </a:t>
            </a:r>
            <a:r>
              <a:rPr b="1" lang="en-AU" sz="2000" strike="noStrike" u="none">
                <a:solidFill>
                  <a:srgbClr val="7f3f00"/>
                </a:solidFill>
                <a:effectLst/>
                <a:uFillTx/>
                <a:latin typeface="Arial"/>
                <a:ea typeface="Aptos"/>
              </a:rPr>
              <a:t>laws of reality are objective</a:t>
            </a:r>
            <a:r>
              <a:rPr b="0" lang="en-AU" sz="2000" strike="noStrike" u="none">
                <a:solidFill>
                  <a:schemeClr val="dk1"/>
                </a:solidFill>
                <a:effectLst/>
                <a:uFillTx/>
                <a:latin typeface="Arial"/>
                <a:ea typeface="Aptos"/>
              </a:rPr>
              <a:t>; not conditioned by </a:t>
            </a:r>
            <a:r>
              <a:rPr b="0" i="1" lang="en-AU" sz="2000" strike="noStrike" u="none">
                <a:solidFill>
                  <a:schemeClr val="dk1"/>
                </a:solidFill>
                <a:effectLst/>
                <a:uFillTx/>
                <a:latin typeface="Arial"/>
                <a:ea typeface="Aptos"/>
              </a:rPr>
              <a:t>our calendar. </a:t>
            </a:r>
            <a:endParaRPr b="0" lang="en-GB" sz="2000" strike="noStrike" u="none">
              <a:solidFill>
                <a:srgbClr val="000000"/>
              </a:solidFill>
              <a:effectLst/>
              <a:uFillTx/>
              <a:latin typeface="Arial"/>
            </a:endParaRPr>
          </a:p>
          <a:p>
            <a:pPr marL="457200" defTabSz="914400">
              <a:lnSpc>
                <a:spcPct val="107000"/>
              </a:lnSpc>
              <a:spcAft>
                <a:spcPts val="799"/>
              </a:spcAft>
            </a:pPr>
            <a:r>
              <a:rPr b="0" lang="en-AU" sz="1800" strike="noStrike" u="none">
                <a:solidFill>
                  <a:schemeClr val="lt1"/>
                </a:solidFill>
                <a:effectLst/>
                <a:highlight>
                  <a:srgbClr val="808000"/>
                </a:highlight>
                <a:uFillTx/>
                <a:latin typeface="Arial"/>
                <a:ea typeface="Aptos"/>
              </a:rPr>
              <a:t>According to Science</a:t>
            </a:r>
            <a:r>
              <a:rPr b="0" lang="en-AU" sz="1800" strike="noStrike" u="none">
                <a:solidFill>
                  <a:schemeClr val="dk1"/>
                </a:solidFill>
                <a:effectLst/>
                <a:uFillTx/>
                <a:latin typeface="Arial"/>
                <a:ea typeface="Aptos"/>
              </a:rPr>
              <a:t>: </a:t>
            </a:r>
            <a:r>
              <a:rPr b="0" lang="en-AU" sz="1200" strike="noStrike" u="none">
                <a:solidFill>
                  <a:schemeClr val="dk1"/>
                </a:solidFill>
                <a:effectLst/>
                <a:uFillTx/>
                <a:latin typeface="Arial"/>
                <a:ea typeface="Aptos"/>
              </a:rPr>
              <a:t>(6) Einstein</a:t>
            </a:r>
            <a:endParaRPr b="0" lang="en-GB" sz="1200" strike="noStrike" u="none">
              <a:solidFill>
                <a:srgbClr val="000000"/>
              </a:solidFill>
              <a:effectLst/>
              <a:uFillTx/>
              <a:latin typeface="Arial"/>
            </a:endParaRPr>
          </a:p>
          <a:p>
            <a:pPr marL="457200" defTabSz="914400">
              <a:lnSpc>
                <a:spcPct val="107000"/>
              </a:lnSpc>
              <a:spcAft>
                <a:spcPts val="799"/>
              </a:spcAft>
            </a:pPr>
            <a:r>
              <a:rPr b="0" lang="en-AU" sz="1800" strike="noStrike" u="none">
                <a:solidFill>
                  <a:schemeClr val="dk1"/>
                </a:solidFill>
                <a:effectLst/>
                <a:uFillTx/>
                <a:latin typeface="Arial"/>
                <a:ea typeface="Aptos"/>
              </a:rPr>
              <a:t>“The distinction between the past, present and future is only a stubbornly persistent illusion.” </a:t>
            </a:r>
            <a:endParaRPr b="0" lang="en-GB" sz="1800" strike="noStrike" u="none">
              <a:solidFill>
                <a:srgbClr val="000000"/>
              </a:solidFill>
              <a:effectLst/>
              <a:uFillTx/>
              <a:latin typeface="Arial"/>
            </a:endParaRPr>
          </a:p>
          <a:p>
            <a:pPr marL="457200" defTabSz="914400">
              <a:lnSpc>
                <a:spcPct val="107000"/>
              </a:lnSpc>
              <a:spcAft>
                <a:spcPts val="799"/>
              </a:spcAft>
            </a:pPr>
            <a:r>
              <a:rPr b="0" lang="en-AU" sz="1800" strike="noStrike" u="none">
                <a:solidFill>
                  <a:schemeClr val="lt1"/>
                </a:solidFill>
                <a:effectLst/>
                <a:highlight>
                  <a:srgbClr val="808000"/>
                </a:highlight>
                <a:uFillTx/>
                <a:latin typeface="Arial"/>
                <a:ea typeface="Aptos"/>
              </a:rPr>
              <a:t>According to Sceptics</a:t>
            </a:r>
            <a:r>
              <a:rPr b="0" lang="en-AU" sz="1800" strike="noStrike" u="none">
                <a:solidFill>
                  <a:schemeClr val="dk1"/>
                </a:solidFill>
                <a:effectLst/>
                <a:highlight>
                  <a:srgbClr val="808000"/>
                </a:highlight>
                <a:uFillTx/>
                <a:latin typeface="Arial"/>
                <a:ea typeface="Aptos"/>
              </a:rPr>
              <a:t>: </a:t>
            </a:r>
            <a:r>
              <a:rPr b="0" lang="en-AU" sz="1200" strike="noStrike" u="none">
                <a:solidFill>
                  <a:schemeClr val="dk1"/>
                </a:solidFill>
                <a:effectLst/>
                <a:uFillTx/>
                <a:latin typeface="Arial"/>
                <a:ea typeface="Aptos"/>
              </a:rPr>
              <a:t>(7)</a:t>
            </a:r>
            <a:endParaRPr b="0" lang="en-GB" sz="1200" strike="noStrike" u="none">
              <a:solidFill>
                <a:srgbClr val="000000"/>
              </a:solidFill>
              <a:effectLst/>
              <a:uFillTx/>
              <a:latin typeface="Arial"/>
            </a:endParaRPr>
          </a:p>
          <a:p>
            <a:pPr marL="457200" defTabSz="914400">
              <a:lnSpc>
                <a:spcPct val="107000"/>
              </a:lnSpc>
              <a:spcAft>
                <a:spcPts val="799"/>
              </a:spcAft>
            </a:pPr>
            <a:r>
              <a:rPr b="0" lang="en-AU" sz="1800" strike="noStrike" u="none">
                <a:solidFill>
                  <a:schemeClr val="dk1"/>
                </a:solidFill>
                <a:effectLst/>
                <a:uFillTx/>
                <a:latin typeface="Arial"/>
                <a:ea typeface="Aptos"/>
              </a:rPr>
              <a:t>“David Hume's philosophical problem of induction argues that we cannot logically prove the future will resemble the past... even though the sun has risen every day, we cannot be certain it will rise tomorrow, as our belief relies on an </a:t>
            </a:r>
            <a:r>
              <a:rPr b="0" i="1" lang="en-AU" sz="1800" strike="noStrike" u="none">
                <a:solidFill>
                  <a:schemeClr val="dk1"/>
                </a:solidFill>
                <a:effectLst/>
                <a:uFillTx/>
                <a:latin typeface="Arial"/>
                <a:ea typeface="Aptos"/>
              </a:rPr>
              <a:t>unproven assumption </a:t>
            </a:r>
            <a:r>
              <a:rPr b="0" lang="en-AU" sz="1800" strike="noStrike" u="none">
                <a:solidFill>
                  <a:schemeClr val="dk1"/>
                </a:solidFill>
                <a:effectLst/>
                <a:uFillTx/>
                <a:latin typeface="Arial"/>
                <a:ea typeface="Aptos"/>
              </a:rPr>
              <a:t>that past patterns will continue”.</a:t>
            </a:r>
            <a:endParaRPr b="0" lang="en-GB" sz="1800" strike="noStrike" u="none">
              <a:solidFill>
                <a:srgbClr val="000000"/>
              </a:solidFill>
              <a:effectLst/>
              <a:uFillTx/>
              <a:latin typeface="Arial"/>
            </a:endParaRPr>
          </a:p>
          <a:p>
            <a:pPr marL="457200" algn="ctr" defTabSz="914400">
              <a:lnSpc>
                <a:spcPct val="107000"/>
              </a:lnSpc>
              <a:spcAft>
                <a:spcPts val="799"/>
              </a:spcAft>
            </a:pPr>
            <a:r>
              <a:rPr b="0" lang="en-AU" sz="2400" strike="noStrike" u="none">
                <a:solidFill>
                  <a:srgbClr val="0070c0"/>
                </a:solidFill>
                <a:effectLst/>
                <a:uFillTx/>
                <a:latin typeface="Arial"/>
                <a:ea typeface="Aptos"/>
              </a:rPr>
              <a:t>But dividing time into three phases is a man-made concept. </a:t>
            </a:r>
            <a:endParaRPr b="0" lang="en-GB" sz="2400" strike="noStrike" u="none">
              <a:solidFill>
                <a:srgbClr val="000000"/>
              </a:solidFill>
              <a:effectLst/>
              <a:uFillTx/>
              <a:latin typeface="Arial"/>
            </a:endParaRPr>
          </a:p>
          <a:p>
            <a:pPr marL="457200" algn="ctr" defTabSz="914400">
              <a:lnSpc>
                <a:spcPct val="107000"/>
              </a:lnSpc>
              <a:spcAft>
                <a:spcPts val="799"/>
              </a:spcAft>
            </a:pPr>
            <a:r>
              <a:rPr b="0" lang="en-AU" sz="2400" strike="noStrike" u="none">
                <a:solidFill>
                  <a:srgbClr val="0070c0"/>
                </a:solidFill>
                <a:effectLst/>
                <a:uFillTx/>
                <a:latin typeface="Arial"/>
                <a:ea typeface="Aptos"/>
              </a:rPr>
              <a:t>To use </a:t>
            </a:r>
            <a:r>
              <a:rPr b="0" lang="en-AU" sz="2400" strike="noStrike" u="none">
                <a:solidFill>
                  <a:srgbClr val="c00000"/>
                </a:solidFill>
                <a:effectLst/>
                <a:uFillTx/>
                <a:latin typeface="Arial"/>
                <a:ea typeface="Aptos"/>
              </a:rPr>
              <a:t>anthropo-based </a:t>
            </a:r>
            <a:r>
              <a:rPr b="0" lang="en-AU" sz="2400" strike="noStrike" u="none">
                <a:solidFill>
                  <a:schemeClr val="dk1"/>
                </a:solidFill>
                <a:effectLst/>
                <a:uFillTx/>
                <a:latin typeface="Arial"/>
                <a:ea typeface="Aptos"/>
              </a:rPr>
              <a:t>or</a:t>
            </a:r>
            <a:r>
              <a:rPr b="0" lang="en-AU" sz="2400" strike="noStrike" u="none">
                <a:solidFill>
                  <a:srgbClr val="c00000"/>
                </a:solidFill>
                <a:effectLst/>
                <a:uFillTx/>
                <a:latin typeface="Arial"/>
                <a:ea typeface="Aptos"/>
              </a:rPr>
              <a:t> man-made concept </a:t>
            </a:r>
            <a:r>
              <a:rPr b="0" lang="en-AU" sz="2400" strike="noStrike" u="none">
                <a:solidFill>
                  <a:srgbClr val="0070c0"/>
                </a:solidFill>
                <a:effectLst/>
                <a:uFillTx/>
                <a:latin typeface="Arial"/>
                <a:ea typeface="Aptos"/>
              </a:rPr>
              <a:t>of time </a:t>
            </a:r>
            <a:endParaRPr b="0" lang="en-GB" sz="2400" strike="noStrike" u="none">
              <a:solidFill>
                <a:srgbClr val="000000"/>
              </a:solidFill>
              <a:effectLst/>
              <a:uFillTx/>
              <a:latin typeface="Arial"/>
            </a:endParaRPr>
          </a:p>
          <a:p>
            <a:pPr marL="457200" algn="ctr" defTabSz="914400">
              <a:lnSpc>
                <a:spcPct val="107000"/>
              </a:lnSpc>
              <a:spcAft>
                <a:spcPts val="799"/>
              </a:spcAft>
            </a:pPr>
            <a:r>
              <a:rPr b="0" lang="en-AU" sz="2400" strike="noStrike" u="none">
                <a:solidFill>
                  <a:srgbClr val="0070c0"/>
                </a:solidFill>
                <a:effectLst/>
                <a:uFillTx/>
                <a:latin typeface="Arial"/>
                <a:ea typeface="Aptos"/>
              </a:rPr>
              <a:t>in an argument about </a:t>
            </a:r>
            <a:r>
              <a:rPr b="0" lang="en-AU" sz="2400" strike="noStrike" u="none">
                <a:solidFill>
                  <a:srgbClr val="2b2b00"/>
                </a:solidFill>
                <a:effectLst/>
                <a:uFillTx/>
                <a:latin typeface="Arial"/>
                <a:ea typeface="Aptos"/>
              </a:rPr>
              <a:t>non-man-made natural laws </a:t>
            </a:r>
            <a:endParaRPr b="0" lang="en-GB" sz="2400" strike="noStrike" u="none">
              <a:solidFill>
                <a:srgbClr val="000000"/>
              </a:solidFill>
              <a:effectLst/>
              <a:uFillTx/>
              <a:latin typeface="Arial"/>
            </a:endParaRPr>
          </a:p>
          <a:p>
            <a:pPr marL="457200" algn="ctr" defTabSz="914400">
              <a:lnSpc>
                <a:spcPct val="107000"/>
              </a:lnSpc>
              <a:spcAft>
                <a:spcPts val="799"/>
              </a:spcAft>
            </a:pPr>
            <a:r>
              <a:rPr b="0" lang="en-AU" sz="2400" strike="noStrike" u="none">
                <a:solidFill>
                  <a:srgbClr val="0070c0"/>
                </a:solidFill>
                <a:effectLst/>
                <a:uFillTx/>
                <a:latin typeface="Arial"/>
                <a:ea typeface="Aptos"/>
              </a:rPr>
              <a:t>assumes that </a:t>
            </a:r>
            <a:r>
              <a:rPr b="1" lang="en-AU" sz="2400" strike="noStrike" u="sng">
                <a:solidFill>
                  <a:srgbClr val="0070c0"/>
                </a:solidFill>
                <a:effectLst/>
                <a:uFillTx/>
                <a:latin typeface="Arial"/>
                <a:ea typeface="Aptos"/>
              </a:rPr>
              <a:t>the working of nature is conditioned by OUR timescale</a:t>
            </a:r>
            <a:r>
              <a:rPr b="1" lang="en-AU" sz="2400" strike="noStrike" u="none">
                <a:solidFill>
                  <a:srgbClr val="0070c0"/>
                </a:solidFill>
                <a:effectLst/>
                <a:uFillTx/>
                <a:latin typeface="Arial"/>
                <a:ea typeface="Aptos"/>
              </a:rPr>
              <a:t>. </a:t>
            </a:r>
            <a:endParaRPr b="0" lang="en-GB" sz="2400" strike="noStrike" u="none">
              <a:solidFill>
                <a:srgbClr val="000000"/>
              </a:solidFill>
              <a:effectLst/>
              <a:uFillTx/>
              <a:latin typeface="Arial"/>
            </a:endParaRPr>
          </a:p>
          <a:p>
            <a:pPr marL="457200" algn="ctr" defTabSz="914400">
              <a:lnSpc>
                <a:spcPct val="107000"/>
              </a:lnSpc>
              <a:spcAft>
                <a:spcPts val="799"/>
              </a:spcAft>
            </a:pPr>
            <a:r>
              <a:rPr b="0" lang="en-AU" sz="2400" strike="noStrike" u="none">
                <a:solidFill>
                  <a:srgbClr val="0070c0"/>
                </a:solidFill>
                <a:effectLst/>
                <a:uFillTx/>
                <a:latin typeface="Arial"/>
                <a:ea typeface="Aptos"/>
              </a:rPr>
              <a:t>This assumption is not logically justified; hence it is unreasonable.  </a:t>
            </a:r>
            <a:endParaRPr b="0" lang="en-GB"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Rectangle: Rounded Corners 2"/>
          <p:cNvSpPr/>
          <p:nvPr/>
        </p:nvSpPr>
        <p:spPr>
          <a:xfrm>
            <a:off x="3216600" y="3325680"/>
            <a:ext cx="5839920" cy="924840"/>
          </a:xfrm>
          <a:prstGeom prst="roundRect">
            <a:avLst>
              <a:gd name="adj" fmla="val 16667"/>
            </a:avLst>
          </a:prstGeom>
          <a:solidFill>
            <a:schemeClr val="accent4">
              <a:lumMod val="20000"/>
              <a:lumOff val="80000"/>
            </a:schemeClr>
          </a:solid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AU" sz="1800" strike="noStrike" u="none">
              <a:solidFill>
                <a:schemeClr val="lt1"/>
              </a:solidFill>
              <a:effectLst/>
              <a:uFillTx/>
              <a:latin typeface="Aptos"/>
            </a:endParaRPr>
          </a:p>
        </p:txBody>
      </p:sp>
      <p:sp>
        <p:nvSpPr>
          <p:cNvPr id="99" name="Rectangle: Rounded Corners 4"/>
          <p:cNvSpPr/>
          <p:nvPr/>
        </p:nvSpPr>
        <p:spPr>
          <a:xfrm>
            <a:off x="3298320" y="3325680"/>
            <a:ext cx="5475240" cy="924840"/>
          </a:xfrm>
          <a:prstGeom prst="roundRect">
            <a:avLst>
              <a:gd name="adj" fmla="val 16667"/>
            </a:avLst>
          </a:prstGeom>
          <a:solidFill>
            <a:srgbClr val="156082"/>
          </a:solid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AU" sz="1800" strike="noStrike" u="none">
              <a:solidFill>
                <a:schemeClr val="lt1"/>
              </a:solidFill>
              <a:effectLst/>
              <a:uFillTx/>
              <a:latin typeface="Aptos"/>
            </a:endParaRPr>
          </a:p>
        </p:txBody>
      </p:sp>
      <p:sp>
        <p:nvSpPr>
          <p:cNvPr id="100" name="PlaceHolder 1"/>
          <p:cNvSpPr>
            <a:spLocks noGrp="1"/>
          </p:cNvSpPr>
          <p:nvPr>
            <p:ph type="title"/>
          </p:nvPr>
        </p:nvSpPr>
        <p:spPr>
          <a:xfrm>
            <a:off x="838080" y="0"/>
            <a:ext cx="10515240" cy="1041480"/>
          </a:xfrm>
          <a:prstGeom prst="rect">
            <a:avLst/>
          </a:prstGeom>
          <a:noFill/>
          <a:ln w="0">
            <a:noFill/>
          </a:ln>
        </p:spPr>
        <p:txBody>
          <a:bodyPr lIns="91440" rIns="91440" tIns="45720" bIns="45720" anchor="ctr">
            <a:normAutofit/>
          </a:bodyPr>
          <a:p>
            <a:pPr indent="0" algn="ctr" defTabSz="914400">
              <a:lnSpc>
                <a:spcPct val="90000"/>
              </a:lnSpc>
              <a:buNone/>
            </a:pPr>
            <a:r>
              <a:rPr b="1" lang="en-US" sz="2000" strike="noStrike" u="none">
                <a:solidFill>
                  <a:schemeClr val="dk1"/>
                </a:solidFill>
                <a:effectLst/>
                <a:uFillTx/>
                <a:latin typeface="Arial"/>
              </a:rPr>
              <a:t>Sceptics misunderstanding of the bond between Cause &amp; Effect</a:t>
            </a:r>
            <a:br>
              <a:rPr sz="2000"/>
            </a:br>
            <a:br>
              <a:rPr sz="2000"/>
            </a:br>
            <a:r>
              <a:rPr b="1" lang="en-US" sz="2000" strike="noStrike" u="none">
                <a:solidFill>
                  <a:schemeClr val="lt1"/>
                </a:solidFill>
                <a:effectLst/>
                <a:highlight>
                  <a:srgbClr val="808080"/>
                </a:highlight>
                <a:uFillTx/>
                <a:latin typeface="Arial"/>
              </a:rPr>
              <a:t>Why a Cause can lead to different Effects ? </a:t>
            </a:r>
            <a:endParaRPr b="0" lang="en-US" sz="2000" strike="noStrike" u="none">
              <a:solidFill>
                <a:schemeClr val="dk1"/>
              </a:solidFill>
              <a:effectLst/>
              <a:uFillTx/>
              <a:latin typeface="Aptos"/>
            </a:endParaRPr>
          </a:p>
        </p:txBody>
      </p:sp>
      <p:sp>
        <p:nvSpPr>
          <p:cNvPr id="101" name="TextBox 3"/>
          <p:cNvSpPr/>
          <p:nvPr/>
        </p:nvSpPr>
        <p:spPr>
          <a:xfrm>
            <a:off x="945720" y="1041840"/>
            <a:ext cx="10180800" cy="581076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7000"/>
              </a:lnSpc>
              <a:spcAft>
                <a:spcPts val="799"/>
              </a:spcAft>
            </a:pPr>
            <a:r>
              <a:rPr b="1" lang="en-US" sz="1800" strike="noStrike" u="none">
                <a:solidFill>
                  <a:schemeClr val="dk1"/>
                </a:solidFill>
                <a:effectLst/>
                <a:uFillTx/>
                <a:latin typeface="Arial"/>
                <a:ea typeface="Aptos"/>
              </a:rPr>
              <a:t>The whole objection to the Uniformity was based on Hume’s following statement: </a:t>
            </a:r>
            <a:endParaRPr b="0" lang="en-GB" sz="1800" strike="noStrike" u="none">
              <a:solidFill>
                <a:srgbClr val="000000"/>
              </a:solidFill>
              <a:effectLst/>
              <a:uFillTx/>
              <a:latin typeface="Arial"/>
            </a:endParaRPr>
          </a:p>
          <a:p>
            <a:pPr marL="457200" defTabSz="914400">
              <a:lnSpc>
                <a:spcPct val="107000"/>
              </a:lnSpc>
              <a:spcAft>
                <a:spcPts val="799"/>
              </a:spcAft>
            </a:pPr>
            <a:r>
              <a:rPr b="0" i="1" lang="en-US" sz="1800" strike="noStrike" u="none">
                <a:solidFill>
                  <a:schemeClr val="dk1"/>
                </a:solidFill>
                <a:effectLst/>
                <a:uFillTx/>
                <a:latin typeface="Arial"/>
                <a:ea typeface="Aptos"/>
              </a:rPr>
              <a:t>“… it is possible to clearly and distinctly conceive of a situation where the unobserved case does not follow the regularity so far observed” </a:t>
            </a:r>
            <a:endParaRPr b="0" lang="en-GB" sz="1800" strike="noStrike" u="none">
              <a:solidFill>
                <a:srgbClr val="000000"/>
              </a:solidFill>
              <a:effectLst/>
              <a:uFillTx/>
              <a:latin typeface="Arial"/>
            </a:endParaRPr>
          </a:p>
          <a:p>
            <a:pPr marL="457200" algn="ctr" defTabSz="914400">
              <a:lnSpc>
                <a:spcPct val="107000"/>
              </a:lnSpc>
              <a:spcAft>
                <a:spcPts val="799"/>
              </a:spcAft>
            </a:pPr>
            <a:r>
              <a:rPr b="0" lang="en-US" sz="2000" strike="noStrike" u="none">
                <a:solidFill>
                  <a:schemeClr val="dk1"/>
                </a:solidFill>
                <a:effectLst/>
                <a:uFillTx/>
                <a:latin typeface="Arial"/>
                <a:ea typeface="Aptos"/>
              </a:rPr>
              <a:t>True, but </a:t>
            </a:r>
            <a:r>
              <a:rPr b="1" lang="en-US" sz="2000" strike="noStrike" u="none">
                <a:solidFill>
                  <a:srgbClr val="a20000"/>
                </a:solidFill>
                <a:effectLst/>
                <a:uFillTx/>
                <a:latin typeface="Arial"/>
                <a:ea typeface="Aptos"/>
              </a:rPr>
              <a:t>WHY</a:t>
            </a:r>
            <a:r>
              <a:rPr b="0" lang="en-US" sz="2000" strike="noStrike" u="none">
                <a:solidFill>
                  <a:schemeClr val="dk1"/>
                </a:solidFill>
                <a:effectLst/>
                <a:uFillTx/>
                <a:latin typeface="Arial"/>
                <a:ea typeface="Aptos"/>
              </a:rPr>
              <a:t>?</a:t>
            </a:r>
            <a:endParaRPr b="0" lang="en-GB" sz="2000" strike="noStrike" u="none">
              <a:solidFill>
                <a:srgbClr val="000000"/>
              </a:solidFill>
              <a:effectLst/>
              <a:uFillTx/>
              <a:latin typeface="Arial"/>
            </a:endParaRPr>
          </a:p>
          <a:p>
            <a:pPr marL="457200" algn="ctr" defTabSz="914400">
              <a:lnSpc>
                <a:spcPct val="107000"/>
              </a:lnSpc>
              <a:spcAft>
                <a:spcPts val="799"/>
              </a:spcAft>
            </a:pPr>
            <a:r>
              <a:rPr b="0" lang="en-US" sz="2000" strike="noStrike" u="none">
                <a:solidFill>
                  <a:schemeClr val="dk1"/>
                </a:solidFill>
                <a:effectLst/>
                <a:uFillTx/>
                <a:latin typeface="Arial"/>
                <a:ea typeface="Aptos"/>
              </a:rPr>
              <a:t>Isn’t the role of philosophy to inquire about </a:t>
            </a:r>
            <a:r>
              <a:rPr b="1" lang="en-US" sz="2000" strike="noStrike" u="none">
                <a:solidFill>
                  <a:schemeClr val="dk1"/>
                </a:solidFill>
                <a:effectLst/>
                <a:uFillTx/>
                <a:latin typeface="Arial"/>
                <a:ea typeface="Aptos"/>
              </a:rPr>
              <a:t>the reason for this irregularity?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Why would nature sometimes follow regularity but at other cases does not?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For example, seeds of plant successfully produce saplings one year, but fail another. </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Farmers explain that the </a:t>
            </a:r>
            <a:r>
              <a:rPr b="1" lang="en-US" sz="2000" strike="noStrike" u="none">
                <a:solidFill>
                  <a:srgbClr val="a20000"/>
                </a:solidFill>
                <a:effectLst/>
                <a:uFillTx/>
                <a:latin typeface="Arial"/>
                <a:ea typeface="Aptos"/>
              </a:rPr>
              <a:t>Effect</a:t>
            </a:r>
            <a:r>
              <a:rPr b="1" lang="en-US" sz="2000" strike="noStrike" u="none">
                <a:solidFill>
                  <a:srgbClr val="c00000"/>
                </a:solidFill>
                <a:effectLst/>
                <a:uFillTx/>
                <a:latin typeface="Arial"/>
                <a:ea typeface="Aptos"/>
              </a:rPr>
              <a:t> </a:t>
            </a:r>
            <a:r>
              <a:rPr b="0" lang="en-US" sz="2000" strike="noStrike" u="none">
                <a:solidFill>
                  <a:schemeClr val="dk1"/>
                </a:solidFill>
                <a:effectLst/>
                <a:uFillTx/>
                <a:latin typeface="Arial"/>
                <a:ea typeface="Aptos"/>
              </a:rPr>
              <a:t>depends not only on the </a:t>
            </a:r>
            <a:r>
              <a:rPr b="1" lang="en-US" sz="2000" strike="noStrike" u="none">
                <a:solidFill>
                  <a:srgbClr val="a20000"/>
                </a:solidFill>
                <a:effectLst/>
                <a:uFillTx/>
                <a:latin typeface="Arial"/>
                <a:ea typeface="Aptos"/>
              </a:rPr>
              <a:t>Cause,</a:t>
            </a:r>
            <a:r>
              <a:rPr b="1" lang="en-US" sz="2000" strike="noStrike" u="none">
                <a:solidFill>
                  <a:schemeClr val="dk1"/>
                </a:solidFill>
                <a:effectLst/>
                <a:uFillTx/>
                <a:latin typeface="Arial"/>
                <a:ea typeface="Aptos"/>
              </a:rPr>
              <a:t> </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but also, on </a:t>
            </a:r>
            <a:r>
              <a:rPr b="1" lang="en-US" sz="2000" strike="noStrike" u="none">
                <a:solidFill>
                  <a:srgbClr val="a20000"/>
                </a:solidFill>
                <a:effectLst/>
                <a:uFillTx/>
                <a:latin typeface="Arial"/>
                <a:ea typeface="Aptos"/>
              </a:rPr>
              <a:t>Conditions</a:t>
            </a:r>
            <a:r>
              <a:rPr b="0" lang="en-US" sz="2000" strike="noStrike" u="none">
                <a:solidFill>
                  <a:srgbClr val="c00000"/>
                </a:solidFill>
                <a:effectLst/>
                <a:uFillTx/>
                <a:latin typeface="Arial"/>
                <a:ea typeface="Aptos"/>
              </a:rPr>
              <a:t> </a:t>
            </a:r>
            <a:r>
              <a:rPr b="0" lang="en-US" sz="2000" strike="noStrike" u="none">
                <a:solidFill>
                  <a:schemeClr val="dk1"/>
                </a:solidFill>
                <a:effectLst/>
                <a:uFillTx/>
                <a:latin typeface="Arial"/>
                <a:ea typeface="Aptos"/>
              </a:rPr>
              <a:t>of soil and moisture. </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The </a:t>
            </a:r>
            <a:r>
              <a:rPr b="1" lang="en-US" sz="2000" strike="noStrike" u="none">
                <a:solidFill>
                  <a:schemeClr val="dk1"/>
                </a:solidFill>
                <a:effectLst/>
                <a:uFillTx/>
                <a:latin typeface="Arial"/>
                <a:ea typeface="Aptos"/>
              </a:rPr>
              <a:t>Initial Conditions </a:t>
            </a:r>
            <a:r>
              <a:rPr b="0" lang="en-US" sz="2000" strike="noStrike" u="none">
                <a:solidFill>
                  <a:schemeClr val="dk1"/>
                </a:solidFill>
                <a:effectLst/>
                <a:uFillTx/>
                <a:latin typeface="Arial"/>
                <a:ea typeface="Aptos"/>
              </a:rPr>
              <a:t>of any system are involved in any process</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 of its change.   Science explains that: </a:t>
            </a:r>
            <a:endParaRPr b="0" lang="en-GB" sz="2000" strike="noStrike" u="none">
              <a:solidFill>
                <a:srgbClr val="000000"/>
              </a:solidFill>
              <a:effectLst/>
              <a:uFillTx/>
              <a:latin typeface="Arial"/>
            </a:endParaRPr>
          </a:p>
          <a:p>
            <a:pPr defTabSz="914400">
              <a:lnSpc>
                <a:spcPct val="107000"/>
              </a:lnSpc>
              <a:spcAft>
                <a:spcPts val="799"/>
              </a:spcAft>
            </a:pPr>
            <a:r>
              <a:rPr b="1" lang="en-US" sz="2000" strike="noStrike" u="none">
                <a:solidFill>
                  <a:schemeClr val="dk1"/>
                </a:solidFill>
                <a:effectLst/>
                <a:uFillTx/>
                <a:latin typeface="Arial"/>
                <a:ea typeface="Aptos"/>
              </a:rPr>
              <a:t>                                       Cause + Condition = Effect</a:t>
            </a:r>
            <a:endParaRPr b="0" lang="en-GB" sz="2000" strike="noStrike" u="none">
              <a:solidFill>
                <a:srgbClr val="000000"/>
              </a:solidFill>
              <a:effectLst/>
              <a:uFillTx/>
              <a:latin typeface="Arial"/>
            </a:endParaRPr>
          </a:p>
          <a:p>
            <a:pPr defTabSz="914400">
              <a:lnSpc>
                <a:spcPct val="107000"/>
              </a:lnSpc>
              <a:spcAft>
                <a:spcPts val="799"/>
              </a:spcAft>
            </a:pPr>
            <a:endParaRPr b="0" lang="en-GB" sz="2000" strike="noStrike" u="none">
              <a:solidFill>
                <a:srgbClr val="000000"/>
              </a:solidFill>
              <a:effectLst/>
              <a:uFillTx/>
              <a:latin typeface="Arial"/>
            </a:endParaRPr>
          </a:p>
        </p:txBody>
      </p:sp>
      <p:pic>
        <p:nvPicPr>
          <p:cNvPr id="102" name="Picture 6" descr=""/>
          <p:cNvPicPr/>
          <p:nvPr/>
        </p:nvPicPr>
        <p:blipFill>
          <a:blip r:embed="rId1"/>
          <a:stretch/>
        </p:blipFill>
        <p:spPr>
          <a:xfrm>
            <a:off x="8487720" y="4324320"/>
            <a:ext cx="2638440" cy="2209680"/>
          </a:xfrm>
          <a:prstGeom prst="rect">
            <a:avLst/>
          </a:prstGeom>
          <a:noFill/>
          <a:ln w="0">
            <a:noFill/>
          </a:ln>
          <a:effectLst>
            <a:outerShdw algn="tl" blurRad="291960" dir="2700000" dist="139498" rotWithShape="0">
              <a:srgbClr val="333333">
                <a:alpha val="65000"/>
              </a:srgbClr>
            </a:outerShdw>
          </a:effectLst>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770040" y="191160"/>
            <a:ext cx="10806480" cy="68472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0" lang="en-US" sz="2800" strike="noStrike" u="none">
                <a:solidFill>
                  <a:schemeClr val="dk1"/>
                </a:solidFill>
                <a:effectLst/>
                <a:uFillTx/>
                <a:latin typeface="Arial"/>
              </a:rPr>
              <a:t>Cause + Condition = Effect</a:t>
            </a:r>
            <a:endParaRPr b="0" lang="en-US" sz="2800" strike="noStrike" u="none">
              <a:solidFill>
                <a:schemeClr val="dk1"/>
              </a:solidFill>
              <a:effectLst/>
              <a:uFillTx/>
              <a:latin typeface="Aptos"/>
            </a:endParaRPr>
          </a:p>
        </p:txBody>
      </p:sp>
      <p:sp>
        <p:nvSpPr>
          <p:cNvPr id="104" name="TextBox 3"/>
          <p:cNvSpPr/>
          <p:nvPr/>
        </p:nvSpPr>
        <p:spPr>
          <a:xfrm>
            <a:off x="770040" y="876240"/>
            <a:ext cx="10806480" cy="589248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7000"/>
              </a:lnSpc>
              <a:spcAft>
                <a:spcPts val="799"/>
              </a:spcAft>
            </a:pPr>
            <a:r>
              <a:rPr b="0" lang="en-US" sz="2000" strike="noStrike" u="none">
                <a:solidFill>
                  <a:schemeClr val="dk1"/>
                </a:solidFill>
                <a:effectLst/>
                <a:uFillTx/>
                <a:latin typeface="Arial"/>
                <a:ea typeface="Aptos"/>
              </a:rPr>
              <a:t>Hume failed to see the role of </a:t>
            </a:r>
            <a:r>
              <a:rPr b="1" lang="en-US" sz="2000" strike="noStrike" u="none">
                <a:solidFill>
                  <a:schemeClr val="dk1"/>
                </a:solidFill>
                <a:effectLst/>
                <a:uFillTx/>
                <a:latin typeface="Arial"/>
                <a:ea typeface="Aptos"/>
              </a:rPr>
              <a:t>initial conditions </a:t>
            </a:r>
            <a:r>
              <a:rPr b="0" lang="en-US" sz="2000" strike="noStrike" u="none">
                <a:solidFill>
                  <a:schemeClr val="dk1"/>
                </a:solidFill>
                <a:effectLst/>
                <a:uFillTx/>
                <a:latin typeface="Arial"/>
                <a:ea typeface="Aptos"/>
              </a:rPr>
              <a:t>of a system subjected to change.</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Today, a secondary school student can explain the example Hume depended on. </a:t>
            </a:r>
            <a:endParaRPr b="0" lang="en-GB" sz="2000" strike="noStrike" u="none">
              <a:solidFill>
                <a:srgbClr val="000000"/>
              </a:solidFill>
              <a:effectLst/>
              <a:uFillTx/>
              <a:latin typeface="Arial"/>
            </a:endParaRPr>
          </a:p>
          <a:p>
            <a:pPr algn="ctr" defTabSz="914400">
              <a:lnSpc>
                <a:spcPct val="107000"/>
              </a:lnSpc>
              <a:spcAft>
                <a:spcPts val="799"/>
              </a:spcAft>
            </a:pPr>
            <a:r>
              <a:rPr b="1" lang="en-US" sz="2000" strike="noStrike" u="none">
                <a:solidFill>
                  <a:schemeClr val="dk1"/>
                </a:solidFill>
                <a:effectLst/>
                <a:uFillTx/>
                <a:latin typeface="Arial"/>
                <a:ea typeface="Aptos"/>
              </a:rPr>
              <a:t>The billiard balls movement for Kids</a:t>
            </a:r>
            <a:endParaRPr b="0" lang="en-GB" sz="2000" strike="noStrike" u="none">
              <a:solidFill>
                <a:srgbClr val="000000"/>
              </a:solidFill>
              <a:effectLst/>
              <a:uFillTx/>
              <a:latin typeface="Arial"/>
            </a:endParaRPr>
          </a:p>
          <a:p>
            <a:pPr defTabSz="914400">
              <a:lnSpc>
                <a:spcPct val="107000"/>
              </a:lnSpc>
              <a:spcAft>
                <a:spcPts val="799"/>
              </a:spcAft>
            </a:pPr>
            <a:endParaRPr b="0" lang="en-GB" sz="2000" strike="noStrike" u="none">
              <a:solidFill>
                <a:srgbClr val="000000"/>
              </a:solidFill>
              <a:effectLst/>
              <a:uFillTx/>
              <a:latin typeface="Arial"/>
            </a:endParaRPr>
          </a:p>
          <a:p>
            <a:pPr algn="ctr" defTabSz="914400">
              <a:lnSpc>
                <a:spcPct val="107000"/>
              </a:lnSpc>
              <a:spcAft>
                <a:spcPts val="799"/>
              </a:spcAft>
            </a:pPr>
            <a:endParaRPr b="0" lang="en-GB" sz="24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Elementary physics teaches that </a:t>
            </a:r>
            <a:r>
              <a:rPr b="0" i="1" lang="en-US" sz="2000" strike="noStrike" u="none">
                <a:solidFill>
                  <a:schemeClr val="dk1"/>
                </a:solidFill>
                <a:effectLst/>
                <a:uFillTx/>
                <a:latin typeface="Arial"/>
                <a:ea typeface="Aptos"/>
              </a:rPr>
              <a:t>the Effect </a:t>
            </a:r>
            <a:r>
              <a:rPr b="0" lang="en-US" sz="2000" strike="noStrike" u="none">
                <a:solidFill>
                  <a:schemeClr val="dk1"/>
                </a:solidFill>
                <a:effectLst/>
                <a:uFillTx/>
                <a:latin typeface="Arial"/>
                <a:ea typeface="Aptos"/>
              </a:rPr>
              <a:t>of ball movement is fully predictable and that it depends </a:t>
            </a:r>
            <a:r>
              <a:rPr b="0" lang="en-US" sz="2000" strike="noStrike" u="sng">
                <a:solidFill>
                  <a:schemeClr val="dk1"/>
                </a:solidFill>
                <a:effectLst/>
                <a:uFillTx/>
                <a:latin typeface="Arial"/>
                <a:ea typeface="Aptos"/>
              </a:rPr>
              <a:t>not only </a:t>
            </a:r>
            <a:r>
              <a:rPr b="0" lang="en-US" sz="2000" strike="noStrike" u="none">
                <a:solidFill>
                  <a:schemeClr val="dk1"/>
                </a:solidFill>
                <a:effectLst/>
                <a:uFillTx/>
                <a:latin typeface="Arial"/>
                <a:ea typeface="Aptos"/>
              </a:rPr>
              <a:t>on </a:t>
            </a:r>
            <a:r>
              <a:rPr b="0" i="1" lang="en-US" sz="2000" strike="noStrike" u="none">
                <a:solidFill>
                  <a:schemeClr val="dk1"/>
                </a:solidFill>
                <a:effectLst/>
                <a:uFillTx/>
                <a:latin typeface="Arial"/>
                <a:ea typeface="Aptos"/>
              </a:rPr>
              <a:t>the Cause </a:t>
            </a:r>
            <a:r>
              <a:rPr b="0" lang="en-US" sz="2000" strike="noStrike" u="none">
                <a:solidFill>
                  <a:schemeClr val="dk1"/>
                </a:solidFill>
                <a:effectLst/>
                <a:uFillTx/>
                <a:latin typeface="Arial"/>
                <a:ea typeface="Aptos"/>
              </a:rPr>
              <a:t>of impact, but on the </a:t>
            </a:r>
            <a:r>
              <a:rPr b="0" i="1" lang="en-US" sz="2000" strike="noStrike" u="none">
                <a:solidFill>
                  <a:srgbClr val="c00000"/>
                </a:solidFill>
                <a:effectLst/>
                <a:uFillTx/>
                <a:latin typeface="Arial"/>
                <a:ea typeface="Aptos"/>
              </a:rPr>
              <a:t>Initial Conditions </a:t>
            </a:r>
            <a:r>
              <a:rPr b="0" lang="en-US" sz="2000" strike="noStrike" u="none">
                <a:solidFill>
                  <a:schemeClr val="dk1"/>
                </a:solidFill>
                <a:effectLst/>
                <a:uFillTx/>
                <a:latin typeface="Arial"/>
                <a:ea typeface="Aptos"/>
              </a:rPr>
              <a:t>(being applying the same </a:t>
            </a:r>
            <a:r>
              <a:rPr b="0" i="1" lang="en-US" sz="2000" strike="noStrike" u="none">
                <a:solidFill>
                  <a:schemeClr val="dk1"/>
                </a:solidFill>
                <a:effectLst/>
                <a:uFillTx/>
                <a:latin typeface="Arial"/>
                <a:ea typeface="Aptos"/>
              </a:rPr>
              <a:t>force</a:t>
            </a:r>
            <a:r>
              <a:rPr b="0" lang="en-US" sz="2000" strike="noStrike" u="none">
                <a:solidFill>
                  <a:schemeClr val="dk1"/>
                </a:solidFill>
                <a:effectLst/>
                <a:uFillTx/>
                <a:latin typeface="Arial"/>
                <a:ea typeface="Aptos"/>
              </a:rPr>
              <a:t> and hitting at the same </a:t>
            </a:r>
            <a:r>
              <a:rPr b="0" i="1" lang="en-US" sz="2000" strike="noStrike" u="none">
                <a:solidFill>
                  <a:schemeClr val="dk1"/>
                </a:solidFill>
                <a:effectLst/>
                <a:uFillTx/>
                <a:latin typeface="Arial"/>
                <a:ea typeface="Aptos"/>
              </a:rPr>
              <a:t>angle</a:t>
            </a:r>
            <a:r>
              <a:rPr b="0" lang="en-US" sz="2000" strike="noStrike" u="none">
                <a:solidFill>
                  <a:schemeClr val="dk1"/>
                </a:solidFill>
                <a:effectLst/>
                <a:uFillTx/>
                <a:latin typeface="Arial"/>
                <a:ea typeface="Aptos"/>
              </a:rPr>
              <a:t>) ……………………………………………………………….</a:t>
            </a:r>
            <a:endParaRPr b="0" lang="en-GB" sz="2000" strike="noStrike" u="none">
              <a:solidFill>
                <a:srgbClr val="000000"/>
              </a:solidFill>
              <a:effectLst/>
              <a:uFillTx/>
              <a:latin typeface="Arial"/>
            </a:endParaRPr>
          </a:p>
          <a:p>
            <a:pPr defTabSz="914400">
              <a:lnSpc>
                <a:spcPct val="107000"/>
              </a:lnSpc>
              <a:spcAft>
                <a:spcPts val="799"/>
              </a:spcAft>
            </a:pPr>
            <a:r>
              <a:rPr b="0" lang="en-US" sz="2000" strike="noStrike" u="none">
                <a:solidFill>
                  <a:schemeClr val="dk1"/>
                </a:solidFill>
                <a:effectLst/>
                <a:uFillTx/>
                <a:latin typeface="Arial"/>
                <a:ea typeface="Aptos"/>
              </a:rPr>
              <a:t>Another example:                    Applying heat to water (</a:t>
            </a:r>
            <a:r>
              <a:rPr b="1" lang="en-US" sz="2000" strike="noStrike" u="none">
                <a:solidFill>
                  <a:schemeClr val="dk1"/>
                </a:solidFill>
                <a:effectLst/>
                <a:uFillTx/>
                <a:latin typeface="Arial"/>
                <a:ea typeface="Aptos"/>
              </a:rPr>
              <a:t>cause</a:t>
            </a:r>
            <a:r>
              <a:rPr b="0" lang="en-US" sz="2000" strike="noStrike" u="none">
                <a:solidFill>
                  <a:schemeClr val="dk1"/>
                </a:solidFill>
                <a:effectLst/>
                <a:uFillTx/>
                <a:latin typeface="Arial"/>
                <a:ea typeface="Aptos"/>
              </a:rPr>
              <a:t>)</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results in boiling at 100* (</a:t>
            </a:r>
            <a:r>
              <a:rPr b="1" lang="en-US" sz="2000" strike="noStrike" u="none">
                <a:solidFill>
                  <a:schemeClr val="dk1"/>
                </a:solidFill>
                <a:effectLst/>
                <a:uFillTx/>
                <a:latin typeface="Arial"/>
                <a:ea typeface="Aptos"/>
              </a:rPr>
              <a:t>effect</a:t>
            </a:r>
            <a:r>
              <a:rPr b="0" lang="en-US" sz="2000" strike="noStrike" u="none">
                <a:solidFill>
                  <a:schemeClr val="dk1"/>
                </a:solidFill>
                <a:effectLst/>
                <a:uFillTx/>
                <a:latin typeface="Arial"/>
                <a:ea typeface="Aptos"/>
              </a:rPr>
              <a:t>) - </a:t>
            </a:r>
            <a:r>
              <a:rPr b="0" lang="en-US" sz="2000" strike="noStrike" u="sng">
                <a:solidFill>
                  <a:schemeClr val="dk1"/>
                </a:solidFill>
                <a:effectLst/>
                <a:uFillTx/>
                <a:latin typeface="Arial"/>
                <a:ea typeface="Aptos"/>
              </a:rPr>
              <a:t>at sea Level </a:t>
            </a:r>
            <a:r>
              <a:rPr b="0" lang="en-US" sz="2000" strike="noStrike" u="none">
                <a:solidFill>
                  <a:schemeClr val="dk1"/>
                </a:solidFill>
                <a:effectLst/>
                <a:uFillTx/>
                <a:latin typeface="Arial"/>
                <a:ea typeface="Aptos"/>
              </a:rPr>
              <a:t>(</a:t>
            </a:r>
            <a:r>
              <a:rPr b="1" lang="en-US" sz="2000" strike="noStrike" u="none">
                <a:solidFill>
                  <a:schemeClr val="dk1"/>
                </a:solidFill>
                <a:effectLst/>
                <a:uFillTx/>
                <a:latin typeface="Arial"/>
                <a:ea typeface="Aptos"/>
              </a:rPr>
              <a:t>condition</a:t>
            </a:r>
            <a:r>
              <a:rPr b="0" lang="en-US" sz="2000" strike="noStrike" u="none">
                <a:solidFill>
                  <a:schemeClr val="dk1"/>
                </a:solidFill>
                <a:effectLst/>
                <a:uFillTx/>
                <a:latin typeface="Arial"/>
                <a:ea typeface="Aptos"/>
              </a:rPr>
              <a:t>).</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At top of mountain the effect of boiling is different: it occurs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at less degrees because of the </a:t>
            </a:r>
            <a:r>
              <a:rPr b="1" lang="en-US" sz="2000" strike="noStrike" u="none">
                <a:solidFill>
                  <a:schemeClr val="dk1"/>
                </a:solidFill>
                <a:effectLst/>
                <a:uFillTx/>
                <a:latin typeface="Arial"/>
                <a:ea typeface="Aptos"/>
              </a:rPr>
              <a:t>different condition </a:t>
            </a:r>
            <a:r>
              <a:rPr b="0" lang="en-US" sz="2000" strike="noStrike" u="none">
                <a:solidFill>
                  <a:schemeClr val="dk1"/>
                </a:solidFill>
                <a:effectLst/>
                <a:uFillTx/>
                <a:latin typeface="Arial"/>
                <a:ea typeface="Aptos"/>
              </a:rPr>
              <a:t>of air pressure.</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2800" strike="noStrike" u="none">
              <a:solidFill>
                <a:srgbClr val="000000"/>
              </a:solidFill>
              <a:effectLst/>
              <a:uFillTx/>
              <a:latin typeface="Arial"/>
            </a:endParaRPr>
          </a:p>
        </p:txBody>
      </p:sp>
      <p:pic>
        <p:nvPicPr>
          <p:cNvPr id="105" name="Picture 5" descr=""/>
          <p:cNvPicPr/>
          <p:nvPr/>
        </p:nvPicPr>
        <p:blipFill>
          <a:blip r:embed="rId1"/>
          <a:stretch/>
        </p:blipFill>
        <p:spPr>
          <a:xfrm>
            <a:off x="2945520" y="2130840"/>
            <a:ext cx="6455520" cy="923040"/>
          </a:xfrm>
          <a:prstGeom prst="rect">
            <a:avLst/>
          </a:prstGeom>
          <a:solidFill>
            <a:srgbClr val="ededed"/>
          </a:solidFill>
          <a:ln w="190500">
            <a:noFill/>
          </a:ln>
          <a:effectLst>
            <a:outerShdw algn="tl" blurRad="50040" rotWithShape="0">
              <a:srgbClr val="000000">
                <a:alpha val="41000"/>
              </a:srgbClr>
            </a:outerShdw>
          </a:effectLst>
          <a:scene3d>
            <a:camera prst="orthographicFront"/>
            <a:lightRig dir="t" rig="twoPt">
              <a:rot lat="0" lon="0" rev="7800000"/>
            </a:lightRig>
          </a:scene3d>
          <a:sp3d contourW="6350">
            <a:bevelT w="50800" h="16510"/>
            <a:contourClr>
              <a:srgbClr val="c0c0c0"/>
            </a:contourClr>
          </a:sp3d>
        </p:spPr>
      </p:pic>
      <p:pic>
        <p:nvPicPr>
          <p:cNvPr id="106" name="Picture 4" descr=""/>
          <p:cNvPicPr/>
          <p:nvPr/>
        </p:nvPicPr>
        <p:blipFill>
          <a:blip r:embed="rId2"/>
          <a:stretch/>
        </p:blipFill>
        <p:spPr>
          <a:xfrm>
            <a:off x="9655920" y="3916080"/>
            <a:ext cx="1687320" cy="176940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838080" y="365040"/>
            <a:ext cx="10515240" cy="113652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0" lang="en-AU" sz="2400" strike="noStrike" u="none">
                <a:solidFill>
                  <a:schemeClr val="dk1"/>
                </a:solidFill>
                <a:effectLst/>
                <a:uFillTx/>
                <a:latin typeface="Arial"/>
              </a:rPr>
              <a:t>The Law of </a:t>
            </a:r>
            <a:r>
              <a:rPr b="0" lang="en-AU" sz="2400" strike="noStrike" u="sng">
                <a:solidFill>
                  <a:schemeClr val="dk1"/>
                </a:solidFill>
                <a:effectLst/>
                <a:uFillTx/>
                <a:latin typeface="Arial"/>
              </a:rPr>
              <a:t>Cause + Condition       Effect</a:t>
            </a:r>
            <a:br>
              <a:rPr sz="2400"/>
            </a:br>
            <a:br>
              <a:rPr sz="2400"/>
            </a:br>
            <a:r>
              <a:rPr b="0" lang="en-AU" sz="2400" strike="noStrike" u="none">
                <a:solidFill>
                  <a:schemeClr val="dk1"/>
                </a:solidFill>
                <a:effectLst/>
                <a:uFillTx/>
                <a:latin typeface="Arial"/>
              </a:rPr>
              <a:t>applies to physical events and psychological relationships</a:t>
            </a:r>
            <a:endParaRPr b="0" lang="en-US" sz="2400" strike="noStrike" u="none">
              <a:solidFill>
                <a:schemeClr val="dk1"/>
              </a:solidFill>
              <a:effectLst/>
              <a:uFillTx/>
              <a:latin typeface="Aptos"/>
            </a:endParaRPr>
          </a:p>
        </p:txBody>
      </p:sp>
      <p:sp>
        <p:nvSpPr>
          <p:cNvPr id="108" name="TextBox 4"/>
          <p:cNvSpPr/>
          <p:nvPr/>
        </p:nvSpPr>
        <p:spPr>
          <a:xfrm>
            <a:off x="838080" y="2725920"/>
            <a:ext cx="10515240" cy="397008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just" defTabSz="914400">
              <a:lnSpc>
                <a:spcPct val="100000"/>
              </a:lnSpc>
            </a:pPr>
            <a:r>
              <a:rPr b="0" lang="en-US" sz="2000" strike="noStrike" u="none">
                <a:solidFill>
                  <a:srgbClr val="000000"/>
                </a:solidFill>
                <a:effectLst/>
                <a:uFillTx/>
                <a:latin typeface="Arial"/>
              </a:rPr>
              <a:t>Japanese educator Josei Toda (1900-1951) suggested the following example:</a:t>
            </a:r>
            <a:r>
              <a:rPr b="0" lang="en-US" sz="1600" strike="noStrike" u="none">
                <a:solidFill>
                  <a:srgbClr val="000000"/>
                </a:solidFill>
                <a:effectLst/>
                <a:uFillTx/>
                <a:latin typeface="Arial"/>
              </a:rPr>
              <a:t> (8)</a:t>
            </a:r>
            <a:endParaRPr b="0" lang="en-GB" sz="16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“A</a:t>
            </a:r>
            <a:r>
              <a:rPr b="0" i="1" lang="hi-IN" sz="2000" strike="noStrike" u="none">
                <a:solidFill>
                  <a:srgbClr val="590000"/>
                </a:solidFill>
                <a:effectLst/>
                <a:uFillTx/>
                <a:latin typeface="Arial"/>
              </a:rPr>
              <a:t>﻿ </a:t>
            </a:r>
            <a:r>
              <a:rPr b="0" i="1" lang="en-US" sz="2000" strike="noStrike" u="none">
                <a:solidFill>
                  <a:srgbClr val="590000"/>
                </a:solidFill>
                <a:effectLst/>
                <a:uFillTx/>
                <a:latin typeface="Arial"/>
              </a:rPr>
              <a:t>problem, no matter what kind, is an effect produced by a combination </a:t>
            </a:r>
            <a:endParaRPr b="0" lang="en-GB" sz="20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of</a:t>
            </a:r>
            <a:r>
              <a:rPr b="0" lang="en-US" sz="2000" strike="noStrike" u="none">
                <a:solidFill>
                  <a:srgbClr val="590000"/>
                </a:solidFill>
                <a:effectLst/>
                <a:uFillTx/>
                <a:latin typeface="Arial"/>
              </a:rPr>
              <a:t> </a:t>
            </a:r>
            <a:r>
              <a:rPr b="0" i="1" lang="en-US" sz="2000" strike="noStrike" u="none">
                <a:solidFill>
                  <a:srgbClr val="590000"/>
                </a:solidFill>
                <a:effectLst/>
                <a:uFillTx/>
                <a:latin typeface="Arial"/>
              </a:rPr>
              <a:t>inherent </a:t>
            </a:r>
            <a:r>
              <a:rPr b="1" i="1" lang="en-US" sz="2000" strike="noStrike" u="none">
                <a:solidFill>
                  <a:srgbClr val="590000"/>
                </a:solidFill>
                <a:effectLst/>
                <a:uFillTx/>
                <a:latin typeface="Arial"/>
              </a:rPr>
              <a:t>causes</a:t>
            </a:r>
            <a:r>
              <a:rPr b="0" i="1" lang="en-US" sz="2000" strike="noStrike" u="none">
                <a:solidFill>
                  <a:srgbClr val="590000"/>
                </a:solidFill>
                <a:effectLst/>
                <a:uFillTx/>
                <a:latin typeface="Arial"/>
              </a:rPr>
              <a:t> and external </a:t>
            </a:r>
            <a:r>
              <a:rPr b="1" i="1" lang="en-US" sz="2000" strike="noStrike" u="none">
                <a:solidFill>
                  <a:srgbClr val="590000"/>
                </a:solidFill>
                <a:effectLst/>
                <a:uFillTx/>
                <a:latin typeface="Arial"/>
              </a:rPr>
              <a:t>conditions.</a:t>
            </a:r>
            <a:r>
              <a:rPr b="0" i="1" lang="en-US" sz="2000" strike="noStrike" u="none">
                <a:solidFill>
                  <a:srgbClr val="590000"/>
                </a:solidFill>
                <a:effectLst/>
                <a:uFillTx/>
                <a:latin typeface="Arial"/>
              </a:rPr>
              <a:t> </a:t>
            </a:r>
            <a:endParaRPr b="0" lang="en-GB" sz="2000" strike="noStrike" u="none">
              <a:solidFill>
                <a:srgbClr val="000000"/>
              </a:solidFill>
              <a:effectLst/>
              <a:uFillTx/>
              <a:latin typeface="Arial"/>
            </a:endParaRPr>
          </a:p>
          <a:p>
            <a:pPr algn="just" defTabSz="914400">
              <a:lnSpc>
                <a:spcPct val="100000"/>
              </a:lnSpc>
            </a:pPr>
            <a:endParaRPr b="0" lang="en-GB" sz="20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Here is a glass of water. Let’s suppose</a:t>
            </a:r>
            <a:r>
              <a:rPr b="0" lang="en-US" sz="2000" strike="noStrike" u="none">
                <a:solidFill>
                  <a:srgbClr val="590000"/>
                </a:solidFill>
                <a:effectLst/>
                <a:uFillTx/>
                <a:latin typeface="Arial"/>
              </a:rPr>
              <a:t> </a:t>
            </a:r>
            <a:r>
              <a:rPr b="0" i="1" lang="en-US" sz="2000" strike="noStrike" u="none">
                <a:solidFill>
                  <a:srgbClr val="590000"/>
                </a:solidFill>
                <a:effectLst/>
                <a:uFillTx/>
                <a:latin typeface="Arial"/>
              </a:rPr>
              <a:t>that there are some sediments </a:t>
            </a:r>
            <a:endParaRPr b="0" lang="en-GB" sz="20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at the bottom of the glass. If you stir the contents</a:t>
            </a:r>
            <a:r>
              <a:rPr b="0" lang="en-US" sz="2000" strike="noStrike" u="none">
                <a:solidFill>
                  <a:srgbClr val="590000"/>
                </a:solidFill>
                <a:effectLst/>
                <a:uFillTx/>
                <a:latin typeface="Arial"/>
              </a:rPr>
              <a:t> </a:t>
            </a:r>
            <a:r>
              <a:rPr b="0" i="1" lang="en-US" sz="2000" strike="noStrike" u="none">
                <a:solidFill>
                  <a:srgbClr val="590000"/>
                </a:solidFill>
                <a:effectLst/>
                <a:uFillTx/>
                <a:latin typeface="Arial"/>
              </a:rPr>
              <a:t>the water will become</a:t>
            </a:r>
            <a:endParaRPr b="0" lang="en-GB" sz="20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murky in </a:t>
            </a:r>
            <a:r>
              <a:rPr b="1" i="1" lang="en-US" sz="2000" strike="noStrike" u="none">
                <a:solidFill>
                  <a:srgbClr val="590000"/>
                </a:solidFill>
                <a:effectLst/>
                <a:uFillTx/>
                <a:latin typeface="Arial"/>
              </a:rPr>
              <a:t>effect.</a:t>
            </a:r>
            <a:r>
              <a:rPr b="0" i="1" lang="en-US" sz="2000" strike="noStrike" u="none">
                <a:solidFill>
                  <a:srgbClr val="590000"/>
                </a:solidFill>
                <a:effectLst/>
                <a:uFillTx/>
                <a:latin typeface="Arial"/>
              </a:rPr>
              <a:t>   In this case, the sediment is the inherent </a:t>
            </a:r>
            <a:r>
              <a:rPr b="1" i="1" lang="en-US" sz="2000" strike="noStrike" u="none">
                <a:solidFill>
                  <a:srgbClr val="590000"/>
                </a:solidFill>
                <a:effectLst/>
                <a:uFillTx/>
                <a:latin typeface="Arial"/>
              </a:rPr>
              <a:t>cause</a:t>
            </a:r>
            <a:endParaRPr b="0" lang="en-GB" sz="2000" strike="noStrike" u="none">
              <a:solidFill>
                <a:srgbClr val="000000"/>
              </a:solidFill>
              <a:effectLst/>
              <a:uFillTx/>
              <a:latin typeface="Arial"/>
            </a:endParaRPr>
          </a:p>
          <a:p>
            <a:pPr algn="just" defTabSz="914400">
              <a:lnSpc>
                <a:spcPct val="100000"/>
              </a:lnSpc>
            </a:pPr>
            <a:r>
              <a:rPr b="0" i="1" lang="en-US" sz="2000" strike="noStrike" u="none">
                <a:solidFill>
                  <a:srgbClr val="590000"/>
                </a:solidFill>
                <a:effectLst/>
                <a:uFillTx/>
                <a:latin typeface="Arial"/>
              </a:rPr>
              <a:t>and the act of stirring is the external </a:t>
            </a:r>
            <a:r>
              <a:rPr b="1" i="1" lang="en-US" sz="2000" strike="noStrike" u="none">
                <a:solidFill>
                  <a:srgbClr val="590000"/>
                </a:solidFill>
                <a:effectLst/>
                <a:uFillTx/>
                <a:latin typeface="Arial"/>
              </a:rPr>
              <a:t>condition</a:t>
            </a:r>
            <a:r>
              <a:rPr b="0" i="1" lang="en-US" sz="2000" strike="noStrike" u="none">
                <a:solidFill>
                  <a:srgbClr val="590000"/>
                </a:solidFill>
                <a:effectLst/>
                <a:uFillTx/>
                <a:latin typeface="Arial"/>
              </a:rPr>
              <a:t>”.</a:t>
            </a:r>
            <a:endParaRPr b="0" lang="en-GB" sz="2000" strike="noStrike" u="none">
              <a:solidFill>
                <a:srgbClr val="000000"/>
              </a:solidFill>
              <a:effectLst/>
              <a:uFillTx/>
              <a:latin typeface="Arial"/>
            </a:endParaRPr>
          </a:p>
          <a:p>
            <a:pPr algn="just" defTabSz="914400">
              <a:lnSpc>
                <a:spcPct val="100000"/>
              </a:lnSpc>
            </a:pPr>
            <a:endParaRPr b="0" lang="en-GB" sz="2000" strike="noStrike" u="none">
              <a:solidFill>
                <a:srgbClr val="000000"/>
              </a:solidFill>
              <a:effectLst/>
              <a:uFillTx/>
              <a:latin typeface="Arial"/>
            </a:endParaRPr>
          </a:p>
          <a:p>
            <a:pPr algn="just" defTabSz="914400">
              <a:lnSpc>
                <a:spcPct val="100000"/>
              </a:lnSpc>
            </a:pPr>
            <a:r>
              <a:rPr b="0" lang="en-US" sz="1800" strike="noStrike" u="none">
                <a:solidFill>
                  <a:schemeClr val="dk1"/>
                </a:solidFill>
                <a:effectLst/>
                <a:uFillTx/>
                <a:latin typeface="Aptos"/>
              </a:rPr>
              <a:t>In disputes among people, one side in a dispute may blame the other side - of being “</a:t>
            </a:r>
            <a:r>
              <a:rPr b="0" i="1" lang="en-US" sz="1800" strike="noStrike" u="none">
                <a:solidFill>
                  <a:schemeClr val="dk1"/>
                </a:solidFill>
                <a:effectLst/>
                <a:uFillTx/>
                <a:latin typeface="Aptos"/>
              </a:rPr>
              <a:t>the cause”</a:t>
            </a:r>
            <a:r>
              <a:rPr b="0" lang="en-US" sz="1800" strike="noStrike" u="none">
                <a:solidFill>
                  <a:schemeClr val="dk1"/>
                </a:solidFill>
                <a:effectLst/>
                <a:uFillTx/>
                <a:latin typeface="Aptos"/>
              </a:rPr>
              <a:t> of a problem.  For example, one accuses another that the act of “stirring the situation” was </a:t>
            </a:r>
            <a:r>
              <a:rPr b="1" lang="en-US" sz="1800" strike="noStrike" u="none">
                <a:solidFill>
                  <a:schemeClr val="dk1"/>
                </a:solidFill>
                <a:effectLst/>
                <a:uFillTx/>
                <a:latin typeface="Aptos"/>
              </a:rPr>
              <a:t>the cause </a:t>
            </a:r>
            <a:r>
              <a:rPr b="0" lang="en-US" sz="1800" strike="noStrike" u="none">
                <a:solidFill>
                  <a:schemeClr val="dk1"/>
                </a:solidFill>
                <a:effectLst/>
                <a:uFillTx/>
                <a:latin typeface="Aptos"/>
              </a:rPr>
              <a:t>of developing </a:t>
            </a:r>
            <a:r>
              <a:rPr b="1" lang="en-US" sz="1800" strike="noStrike" u="none">
                <a:solidFill>
                  <a:schemeClr val="dk1"/>
                </a:solidFill>
                <a:effectLst/>
                <a:uFillTx/>
                <a:latin typeface="Aptos"/>
              </a:rPr>
              <a:t>the effect </a:t>
            </a:r>
            <a:r>
              <a:rPr b="0" lang="en-US" sz="1800" strike="noStrike" u="none">
                <a:solidFill>
                  <a:schemeClr val="dk1"/>
                </a:solidFill>
                <a:effectLst/>
                <a:uFillTx/>
                <a:latin typeface="Aptos"/>
              </a:rPr>
              <a:t>of a tense state (like creating the state of murky water). But the </a:t>
            </a:r>
            <a:r>
              <a:rPr b="0" i="1" lang="en-US" sz="1800" strike="noStrike" u="none">
                <a:solidFill>
                  <a:schemeClr val="dk1"/>
                </a:solidFill>
                <a:effectLst/>
                <a:uFillTx/>
                <a:latin typeface="Aptos"/>
              </a:rPr>
              <a:t>cause </a:t>
            </a:r>
            <a:r>
              <a:rPr b="0" lang="en-US" sz="1800" strike="noStrike" u="none">
                <a:solidFill>
                  <a:schemeClr val="dk1"/>
                </a:solidFill>
                <a:effectLst/>
                <a:uFillTx/>
                <a:latin typeface="Aptos"/>
              </a:rPr>
              <a:t>(of the tense situation) was dormant within the affected person, and the stirring only offered a </a:t>
            </a:r>
            <a:r>
              <a:rPr b="1" lang="en-US" sz="1800" strike="noStrike" u="none">
                <a:solidFill>
                  <a:schemeClr val="dk1"/>
                </a:solidFill>
                <a:effectLst/>
                <a:uFillTx/>
                <a:latin typeface="Aptos"/>
              </a:rPr>
              <a:t>condition </a:t>
            </a:r>
            <a:r>
              <a:rPr b="0" lang="en-US" sz="1800" strike="noStrike" u="none">
                <a:solidFill>
                  <a:schemeClr val="dk1"/>
                </a:solidFill>
                <a:effectLst/>
                <a:uFillTx/>
                <a:latin typeface="Aptos"/>
              </a:rPr>
              <a:t>to bring it up. </a:t>
            </a:r>
            <a:endParaRPr b="0" lang="en-GB" sz="1800" strike="noStrike" u="none">
              <a:solidFill>
                <a:srgbClr val="000000"/>
              </a:solidFill>
              <a:effectLst/>
              <a:uFillTx/>
              <a:latin typeface="Arial"/>
            </a:endParaRPr>
          </a:p>
        </p:txBody>
      </p:sp>
      <p:sp>
        <p:nvSpPr>
          <p:cNvPr id="109" name="TextBox 6"/>
          <p:cNvSpPr/>
          <p:nvPr/>
        </p:nvSpPr>
        <p:spPr>
          <a:xfrm>
            <a:off x="838080" y="1598040"/>
            <a:ext cx="10515240" cy="101520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0000"/>
              </a:lnSpc>
            </a:pPr>
            <a:r>
              <a:rPr b="0" lang="en-US" sz="2000" strike="noStrike" u="none">
                <a:solidFill>
                  <a:srgbClr val="000000"/>
                </a:solidFill>
                <a:effectLst/>
                <a:uFillTx/>
                <a:latin typeface="Arial"/>
              </a:rPr>
              <a:t>Even in relatively simple events, finding the ‘true cause’ of an event becomes difficult.  </a:t>
            </a:r>
            <a:endParaRPr b="0" lang="en-GB" sz="2000" strike="noStrike" u="none">
              <a:solidFill>
                <a:srgbClr val="000000"/>
              </a:solidFill>
              <a:effectLst/>
              <a:uFillTx/>
              <a:latin typeface="Arial"/>
            </a:endParaRPr>
          </a:p>
          <a:p>
            <a:pPr algn="ctr" defTabSz="914400">
              <a:lnSpc>
                <a:spcPct val="100000"/>
              </a:lnSpc>
            </a:pPr>
            <a:r>
              <a:rPr b="0" lang="en-US" sz="2000" strike="noStrike" u="none">
                <a:solidFill>
                  <a:srgbClr val="000000"/>
                </a:solidFill>
                <a:effectLst/>
                <a:uFillTx/>
                <a:latin typeface="Arial"/>
              </a:rPr>
              <a:t>Confusion occurs between 1  the </a:t>
            </a:r>
            <a:r>
              <a:rPr b="0" i="1" lang="en-US" sz="2000" strike="noStrike" u="none">
                <a:solidFill>
                  <a:srgbClr val="000000"/>
                </a:solidFill>
                <a:effectLst/>
                <a:uFillTx/>
                <a:latin typeface="Arial"/>
              </a:rPr>
              <a:t>real cause</a:t>
            </a:r>
            <a:r>
              <a:rPr b="0" lang="en-US" sz="2000" strike="noStrike" u="none">
                <a:solidFill>
                  <a:srgbClr val="000000"/>
                </a:solidFill>
                <a:effectLst/>
                <a:uFillTx/>
                <a:latin typeface="Arial"/>
              </a:rPr>
              <a:t> of the event - on one hand –  </a:t>
            </a:r>
            <a:endParaRPr b="0" lang="en-GB" sz="2000" strike="noStrike" u="none">
              <a:solidFill>
                <a:srgbClr val="000000"/>
              </a:solidFill>
              <a:effectLst/>
              <a:uFillTx/>
              <a:latin typeface="Arial"/>
            </a:endParaRPr>
          </a:p>
          <a:p>
            <a:pPr algn="ctr" defTabSz="914400">
              <a:lnSpc>
                <a:spcPct val="100000"/>
              </a:lnSpc>
            </a:pPr>
            <a:r>
              <a:rPr b="0" lang="en-US" sz="2000" strike="noStrike" u="none">
                <a:solidFill>
                  <a:srgbClr val="000000"/>
                </a:solidFill>
                <a:effectLst/>
                <a:uFillTx/>
                <a:latin typeface="Arial"/>
              </a:rPr>
              <a:t>and  2 </a:t>
            </a:r>
            <a:r>
              <a:rPr b="0" i="1" lang="en-US" sz="2000" strike="noStrike" u="none">
                <a:solidFill>
                  <a:srgbClr val="000000"/>
                </a:solidFill>
                <a:effectLst/>
                <a:uFillTx/>
                <a:latin typeface="Arial"/>
              </a:rPr>
              <a:t>conditions</a:t>
            </a:r>
            <a:r>
              <a:rPr b="0" lang="en-US" sz="2000" strike="noStrike" u="none">
                <a:solidFill>
                  <a:srgbClr val="000000"/>
                </a:solidFill>
                <a:effectLst/>
                <a:uFillTx/>
                <a:latin typeface="Arial"/>
              </a:rPr>
              <a:t> (necessary but not sufficient) for the effect to take place.  </a:t>
            </a:r>
            <a:endParaRPr b="0" lang="en-GB" sz="2000" strike="noStrike" u="none">
              <a:solidFill>
                <a:srgbClr val="000000"/>
              </a:solidFill>
              <a:effectLst/>
              <a:uFillTx/>
              <a:latin typeface="Arial"/>
            </a:endParaRPr>
          </a:p>
        </p:txBody>
      </p:sp>
      <p:pic>
        <p:nvPicPr>
          <p:cNvPr id="110" name="Picture 7" descr=""/>
          <p:cNvPicPr/>
          <p:nvPr/>
        </p:nvPicPr>
        <p:blipFill>
          <a:blip r:embed="rId1"/>
          <a:stretch/>
        </p:blipFill>
        <p:spPr>
          <a:xfrm>
            <a:off x="9177480" y="3296520"/>
            <a:ext cx="1585080" cy="2044080"/>
          </a:xfrm>
          <a:prstGeom prst="rect">
            <a:avLst/>
          </a:prstGeom>
          <a:noFill/>
          <a:ln w="0">
            <a:noFill/>
          </a:ln>
        </p:spPr>
      </p:pic>
      <p:sp>
        <p:nvSpPr>
          <p:cNvPr id="111" name="Oval 3"/>
          <p:cNvSpPr/>
          <p:nvPr/>
        </p:nvSpPr>
        <p:spPr>
          <a:xfrm>
            <a:off x="4984560" y="1901160"/>
            <a:ext cx="311760" cy="334080"/>
          </a:xfrm>
          <a:prstGeom prst="ellipse">
            <a:avLst/>
          </a:prstGeom>
          <a:no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AU" sz="1800" strike="noStrike" u="none">
              <a:solidFill>
                <a:schemeClr val="lt1"/>
              </a:solidFill>
              <a:effectLst/>
              <a:uFillTx/>
              <a:latin typeface="Aptos"/>
            </a:endParaRPr>
          </a:p>
        </p:txBody>
      </p:sp>
      <p:pic>
        <p:nvPicPr>
          <p:cNvPr id="112" name="Picture 5" descr=""/>
          <p:cNvPicPr/>
          <p:nvPr/>
        </p:nvPicPr>
        <p:blipFill>
          <a:blip r:embed="rId2"/>
          <a:stretch/>
        </p:blipFill>
        <p:spPr>
          <a:xfrm>
            <a:off x="2324880" y="2220840"/>
            <a:ext cx="334800" cy="353160"/>
          </a:xfrm>
          <a:prstGeom prst="rect">
            <a:avLst/>
          </a:prstGeom>
          <a:noFill/>
          <a:ln w="0">
            <a:noFill/>
          </a:ln>
        </p:spPr>
      </p:pic>
      <p:sp>
        <p:nvSpPr>
          <p:cNvPr id="113" name="Arrow: Right 2"/>
          <p:cNvSpPr/>
          <p:nvPr/>
        </p:nvSpPr>
        <p:spPr>
          <a:xfrm>
            <a:off x="7537680" y="524880"/>
            <a:ext cx="492480" cy="182520"/>
          </a:xfrm>
          <a:prstGeom prst="rightArrow">
            <a:avLst>
              <a:gd name="adj1" fmla="val 50000"/>
              <a:gd name="adj2" fmla="val 50000"/>
            </a:avLst>
          </a:prstGeom>
          <a:solidFill>
            <a:srgbClr val="156082"/>
          </a:solid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AU" sz="1800" strike="noStrike" u="none">
              <a:solidFill>
                <a:schemeClr val="lt1"/>
              </a:solidFill>
              <a:effectLst/>
              <a:uFillTx/>
              <a:latin typeface="Aptos"/>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726840" y="100440"/>
            <a:ext cx="10515240" cy="1170360"/>
          </a:xfrm>
          <a:prstGeom prst="rect">
            <a:avLst/>
          </a:prstGeom>
          <a:solidFill>
            <a:schemeClr val="lt1"/>
          </a:solidFill>
          <a:ln w="19080">
            <a:solidFill>
              <a:schemeClr val="accent2"/>
            </a:solidFill>
            <a:miter/>
          </a:ln>
        </p:spPr>
        <p:txBody>
          <a:bodyPr lIns="91440" rIns="91440" tIns="45720" bIns="45720" anchor="b">
            <a:normAutofit fontScale="40000" lnSpcReduction="19999"/>
          </a:bodyPr>
          <a:p>
            <a:pPr indent="0" algn="ctr" defTabSz="914400">
              <a:lnSpc>
                <a:spcPct val="90000"/>
              </a:lnSpc>
              <a:buNone/>
            </a:pPr>
            <a:br>
              <a:rPr sz="2800"/>
            </a:br>
            <a:br>
              <a:rPr sz="2800"/>
            </a:br>
            <a:br>
              <a:rPr sz="2800"/>
            </a:br>
            <a:br>
              <a:rPr sz="2800"/>
            </a:br>
            <a:br>
              <a:rPr sz="2800"/>
            </a:br>
            <a:r>
              <a:rPr b="1" lang="en-AU" sz="2700" strike="noStrike" u="none">
                <a:solidFill>
                  <a:schemeClr val="dk1"/>
                </a:solidFill>
                <a:effectLst/>
                <a:uFillTx/>
                <a:latin typeface="Arial"/>
              </a:rPr>
              <a:t>Yes, Nature can change its course! </a:t>
            </a:r>
            <a:br>
              <a:rPr sz="2700"/>
            </a:br>
            <a:br>
              <a:rPr sz="2700"/>
            </a:br>
            <a:r>
              <a:rPr b="1" lang="en-AU" sz="2700" strike="noStrike" u="none">
                <a:solidFill>
                  <a:schemeClr val="accent5">
                    <a:lumMod val="75000"/>
                  </a:schemeClr>
                </a:solidFill>
                <a:effectLst/>
                <a:uFillTx/>
                <a:latin typeface="Arial"/>
              </a:rPr>
              <a:t>But changes can be predictable</a:t>
            </a:r>
            <a:r>
              <a:rPr b="1" lang="en-AU" sz="2400" strike="noStrike" u="none">
                <a:solidFill>
                  <a:schemeClr val="accent5">
                    <a:lumMod val="75000"/>
                  </a:schemeClr>
                </a:solidFill>
                <a:effectLst/>
                <a:uFillTx/>
                <a:latin typeface="Arial"/>
              </a:rPr>
              <a:t>.</a:t>
            </a:r>
            <a:endParaRPr b="0" lang="en-US" sz="2400" strike="noStrike" u="none">
              <a:solidFill>
                <a:schemeClr val="dk1"/>
              </a:solidFill>
              <a:effectLst/>
              <a:uFillTx/>
              <a:latin typeface="Aptos"/>
            </a:endParaRPr>
          </a:p>
        </p:txBody>
      </p:sp>
      <p:sp>
        <p:nvSpPr>
          <p:cNvPr id="115" name="PlaceHolder 2"/>
          <p:cNvSpPr>
            <a:spLocks noGrp="1"/>
          </p:cNvSpPr>
          <p:nvPr>
            <p:ph/>
          </p:nvPr>
        </p:nvSpPr>
        <p:spPr>
          <a:xfrm>
            <a:off x="756360" y="1387800"/>
            <a:ext cx="10515240" cy="5202360"/>
          </a:xfrm>
          <a:prstGeom prst="rect">
            <a:avLst/>
          </a:prstGeom>
          <a:solidFill>
            <a:schemeClr val="lt1"/>
          </a:solidFill>
          <a:ln w="19080">
            <a:solidFill>
              <a:schemeClr val="accent2"/>
            </a:solidFill>
            <a:miter/>
          </a:ln>
        </p:spPr>
        <p:txBody>
          <a:bodyPr lIns="91440" rIns="91440" tIns="45720" bIns="45720" anchor="t">
            <a:noAutofit/>
          </a:bodyPr>
          <a:p>
            <a:pPr indent="0" algn="ctr" defTabSz="914400">
              <a:lnSpc>
                <a:spcPct val="120000"/>
              </a:lnSpc>
              <a:spcBef>
                <a:spcPts val="1001"/>
              </a:spcBef>
              <a:buNone/>
              <a:tabLst>
                <a:tab algn="l" pos="0"/>
              </a:tabLst>
            </a:pPr>
            <a:r>
              <a:rPr b="1" lang="en-AU" sz="2000" strike="noStrike" u="none">
                <a:solidFill>
                  <a:schemeClr val="dk1"/>
                </a:solidFill>
                <a:effectLst/>
                <a:uFillTx/>
                <a:latin typeface="Arial"/>
              </a:rPr>
              <a:t>Climate Change </a:t>
            </a:r>
            <a:r>
              <a:rPr b="0" lang="en-AU" sz="2000" strike="noStrike" u="none">
                <a:solidFill>
                  <a:schemeClr val="dk1"/>
                </a:solidFill>
                <a:effectLst/>
                <a:uFillTx/>
                <a:latin typeface="Arial"/>
              </a:rPr>
              <a:t>is an example of how misusing resources, deforestation etc, (</a:t>
            </a:r>
            <a:r>
              <a:rPr b="1" lang="en-AU" sz="2000" strike="noStrike" u="none">
                <a:solidFill>
                  <a:schemeClr val="dk1"/>
                </a:solidFill>
                <a:effectLst/>
                <a:uFillTx/>
                <a:latin typeface="Arial"/>
              </a:rPr>
              <a:t>Cause)</a:t>
            </a:r>
            <a:r>
              <a:rPr b="0" lang="en-AU" sz="2000" strike="noStrike" u="none">
                <a:solidFill>
                  <a:schemeClr val="dk1"/>
                </a:solidFill>
                <a:effectLst/>
                <a:uFillTx/>
                <a:latin typeface="Arial"/>
              </a:rPr>
              <a:t> persistently over time (</a:t>
            </a:r>
            <a:r>
              <a:rPr b="1" lang="en-AU" sz="2000" strike="noStrike" u="none">
                <a:solidFill>
                  <a:schemeClr val="dk1"/>
                </a:solidFill>
                <a:effectLst/>
                <a:uFillTx/>
                <a:latin typeface="Arial"/>
              </a:rPr>
              <a:t>Condition</a:t>
            </a:r>
            <a:r>
              <a:rPr b="0" lang="en-AU" sz="2000" strike="noStrike" u="none">
                <a:solidFill>
                  <a:schemeClr val="dk1"/>
                </a:solidFill>
                <a:effectLst/>
                <a:uFillTx/>
                <a:latin typeface="Arial"/>
              </a:rPr>
              <a:t>) accumulated in global warming (</a:t>
            </a:r>
            <a:r>
              <a:rPr b="1" lang="en-AU" sz="2000" strike="noStrike" u="none">
                <a:solidFill>
                  <a:schemeClr val="dk1"/>
                </a:solidFill>
                <a:effectLst/>
                <a:uFillTx/>
                <a:latin typeface="Arial"/>
              </a:rPr>
              <a:t>Effect</a:t>
            </a:r>
            <a:r>
              <a:rPr b="0" lang="en-AU" sz="2000" strike="noStrike" u="none">
                <a:solidFill>
                  <a:schemeClr val="dk1"/>
                </a:solidFill>
                <a:effectLst/>
                <a:uFillTx/>
                <a:latin typeface="Arial"/>
              </a:rPr>
              <a:t>).</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Nature can change its course. But the changes are not random.</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Our ignorance of </a:t>
            </a:r>
            <a:r>
              <a:rPr b="0" lang="en-AU" sz="2000" strike="noStrike" u="sng">
                <a:solidFill>
                  <a:schemeClr val="dk1"/>
                </a:solidFill>
                <a:effectLst/>
                <a:uFillTx/>
                <a:latin typeface="Arial"/>
              </a:rPr>
              <a:t>the Law of Cause and Effect </a:t>
            </a:r>
            <a:r>
              <a:rPr b="0" lang="en-AU" sz="2000" strike="noStrike" u="none">
                <a:solidFill>
                  <a:schemeClr val="dk1"/>
                </a:solidFill>
                <a:effectLst/>
                <a:uFillTx/>
                <a:latin typeface="Arial"/>
              </a:rPr>
              <a:t>can lead to disastrous consequences. </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Thus: avoiding bad consequences </a:t>
            </a:r>
            <a:r>
              <a:rPr b="0" lang="en-AU" sz="2000" strike="noStrike" u="sng">
                <a:solidFill>
                  <a:schemeClr val="dk1"/>
                </a:solidFill>
                <a:effectLst/>
                <a:uFillTx/>
                <a:latin typeface="Arial"/>
              </a:rPr>
              <a:t>is possible </a:t>
            </a:r>
            <a:r>
              <a:rPr b="0" lang="en-AU" sz="2000" strike="noStrike" u="none">
                <a:solidFill>
                  <a:schemeClr val="dk1"/>
                </a:solidFill>
                <a:effectLst/>
                <a:uFillTx/>
                <a:latin typeface="Arial"/>
              </a:rPr>
              <a:t>through understanding the Law, </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of how nature (and all phenomena) – operate.</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In the material field of physics predictability approaches </a:t>
            </a:r>
            <a:r>
              <a:rPr b="0" lang="en-AU" sz="2000" strike="noStrike" u="sng">
                <a:solidFill>
                  <a:schemeClr val="dk1"/>
                </a:solidFill>
                <a:effectLst/>
                <a:uFillTx/>
                <a:latin typeface="Arial"/>
              </a:rPr>
              <a:t>certainty</a:t>
            </a:r>
            <a:r>
              <a:rPr b="0" lang="en-AU" sz="2000" strike="noStrike" u="none">
                <a:solidFill>
                  <a:schemeClr val="dk1"/>
                </a:solidFill>
                <a:effectLst/>
                <a:uFillTx/>
                <a:latin typeface="Arial"/>
              </a:rPr>
              <a:t>.</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In the psychological or social field of patterns</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r>
              <a:rPr b="0" lang="en-AU" sz="2000" strike="noStrike" u="none">
                <a:solidFill>
                  <a:schemeClr val="dk1"/>
                </a:solidFill>
                <a:effectLst/>
                <a:uFillTx/>
                <a:latin typeface="Arial"/>
              </a:rPr>
              <a:t>predictability becomes a measure of </a:t>
            </a:r>
            <a:r>
              <a:rPr b="0" lang="en-AU" sz="2000" strike="noStrike" u="sng">
                <a:solidFill>
                  <a:schemeClr val="dk1"/>
                </a:solidFill>
                <a:effectLst/>
                <a:uFillTx/>
                <a:latin typeface="Arial"/>
              </a:rPr>
              <a:t>probability</a:t>
            </a:r>
            <a:r>
              <a:rPr b="0" lang="en-AU" sz="2000" strike="noStrike" u="none">
                <a:solidFill>
                  <a:schemeClr val="dk1"/>
                </a:solidFill>
                <a:effectLst/>
                <a:uFillTx/>
                <a:latin typeface="Arial"/>
              </a:rPr>
              <a:t>.</a:t>
            </a: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120000"/>
              </a:lnSpc>
              <a:spcBef>
                <a:spcPts val="1001"/>
              </a:spcBef>
              <a:buNone/>
              <a:tabLst>
                <a:tab algn="l" pos="0"/>
              </a:tabLst>
            </a:pPr>
            <a:endParaRPr b="0" lang="en-US" sz="2000" strike="noStrike" u="none">
              <a:solidFill>
                <a:schemeClr val="dk1"/>
              </a:solidFill>
              <a:effectLst/>
              <a:uFillTx/>
              <a:latin typeface="Aptos"/>
            </a:endParaRPr>
          </a:p>
          <a:p>
            <a:pPr indent="0" algn="ctr" defTabSz="914400">
              <a:lnSpc>
                <a:spcPct val="90000"/>
              </a:lnSpc>
              <a:spcBef>
                <a:spcPts val="1001"/>
              </a:spcBef>
              <a:buNone/>
              <a:tabLst>
                <a:tab algn="l" pos="0"/>
              </a:tabLst>
            </a:pPr>
            <a:endParaRPr b="0" lang="en-US" sz="2000" strike="noStrike" u="none">
              <a:solidFill>
                <a:schemeClr val="dk1"/>
              </a:solidFill>
              <a:effectLst/>
              <a:uFillTx/>
              <a:latin typeface="Aptos"/>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691200" y="121320"/>
            <a:ext cx="10662120" cy="722160"/>
          </a:xfrm>
          <a:prstGeom prst="rect">
            <a:avLst/>
          </a:prstGeom>
          <a:noFill/>
          <a:ln w="0">
            <a:noFill/>
          </a:ln>
        </p:spPr>
        <p:txBody>
          <a:bodyPr lIns="91440" rIns="91440" tIns="45720" bIns="45720" anchor="ctr">
            <a:normAutofit fontScale="85000" lnSpcReduction="19999"/>
          </a:bodyPr>
          <a:p>
            <a:pPr indent="0" algn="ctr" defTabSz="914400">
              <a:lnSpc>
                <a:spcPct val="90000"/>
              </a:lnSpc>
              <a:buNone/>
            </a:pPr>
            <a:r>
              <a:rPr b="1" lang="en-AU" sz="2800" strike="noStrike" u="none">
                <a:solidFill>
                  <a:srgbClr val="c00000"/>
                </a:solidFill>
                <a:effectLst/>
                <a:uFillTx/>
                <a:latin typeface="Arial"/>
                <a:ea typeface="Aptos"/>
              </a:rPr>
              <a:t>Scepticism’s dangerous implications</a:t>
            </a:r>
            <a:br>
              <a:rPr sz="2800"/>
            </a:br>
            <a:endParaRPr b="0" lang="en-US" sz="2800" strike="noStrike" u="none">
              <a:solidFill>
                <a:schemeClr val="dk1"/>
              </a:solidFill>
              <a:effectLst/>
              <a:uFillTx/>
              <a:latin typeface="Aptos"/>
            </a:endParaRPr>
          </a:p>
        </p:txBody>
      </p:sp>
      <p:sp>
        <p:nvSpPr>
          <p:cNvPr id="117" name="TextBox 3"/>
          <p:cNvSpPr/>
          <p:nvPr/>
        </p:nvSpPr>
        <p:spPr>
          <a:xfrm>
            <a:off x="1089360" y="660960"/>
            <a:ext cx="9676440" cy="570456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7000"/>
              </a:lnSpc>
              <a:spcAft>
                <a:spcPts val="799"/>
              </a:spcAft>
            </a:pPr>
            <a:r>
              <a:rPr b="0" lang="en-US" sz="2000" strike="noStrike" u="none">
                <a:solidFill>
                  <a:schemeClr val="dk1"/>
                </a:solidFill>
                <a:effectLst/>
                <a:uFillTx/>
                <a:latin typeface="Arial"/>
                <a:ea typeface="Aptos"/>
              </a:rPr>
              <a:t>If the human mind is incapable of predicting future course of even a simple physical events,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how can we predict the future effects of the impact of our personal actions in the highly complicated field of human relations and feeling?</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2000" strike="noStrike" u="none">
              <a:solidFill>
                <a:srgbClr val="000000"/>
              </a:solidFill>
              <a:effectLst/>
              <a:uFillTx/>
              <a:latin typeface="Arial"/>
            </a:endParaRPr>
          </a:p>
          <a:p>
            <a:pPr algn="ctr" defTabSz="914400">
              <a:lnSpc>
                <a:spcPct val="107000"/>
              </a:lnSpc>
              <a:spcAft>
                <a:spcPts val="799"/>
              </a:spcAft>
            </a:pPr>
            <a:r>
              <a:rPr b="1" lang="en-US" sz="2000" strike="noStrike" u="none">
                <a:solidFill>
                  <a:srgbClr val="c00000"/>
                </a:solidFill>
                <a:effectLst/>
                <a:highlight>
                  <a:srgbClr val="c0c0c0"/>
                </a:highlight>
                <a:uFillTx/>
                <a:latin typeface="Arial"/>
                <a:ea typeface="Aptos"/>
              </a:rPr>
              <a:t>Skepticism contradicts the essence of philosophy</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  Philosophy is about wisdom, and wisdom allows for predicting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the impact and effect of our causes of actions,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to avoid problematic consequences. </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The only </a:t>
            </a:r>
            <a:r>
              <a:rPr b="1" i="1" lang="en-US" sz="2000" strike="noStrike" u="none">
                <a:solidFill>
                  <a:schemeClr val="dk1"/>
                </a:solidFill>
                <a:effectLst/>
                <a:uFillTx/>
                <a:latin typeface="Arial"/>
                <a:ea typeface="Aptos"/>
              </a:rPr>
              <a:t>certainty</a:t>
            </a:r>
            <a:r>
              <a:rPr b="1" lang="en-US" sz="2000" strike="noStrike" u="none">
                <a:solidFill>
                  <a:schemeClr val="dk1"/>
                </a:solidFill>
                <a:effectLst/>
                <a:uFillTx/>
                <a:latin typeface="Arial"/>
                <a:ea typeface="Aptos"/>
              </a:rPr>
              <a:t> </a:t>
            </a:r>
            <a:r>
              <a:rPr b="0" lang="en-US" sz="2000" strike="noStrike" u="none">
                <a:solidFill>
                  <a:schemeClr val="dk1"/>
                </a:solidFill>
                <a:effectLst/>
                <a:uFillTx/>
                <a:latin typeface="Arial"/>
                <a:ea typeface="Aptos"/>
              </a:rPr>
              <a:t>offered by skepticism is our ignorance about the future!</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And: if it is beyond the capacity of Reasoning to predict future possibilities then </a:t>
            </a:r>
            <a:r>
              <a:rPr b="1" lang="en-US" sz="2000" strike="noStrike" u="none">
                <a:solidFill>
                  <a:schemeClr val="dk1"/>
                </a:solidFill>
                <a:effectLst/>
                <a:uFillTx/>
                <a:latin typeface="Arial"/>
                <a:ea typeface="Aptos"/>
              </a:rPr>
              <a:t>humanity is condemned to ignorance, and our knowledge is unreliable!</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726840" y="97560"/>
            <a:ext cx="10515240" cy="97272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1" lang="en-AU" sz="3200" strike="noStrike" u="none">
                <a:solidFill>
                  <a:srgbClr val="a20000"/>
                </a:solidFill>
                <a:effectLst/>
                <a:uFillTx/>
                <a:latin typeface="Arial"/>
              </a:rPr>
              <a:t>Conclusion</a:t>
            </a:r>
            <a:endParaRPr b="0" lang="en-US" sz="3200" strike="noStrike" u="none">
              <a:solidFill>
                <a:schemeClr val="dk1"/>
              </a:solidFill>
              <a:effectLst/>
              <a:uFillTx/>
              <a:latin typeface="Aptos"/>
            </a:endParaRPr>
          </a:p>
        </p:txBody>
      </p:sp>
      <p:sp>
        <p:nvSpPr>
          <p:cNvPr id="119" name="TextBox 4"/>
          <p:cNvSpPr/>
          <p:nvPr/>
        </p:nvSpPr>
        <p:spPr>
          <a:xfrm>
            <a:off x="1184040" y="1070640"/>
            <a:ext cx="9824040" cy="570240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7000"/>
              </a:lnSpc>
              <a:spcAft>
                <a:spcPts val="799"/>
              </a:spcAft>
            </a:pP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Reason can be defined as the process of Correct Thinking.</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Correct Thinking leads to results matching the flow of the laws of reality.</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Reasoning is a mental power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aimed at making correct causes of actions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leading to beneficial effects,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for self-and-others.</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 firm philosophical background of the bond between </a:t>
            </a:r>
            <a:endParaRPr b="0" lang="en-GB" sz="2000" strike="noStrike" u="none">
              <a:solidFill>
                <a:srgbClr val="000000"/>
              </a:solidFill>
              <a:effectLst/>
              <a:uFillTx/>
              <a:latin typeface="Arial"/>
            </a:endParaRPr>
          </a:p>
          <a:p>
            <a:pPr algn="ctr" defTabSz="914400">
              <a:lnSpc>
                <a:spcPct val="107000"/>
              </a:lnSpc>
              <a:spcAft>
                <a:spcPts val="799"/>
              </a:spcAft>
            </a:pPr>
            <a:r>
              <a:rPr b="1" lang="en-US" sz="2000" strike="noStrike" u="none">
                <a:solidFill>
                  <a:schemeClr val="dk1"/>
                </a:solidFill>
                <a:effectLst/>
                <a:uFillTx/>
                <a:latin typeface="Arial"/>
                <a:ea typeface="Aptos"/>
              </a:rPr>
              <a:t>causes, conditions and effects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is indispensable for giving reason its factual capacity </a:t>
            </a:r>
            <a:endParaRPr b="0" lang="en-GB" sz="20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and role in making life better.</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994320" y="365040"/>
            <a:ext cx="10515240" cy="132516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0" lang="en-AU" sz="3200" strike="noStrike" u="none">
                <a:solidFill>
                  <a:schemeClr val="dk1"/>
                </a:solidFill>
                <a:effectLst/>
                <a:uFillTx/>
                <a:latin typeface="Arial"/>
              </a:rPr>
              <a:t>References</a:t>
            </a:r>
            <a:endParaRPr b="0" lang="en-US" sz="3200" strike="noStrike" u="none">
              <a:solidFill>
                <a:schemeClr val="dk1"/>
              </a:solidFill>
              <a:effectLst/>
              <a:uFillTx/>
              <a:latin typeface="Aptos"/>
            </a:endParaRPr>
          </a:p>
        </p:txBody>
      </p:sp>
      <p:sp>
        <p:nvSpPr>
          <p:cNvPr id="121" name="TextBox 3"/>
          <p:cNvSpPr/>
          <p:nvPr/>
        </p:nvSpPr>
        <p:spPr>
          <a:xfrm>
            <a:off x="682200" y="1373400"/>
            <a:ext cx="11182320" cy="455004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defTabSz="914400">
              <a:lnSpc>
                <a:spcPct val="107000"/>
              </a:lnSpc>
              <a:spcAft>
                <a:spcPts val="799"/>
              </a:spcAft>
            </a:pPr>
            <a:endParaRPr b="0" lang="en-GB" sz="1800" strike="noStrike" u="none">
              <a:solidFill>
                <a:srgbClr val="000000"/>
              </a:solidFill>
              <a:effectLst/>
              <a:uFillTx/>
              <a:latin typeface="Arial"/>
            </a:endParaRPr>
          </a:p>
          <a:p>
            <a:pPr defTabSz="914400">
              <a:lnSpc>
                <a:spcPct val="107000"/>
              </a:lnSpc>
              <a:spcAft>
                <a:spcPts val="799"/>
              </a:spcAft>
            </a:pPr>
            <a:r>
              <a:rPr b="0" lang="en-US" sz="1800" strike="noStrike" u="none">
                <a:solidFill>
                  <a:schemeClr val="dk1"/>
                </a:solidFill>
                <a:effectLst/>
                <a:uFillTx/>
                <a:latin typeface="Arial"/>
                <a:ea typeface="Aptos"/>
              </a:rPr>
              <a:t>1/ researchgate, Children’s questions, </a:t>
            </a:r>
            <a:r>
              <a:rPr b="0" lang="en-AU" sz="1800" strike="noStrike" u="none">
                <a:solidFill>
                  <a:schemeClr val="dk1"/>
                </a:solidFill>
                <a:effectLst/>
                <a:uFillTx/>
                <a:latin typeface="Arial"/>
                <a:ea typeface="Aptos"/>
              </a:rPr>
              <a:t>(Chouinard, 2007;Harris, 2015).</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2/ Affective forecasting </a:t>
            </a:r>
            <a:r>
              <a:rPr b="0" lang="en-AU" sz="1800" strike="noStrike" u="sng">
                <a:solidFill>
                  <a:srgbClr val="467886"/>
                </a:solidFill>
                <a:effectLst/>
                <a:uFillTx/>
                <a:latin typeface="Arial"/>
                <a:ea typeface="Aptos"/>
                <a:hlinkClick r:id="rId1"/>
              </a:rPr>
              <a:t>https://lawyerwellbeing.net/affective-forecasting-understanding</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3/ Meta AI source.</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4/ NASA Cosmic Times </a:t>
            </a:r>
            <a:r>
              <a:rPr b="0" lang="en-AU" sz="1800" strike="noStrike" u="sng">
                <a:solidFill>
                  <a:srgbClr val="467886"/>
                </a:solidFill>
                <a:effectLst/>
                <a:uFillTx/>
                <a:latin typeface="Arial"/>
                <a:ea typeface="Aptos"/>
                <a:hlinkClick r:id="rId2"/>
              </a:rPr>
              <a:t>https://imagine.gsfc.nasa.gov/educators/programs/cosmictimes/</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5/ Scientific American </a:t>
            </a:r>
            <a:r>
              <a:rPr b="0" lang="en-AU" sz="1800" strike="noStrike" u="sng">
                <a:solidFill>
                  <a:srgbClr val="467886"/>
                </a:solidFill>
                <a:effectLst/>
                <a:uFillTx/>
                <a:latin typeface="Arial"/>
                <a:ea typeface="Aptos"/>
                <a:hlinkClick r:id="rId3"/>
              </a:rPr>
              <a:t>https://www.scientificamerican.com/article/in-search-of-lifes-origins-japans-hayabusa-2-spacecraft-lands-on-an-asteroid/</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6/ Goodreads: </a:t>
            </a:r>
            <a:r>
              <a:rPr b="0" lang="en-AU" sz="1800" strike="noStrike" u="sng">
                <a:solidFill>
                  <a:srgbClr val="467886"/>
                </a:solidFill>
                <a:effectLst/>
                <a:uFillTx/>
                <a:latin typeface="Arial"/>
                <a:ea typeface="Aptos"/>
                <a:hlinkClick r:id="rId4"/>
              </a:rPr>
              <a:t>https://www.goodreads.com/quotes/9096708-the-distinction-between-the-past-present-and-future-is-only</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7/ </a:t>
            </a:r>
            <a:r>
              <a:rPr b="0" lang="en-AU" sz="1800" strike="noStrike" u="none">
                <a:solidFill>
                  <a:schemeClr val="dk1"/>
                </a:solidFill>
                <a:effectLst/>
                <a:uFillTx/>
                <a:latin typeface="Aptos"/>
                <a:ea typeface="Aptos"/>
              </a:rPr>
              <a:t>The Problem of Induction. Stanford Encyclopedia </a:t>
            </a:r>
            <a:r>
              <a:rPr b="0" lang="en-AU" sz="1800" strike="noStrike" u="sng">
                <a:solidFill>
                  <a:schemeClr val="dk1"/>
                </a:solidFill>
                <a:effectLst/>
                <a:uFillTx/>
                <a:latin typeface="Aptos"/>
                <a:ea typeface="Aptos"/>
                <a:hlinkClick r:id="rId5"/>
              </a:rPr>
              <a:t>https://plato.stanford.edu/entries/induction-problem/</a:t>
            </a:r>
            <a:endParaRPr b="0" lang="en-GB" sz="1800" strike="noStrike" u="none">
              <a:solidFill>
                <a:srgbClr val="000000"/>
              </a:solidFill>
              <a:effectLst/>
              <a:uFillTx/>
              <a:latin typeface="Arial"/>
            </a:endParaRPr>
          </a:p>
          <a:p>
            <a:pPr defTabSz="914400">
              <a:lnSpc>
                <a:spcPct val="107000"/>
              </a:lnSpc>
              <a:spcAft>
                <a:spcPts val="799"/>
              </a:spcAft>
            </a:pPr>
            <a:r>
              <a:rPr b="0" lang="en-AU" sz="1800" strike="noStrike" u="none">
                <a:solidFill>
                  <a:schemeClr val="dk1"/>
                </a:solidFill>
                <a:effectLst/>
                <a:uFillTx/>
                <a:latin typeface="Arial"/>
                <a:ea typeface="Aptos"/>
              </a:rPr>
              <a:t>8/ </a:t>
            </a:r>
            <a:r>
              <a:rPr b="0" lang="en-US" sz="1800" strike="noStrike" u="none">
                <a:solidFill>
                  <a:schemeClr val="dk1"/>
                </a:solidFill>
                <a:effectLst/>
                <a:uFillTx/>
                <a:latin typeface="Aptos"/>
                <a:ea typeface="Aptos"/>
              </a:rPr>
              <a:t>The Buddha in Daily Life, p. 170, Richard Causton</a:t>
            </a:r>
            <a:endParaRPr b="0" lang="en-GB" sz="1800" strike="noStrike" u="none">
              <a:solidFill>
                <a:srgbClr val="000000"/>
              </a:solidFill>
              <a:effectLst/>
              <a:uFillTx/>
              <a:latin typeface="Arial"/>
            </a:endParaRPr>
          </a:p>
          <a:p>
            <a:pPr defTabSz="914400">
              <a:lnSpc>
                <a:spcPct val="107000"/>
              </a:lnSpc>
              <a:spcAft>
                <a:spcPts val="799"/>
              </a:spcAft>
            </a:pPr>
            <a:endParaRPr b="0" lang="en-GB"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365040"/>
            <a:ext cx="10515240" cy="1662480"/>
          </a:xfrm>
          <a:prstGeom prst="rect">
            <a:avLst/>
          </a:prstGeom>
          <a:solidFill>
            <a:schemeClr val="lt1"/>
          </a:solidFill>
          <a:ln w="19080">
            <a:solidFill>
              <a:schemeClr val="accent2"/>
            </a:solidFill>
            <a:miter/>
          </a:ln>
        </p:spPr>
        <p:txBody>
          <a:bodyPr lIns="91440" rIns="91440" tIns="45720" bIns="45720" anchor="ctr">
            <a:noAutofit/>
          </a:bodyPr>
          <a:p>
            <a:pPr indent="0" algn="ctr" defTabSz="914400">
              <a:lnSpc>
                <a:spcPct val="90000"/>
              </a:lnSpc>
              <a:buNone/>
            </a:pPr>
            <a:r>
              <a:rPr b="0" lang="en-US" sz="4400" strike="noStrike" u="none">
                <a:solidFill>
                  <a:schemeClr val="dk1"/>
                </a:solidFill>
                <a:effectLst/>
                <a:uFillTx/>
                <a:latin typeface="Aptos"/>
              </a:rPr>
              <a:t>The First Question we ask:  </a:t>
            </a:r>
            <a:br>
              <a:rPr sz="4400"/>
            </a:br>
            <a:r>
              <a:rPr b="1" lang="en-US" sz="4800" strike="noStrike" u="none">
                <a:solidFill>
                  <a:srgbClr val="0070c0"/>
                </a:solidFill>
                <a:effectLst/>
                <a:uFillTx/>
                <a:latin typeface="Aptos"/>
              </a:rPr>
              <a:t>WHY ?</a:t>
            </a:r>
            <a:endParaRPr b="0" lang="en-US" sz="4800" strike="noStrike" u="none">
              <a:solidFill>
                <a:schemeClr val="dk1"/>
              </a:solidFill>
              <a:effectLst/>
              <a:uFillTx/>
              <a:latin typeface="Aptos"/>
            </a:endParaRPr>
          </a:p>
        </p:txBody>
      </p:sp>
      <p:sp>
        <p:nvSpPr>
          <p:cNvPr id="70" name="TextBox 3"/>
          <p:cNvSpPr/>
          <p:nvPr/>
        </p:nvSpPr>
        <p:spPr>
          <a:xfrm>
            <a:off x="838080" y="2141280"/>
            <a:ext cx="10515240" cy="442800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7000"/>
              </a:lnSpc>
              <a:spcAft>
                <a:spcPts val="799"/>
              </a:spcAft>
            </a:pPr>
            <a:r>
              <a:rPr b="0" lang="en-US" sz="2800" strike="noStrike" u="none">
                <a:solidFill>
                  <a:schemeClr val="dk1"/>
                </a:solidFill>
                <a:effectLst/>
                <a:uFillTx/>
                <a:latin typeface="Arial"/>
                <a:ea typeface="Aptos"/>
              </a:rPr>
              <a:t>“</a:t>
            </a:r>
            <a:r>
              <a:rPr b="0" lang="en-US" sz="2800" strike="noStrike" u="none">
                <a:solidFill>
                  <a:srgbClr val="0070c0"/>
                </a:solidFill>
                <a:effectLst/>
                <a:uFillTx/>
                <a:latin typeface="Arial"/>
                <a:ea typeface="Aptos"/>
              </a:rPr>
              <a:t>Why</a:t>
            </a:r>
            <a:r>
              <a:rPr b="0" lang="en-US" sz="2800" strike="noStrike" u="none">
                <a:solidFill>
                  <a:schemeClr val="dk1"/>
                </a:solidFill>
                <a:effectLst/>
                <a:uFillTx/>
                <a:latin typeface="Arial"/>
                <a:ea typeface="Aptos"/>
              </a:rPr>
              <a:t>” - is the most frequent word children use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when asking about the world.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Research</a:t>
            </a:r>
            <a:r>
              <a:rPr b="0" lang="en-US" sz="1200" strike="noStrike" u="none">
                <a:solidFill>
                  <a:schemeClr val="dk1"/>
                </a:solidFill>
                <a:effectLst/>
                <a:uFillTx/>
                <a:latin typeface="Arial"/>
                <a:ea typeface="Aptos"/>
              </a:rPr>
              <a:t>(1)  </a:t>
            </a:r>
            <a:r>
              <a:rPr b="0" lang="en-US" sz="2800" strike="noStrike" u="none">
                <a:solidFill>
                  <a:schemeClr val="dk1"/>
                </a:solidFill>
                <a:effectLst/>
                <a:uFillTx/>
                <a:latin typeface="Arial"/>
                <a:ea typeface="Aptos"/>
              </a:rPr>
              <a:t>on the subject reveals that the word “</a:t>
            </a:r>
            <a:r>
              <a:rPr b="0" i="1" lang="en-US" sz="2800" strike="noStrike" u="none">
                <a:solidFill>
                  <a:schemeClr val="dk1"/>
                </a:solidFill>
                <a:effectLst/>
                <a:uFillTx/>
                <a:latin typeface="Arial"/>
                <a:ea typeface="Aptos"/>
              </a:rPr>
              <a:t>Why</a:t>
            </a:r>
            <a:r>
              <a:rPr b="0" lang="en-US" sz="2800" strike="noStrike" u="none">
                <a:solidFill>
                  <a:schemeClr val="dk1"/>
                </a:solidFill>
                <a:effectLst/>
                <a:uFillTx/>
                <a:latin typeface="Arial"/>
                <a:ea typeface="Aptos"/>
              </a:rPr>
              <a:t>” emerges from child’s inherent desire for </a:t>
            </a:r>
            <a:endParaRPr b="0" lang="en-GB" sz="2800" strike="noStrike" u="none">
              <a:solidFill>
                <a:srgbClr val="000000"/>
              </a:solidFill>
              <a:effectLst/>
              <a:uFillTx/>
              <a:latin typeface="Arial"/>
            </a:endParaRPr>
          </a:p>
          <a:p>
            <a:pPr algn="ctr" defTabSz="914400">
              <a:lnSpc>
                <a:spcPct val="107000"/>
              </a:lnSpc>
              <a:spcAft>
                <a:spcPts val="799"/>
              </a:spcAft>
            </a:pPr>
            <a:r>
              <a:rPr b="1" lang="en-US" sz="2800" strike="noStrike" u="none">
                <a:solidFill>
                  <a:srgbClr val="0070c0"/>
                </a:solidFill>
                <a:effectLst/>
                <a:uFillTx/>
                <a:latin typeface="Arial"/>
                <a:ea typeface="Aptos"/>
              </a:rPr>
              <a:t>justification or understanding </a:t>
            </a:r>
            <a:r>
              <a:rPr b="0" lang="en-US" sz="2800" strike="noStrike" u="none">
                <a:solidFill>
                  <a:schemeClr val="dk1"/>
                </a:solidFill>
                <a:effectLst/>
                <a:uFillTx/>
                <a:latin typeface="Arial"/>
                <a:ea typeface="Aptos"/>
              </a:rPr>
              <a:t>of what is observed</a:t>
            </a:r>
            <a:r>
              <a:rPr b="0" lang="en-US" sz="2800" strike="noStrike" u="none">
                <a:solidFill>
                  <a:srgbClr val="0070c0"/>
                </a:solidFill>
                <a:effectLst/>
                <a:uFillTx/>
                <a:latin typeface="Arial"/>
                <a:ea typeface="Aptos"/>
              </a:rPr>
              <a:t>,</a:t>
            </a:r>
            <a:r>
              <a:rPr b="0" lang="en-US" sz="2800" strike="noStrike" u="none">
                <a:solidFill>
                  <a:schemeClr val="dk1"/>
                </a:solidFill>
                <a:effectLst/>
                <a:uFillTx/>
                <a:latin typeface="Arial"/>
                <a:ea typeface="Aptos"/>
              </a:rPr>
              <a:t>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and demanding to know </a:t>
            </a:r>
            <a:r>
              <a:rPr b="1" lang="en-US" sz="3200" strike="noStrike" u="none">
                <a:solidFill>
                  <a:schemeClr val="accent5">
                    <a:lumMod val="75000"/>
                  </a:schemeClr>
                </a:solidFill>
                <a:effectLst/>
                <a:highlight>
                  <a:srgbClr val="c0c0c0"/>
                </a:highlight>
                <a:uFillTx/>
                <a:latin typeface="Arial"/>
                <a:ea typeface="Aptos"/>
              </a:rPr>
              <a:t>the “reason”.  </a:t>
            </a:r>
            <a:endParaRPr b="0" lang="en-GB" sz="32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Seeking “reason” and making sense of reality</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is an inherent tendency.</a:t>
            </a:r>
            <a:endParaRPr b="0" lang="en-GB" sz="2800" strike="noStrike" u="none">
              <a:solidFill>
                <a:srgbClr val="000000"/>
              </a:solidFill>
              <a:effectLst/>
              <a:uFillTx/>
              <a:latin typeface="Arial"/>
            </a:endParaRPr>
          </a:p>
        </p:txBody>
      </p:sp>
      <p:pic>
        <p:nvPicPr>
          <p:cNvPr id="71" name="Picture 4" descr=""/>
          <p:cNvPicPr/>
          <p:nvPr/>
        </p:nvPicPr>
        <p:blipFill>
          <a:blip r:embed="rId1">
            <a:alphaModFix amt="50000"/>
          </a:blip>
          <a:stretch/>
        </p:blipFill>
        <p:spPr>
          <a:xfrm>
            <a:off x="996120" y="452160"/>
            <a:ext cx="10199880" cy="148860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1191600" y="114840"/>
            <a:ext cx="10193760" cy="97056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0" lang="en-US" sz="2800" strike="noStrike" u="none">
                <a:solidFill>
                  <a:srgbClr val="7030a0"/>
                </a:solidFill>
                <a:effectLst/>
                <a:uFillTx/>
                <a:latin typeface="Arial"/>
              </a:rPr>
              <a:t>Domains of Reasoning</a:t>
            </a:r>
            <a:endParaRPr b="0" lang="en-US" sz="2800" strike="noStrike" u="none">
              <a:solidFill>
                <a:schemeClr val="dk1"/>
              </a:solidFill>
              <a:effectLst/>
              <a:uFillTx/>
              <a:latin typeface="Aptos"/>
            </a:endParaRPr>
          </a:p>
        </p:txBody>
      </p:sp>
      <p:sp>
        <p:nvSpPr>
          <p:cNvPr id="73" name="TextBox 3"/>
          <p:cNvSpPr/>
          <p:nvPr/>
        </p:nvSpPr>
        <p:spPr>
          <a:xfrm>
            <a:off x="1333080" y="1064160"/>
            <a:ext cx="9911160" cy="560988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marL="457200" indent="-457200" algn="ctr" defTabSz="914400">
              <a:lnSpc>
                <a:spcPct val="107000"/>
              </a:lnSpc>
              <a:spcAft>
                <a:spcPts val="799"/>
              </a:spcAft>
              <a:buClr>
                <a:srgbClr val="000000"/>
              </a:buClr>
              <a:buFont typeface="Arial"/>
              <a:buChar char="•"/>
            </a:pPr>
            <a:r>
              <a:rPr b="1" lang="en-US" sz="2800" strike="noStrike" u="none">
                <a:solidFill>
                  <a:schemeClr val="dk1"/>
                </a:solidFill>
                <a:effectLst/>
                <a:uFillTx/>
                <a:latin typeface="Arial"/>
                <a:ea typeface="Aptos"/>
              </a:rPr>
              <a:t>Logic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Deduction:        establishing a certain conclusion,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Induction:       exploring possible outcomes. </a:t>
            </a:r>
            <a:endParaRPr b="0" lang="en-GB" sz="2800" strike="noStrike" u="none">
              <a:solidFill>
                <a:srgbClr val="000000"/>
              </a:solidFill>
              <a:effectLst/>
              <a:uFillTx/>
              <a:latin typeface="Arial"/>
            </a:endParaRPr>
          </a:p>
          <a:p>
            <a:pPr algn="ctr" defTabSz="914400">
              <a:lnSpc>
                <a:spcPct val="107000"/>
              </a:lnSpc>
              <a:spcAft>
                <a:spcPts val="799"/>
              </a:spcAft>
            </a:pPr>
            <a:endParaRPr b="0" lang="en-GB" sz="2800" strike="noStrike" u="none">
              <a:solidFill>
                <a:srgbClr val="000000"/>
              </a:solidFill>
              <a:effectLst/>
              <a:uFillTx/>
              <a:latin typeface="Arial"/>
            </a:endParaRPr>
          </a:p>
          <a:p>
            <a:pPr marL="457200" indent="-457200" algn="ctr" defTabSz="914400">
              <a:lnSpc>
                <a:spcPct val="107000"/>
              </a:lnSpc>
              <a:spcAft>
                <a:spcPts val="799"/>
              </a:spcAft>
              <a:buClr>
                <a:srgbClr val="000000"/>
              </a:buClr>
              <a:buFont typeface="Arial"/>
              <a:buChar char="•"/>
            </a:pPr>
            <a:r>
              <a:rPr b="1" lang="en-US" sz="2800" strike="noStrike" u="none">
                <a:solidFill>
                  <a:schemeClr val="dk1"/>
                </a:solidFill>
                <a:effectLst/>
                <a:uFillTx/>
                <a:latin typeface="Arial"/>
                <a:ea typeface="Aptos"/>
              </a:rPr>
              <a:t>Psychology</a:t>
            </a:r>
            <a:r>
              <a:rPr b="0" lang="en-US" sz="2800" strike="noStrike" u="none">
                <a:solidFill>
                  <a:schemeClr val="dk1"/>
                </a:solidFill>
                <a:effectLst/>
                <a:uFillTx/>
                <a:latin typeface="Arial"/>
                <a:ea typeface="Aptos"/>
              </a:rPr>
              <a:t>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ptos"/>
                <a:ea typeface="Aptos"/>
              </a:rPr>
              <a:t> Studying the effect of </a:t>
            </a:r>
            <a:r>
              <a:rPr b="0" lang="en-AU" sz="2800" strike="noStrike" u="none">
                <a:solidFill>
                  <a:schemeClr val="dk1"/>
                </a:solidFill>
                <a:effectLst/>
                <a:uFillTx/>
                <a:latin typeface="Aptos"/>
                <a:ea typeface="Aptos"/>
              </a:rPr>
              <a:t>past mental events on future behaviour,</a:t>
            </a:r>
            <a:endParaRPr b="0" lang="en-GB" sz="2800" strike="noStrike" u="none">
              <a:solidFill>
                <a:srgbClr val="000000"/>
              </a:solidFill>
              <a:effectLst/>
              <a:uFillTx/>
              <a:latin typeface="Arial"/>
            </a:endParaRPr>
          </a:p>
          <a:p>
            <a:pPr algn="ctr" defTabSz="914400">
              <a:lnSpc>
                <a:spcPct val="107000"/>
              </a:lnSpc>
              <a:spcAft>
                <a:spcPts val="799"/>
              </a:spcAft>
            </a:pPr>
            <a:endParaRPr b="0" lang="en-GB" sz="2800" strike="noStrike" u="none">
              <a:solidFill>
                <a:srgbClr val="000000"/>
              </a:solidFill>
              <a:effectLst/>
              <a:uFillTx/>
              <a:latin typeface="Arial"/>
            </a:endParaRPr>
          </a:p>
          <a:p>
            <a:pPr marL="457200" indent="-457200" algn="ctr" defTabSz="914400">
              <a:lnSpc>
                <a:spcPct val="107000"/>
              </a:lnSpc>
              <a:spcAft>
                <a:spcPts val="799"/>
              </a:spcAft>
              <a:buClr>
                <a:srgbClr val="000000"/>
              </a:buClr>
              <a:buFont typeface="Arial"/>
              <a:buChar char="•"/>
            </a:pPr>
            <a:r>
              <a:rPr b="1" lang="en-US" sz="2800" strike="noStrike" u="none">
                <a:solidFill>
                  <a:schemeClr val="dk1"/>
                </a:solidFill>
                <a:effectLst/>
                <a:uFillTx/>
                <a:latin typeface="Arial"/>
                <a:ea typeface="Aptos"/>
              </a:rPr>
              <a:t>Law</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ptos"/>
                <a:ea typeface="Aptos"/>
              </a:rPr>
              <a:t>Examining a motivation for a crime </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ptos"/>
                <a:ea typeface="Aptos"/>
              </a:rPr>
              <a:t>or a justification of individual’s behaviour in civil matters</a:t>
            </a:r>
            <a:endParaRPr b="0" lang="en-GB" sz="2800" strike="noStrike" u="none">
              <a:solidFill>
                <a:srgbClr val="000000"/>
              </a:solidFill>
              <a:effectLst/>
              <a:uFillTx/>
              <a:latin typeface="Arial"/>
            </a:endParaRPr>
          </a:p>
        </p:txBody>
      </p:sp>
      <p:sp>
        <p:nvSpPr>
          <p:cNvPr id="74" name="Arrow: Right 5"/>
          <p:cNvSpPr/>
          <p:nvPr/>
        </p:nvSpPr>
        <p:spPr>
          <a:xfrm flipV="1">
            <a:off x="4274640" y="1917720"/>
            <a:ext cx="463680" cy="116280"/>
          </a:xfrm>
          <a:prstGeom prst="rightArrow">
            <a:avLst>
              <a:gd name="adj1" fmla="val 50000"/>
              <a:gd name="adj2" fmla="val 50000"/>
            </a:avLst>
          </a:prstGeom>
          <a:no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13320" bIns="13320" anchor="ctr">
            <a:noAutofit/>
          </a:bodyPr>
          <a:p>
            <a:pPr algn="ctr" defTabSz="914400">
              <a:lnSpc>
                <a:spcPct val="100000"/>
              </a:lnSpc>
            </a:pPr>
            <a:endParaRPr b="0" lang="en-AU" sz="1800" strike="noStrike" u="none">
              <a:solidFill>
                <a:schemeClr val="lt1"/>
              </a:solidFill>
              <a:effectLst/>
              <a:uFillTx/>
              <a:latin typeface="Aptos"/>
            </a:endParaRPr>
          </a:p>
        </p:txBody>
      </p:sp>
      <p:sp>
        <p:nvSpPr>
          <p:cNvPr id="75" name="Arrow: Right 6"/>
          <p:cNvSpPr/>
          <p:nvPr/>
        </p:nvSpPr>
        <p:spPr>
          <a:xfrm flipV="1">
            <a:off x="4461120" y="2425680"/>
            <a:ext cx="463680" cy="116280"/>
          </a:xfrm>
          <a:prstGeom prst="rightArrow">
            <a:avLst>
              <a:gd name="adj1" fmla="val 50000"/>
              <a:gd name="adj2" fmla="val 50000"/>
            </a:avLst>
          </a:prstGeom>
          <a:no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13320" bIns="13320" anchor="ctr">
            <a:noAutofit/>
          </a:bodyPr>
          <a:p>
            <a:pPr algn="ctr" defTabSz="914400">
              <a:lnSpc>
                <a:spcPct val="100000"/>
              </a:lnSpc>
            </a:pPr>
            <a:endParaRPr b="0" lang="en-AU" sz="1800" strike="noStrike" u="none">
              <a:solidFill>
                <a:schemeClr val="lt1"/>
              </a:solidFill>
              <a:effectLst/>
              <a:uFillTx/>
              <a:latin typeface="Aptos"/>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1010880" y="379080"/>
            <a:ext cx="9860040" cy="1325160"/>
          </a:xfrm>
          <a:prstGeom prst="rect">
            <a:avLst/>
          </a:prstGeom>
          <a:noFill/>
          <a:ln w="0">
            <a:noFill/>
          </a:ln>
        </p:spPr>
        <p:txBody>
          <a:bodyPr lIns="91440" rIns="91440" tIns="45720" bIns="45720" anchor="ctr">
            <a:normAutofit fontScale="77500" lnSpcReduction="19999"/>
          </a:bodyPr>
          <a:p>
            <a:pPr indent="0" algn="ctr" defTabSz="914400">
              <a:lnSpc>
                <a:spcPct val="90000"/>
              </a:lnSpc>
              <a:buNone/>
            </a:pPr>
            <a:r>
              <a:rPr b="0" lang="en-US" sz="4400" strike="noStrike" u="none">
                <a:solidFill>
                  <a:srgbClr val="7030a0"/>
                </a:solidFill>
                <a:effectLst/>
                <a:uFillTx/>
                <a:latin typeface="Arial"/>
                <a:ea typeface="Aptos"/>
              </a:rPr>
              <a:t> </a:t>
            </a:r>
            <a:r>
              <a:rPr b="0" lang="en-US" sz="3100" strike="noStrike" u="none">
                <a:solidFill>
                  <a:srgbClr val="7030a0"/>
                </a:solidFill>
                <a:effectLst/>
                <a:uFillTx/>
                <a:latin typeface="Arial"/>
                <a:ea typeface="Aptos"/>
              </a:rPr>
              <a:t>Reasonable</a:t>
            </a:r>
            <a:r>
              <a:rPr b="0" lang="en-US" sz="3100" strike="noStrike" u="none">
                <a:solidFill>
                  <a:schemeClr val="dk1"/>
                </a:solidFill>
                <a:effectLst/>
                <a:uFillTx/>
                <a:latin typeface="Arial"/>
                <a:ea typeface="Aptos"/>
              </a:rPr>
              <a:t> &amp; </a:t>
            </a:r>
            <a:r>
              <a:rPr b="0" lang="en-US" sz="3100" strike="noStrike" u="none">
                <a:solidFill>
                  <a:srgbClr val="7030a0"/>
                </a:solidFill>
                <a:effectLst/>
                <a:uFillTx/>
                <a:latin typeface="Arial"/>
                <a:ea typeface="Aptos"/>
              </a:rPr>
              <a:t>Unreasonable</a:t>
            </a:r>
            <a:r>
              <a:rPr b="0" lang="en-US" sz="3100" strike="noStrike" u="none">
                <a:solidFill>
                  <a:schemeClr val="dk1"/>
                </a:solidFill>
                <a:effectLst/>
                <a:uFillTx/>
                <a:latin typeface="Arial"/>
                <a:ea typeface="Aptos"/>
              </a:rPr>
              <a:t> </a:t>
            </a:r>
            <a:br>
              <a:rPr sz="3100"/>
            </a:br>
            <a:r>
              <a:rPr b="0" lang="en-US" sz="3100" strike="noStrike" u="none">
                <a:solidFill>
                  <a:schemeClr val="dk1"/>
                </a:solidFill>
                <a:effectLst/>
                <a:uFillTx/>
                <a:latin typeface="Arial"/>
                <a:ea typeface="Aptos"/>
              </a:rPr>
              <a:t>behaviour</a:t>
            </a:r>
            <a:br>
              <a:rPr sz="4400"/>
            </a:br>
            <a:endParaRPr b="0" lang="en-US" sz="3100" strike="noStrike" u="none">
              <a:solidFill>
                <a:schemeClr val="dk1"/>
              </a:solidFill>
              <a:effectLst/>
              <a:uFillTx/>
              <a:latin typeface="Aptos"/>
            </a:endParaRPr>
          </a:p>
        </p:txBody>
      </p:sp>
      <p:sp>
        <p:nvSpPr>
          <p:cNvPr id="77" name="TextBox 3"/>
          <p:cNvSpPr/>
          <p:nvPr/>
        </p:nvSpPr>
        <p:spPr>
          <a:xfrm>
            <a:off x="1081080" y="1602360"/>
            <a:ext cx="9719280" cy="4918320"/>
          </a:xfrm>
          <a:prstGeom prst="rect">
            <a:avLst/>
          </a:prstGeom>
          <a:solidFill>
            <a:srgbClr val="ffffff"/>
          </a:solidFill>
          <a:ln>
            <a:solidFill>
              <a:srgbClr val="156082"/>
            </a:solidFill>
          </a:ln>
        </p:spPr>
        <p:style>
          <a:lnRef idx="2">
            <a:schemeClr val="accent1"/>
          </a:lnRef>
          <a:fillRef idx="1">
            <a:schemeClr val="lt1"/>
          </a:fillRef>
          <a:effectRef idx="0">
            <a:schemeClr val="accent1"/>
          </a:effectRef>
          <a:fontRef idx="minor"/>
        </p:style>
        <p:txBody>
          <a:bodyPr lIns="90000" rIns="90000" tIns="45000" bIns="45000" anchor="t">
            <a:spAutoFit/>
          </a:bodyPr>
          <a:p>
            <a:pPr algn="ctr" defTabSz="914400">
              <a:lnSpc>
                <a:spcPct val="107000"/>
              </a:lnSpc>
              <a:spcAft>
                <a:spcPts val="799"/>
              </a:spcAft>
            </a:pPr>
            <a:r>
              <a:rPr b="0" lang="en-US" sz="2800" strike="noStrike" u="none">
                <a:solidFill>
                  <a:schemeClr val="dk1"/>
                </a:solidFill>
                <a:effectLst/>
                <a:uFillTx/>
                <a:latin typeface="Arial"/>
                <a:ea typeface="Aptos"/>
              </a:rPr>
              <a:t>Reasonable behaviour is strongly associated with the capacity to envision the </a:t>
            </a:r>
            <a:r>
              <a:rPr b="0" lang="en-US" sz="2800" strike="noStrike" u="none">
                <a:solidFill>
                  <a:schemeClr val="dk1"/>
                </a:solidFill>
                <a:effectLst/>
                <a:highlight>
                  <a:srgbClr val="c0c0c0"/>
                </a:highlight>
                <a:uFillTx/>
                <a:latin typeface="Arial"/>
                <a:ea typeface="Aptos"/>
              </a:rPr>
              <a:t>consequences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of one’s </a:t>
            </a:r>
            <a:r>
              <a:rPr b="0" lang="en-US" sz="2800" strike="noStrike" u="none">
                <a:solidFill>
                  <a:schemeClr val="dk1"/>
                </a:solidFill>
                <a:effectLst/>
                <a:highlight>
                  <a:srgbClr val="c0c0c0"/>
                </a:highlight>
                <a:uFillTx/>
                <a:latin typeface="Arial"/>
                <a:ea typeface="Aptos"/>
              </a:rPr>
              <a:t>causes </a:t>
            </a:r>
            <a:r>
              <a:rPr b="0" lang="en-US" sz="2800" strike="noStrike" u="none">
                <a:solidFill>
                  <a:schemeClr val="dk1"/>
                </a:solidFill>
                <a:effectLst/>
                <a:uFillTx/>
                <a:latin typeface="Arial"/>
                <a:ea typeface="Aptos"/>
              </a:rPr>
              <a:t>of actions.  </a:t>
            </a:r>
            <a:endParaRPr b="0" lang="en-GB" sz="2800" strike="noStrike" u="none">
              <a:solidFill>
                <a:srgbClr val="000000"/>
              </a:solidFill>
              <a:effectLst/>
              <a:uFillTx/>
              <a:latin typeface="Arial"/>
            </a:endParaRPr>
          </a:p>
          <a:p>
            <a:pPr algn="ctr" defTabSz="914400">
              <a:lnSpc>
                <a:spcPct val="107000"/>
              </a:lnSpc>
              <a:spcAft>
                <a:spcPts val="799"/>
              </a:spcAft>
            </a:pPr>
            <a:r>
              <a:rPr b="0" lang="en-US" sz="2000" strike="noStrike" u="none">
                <a:solidFill>
                  <a:schemeClr val="dk1"/>
                </a:solidFill>
                <a:effectLst/>
                <a:uFillTx/>
                <a:latin typeface="Arial"/>
                <a:ea typeface="Aptos"/>
              </a:rPr>
              <a:t>Ask anyone from the prison population whether they would have changed their past causes of actions, which led to their imprisonment.</a:t>
            </a:r>
            <a:endParaRPr b="0" lang="en-GB" sz="20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The Law is strict and uncompromising about cases of unreasonable actions.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Usually, it is </a:t>
            </a:r>
            <a:r>
              <a:rPr b="0" lang="en-US" sz="2800" strike="noStrike" u="sng">
                <a:solidFill>
                  <a:schemeClr val="dk1"/>
                </a:solidFill>
                <a:effectLst/>
                <a:uFillTx/>
                <a:latin typeface="Arial"/>
                <a:ea typeface="Aptos"/>
              </a:rPr>
              <a:t>shortsightedness </a:t>
            </a:r>
            <a:r>
              <a:rPr b="0" lang="en-US" sz="2800" strike="noStrike" u="none">
                <a:solidFill>
                  <a:schemeClr val="dk1"/>
                </a:solidFill>
                <a:effectLst/>
                <a:uFillTx/>
                <a:latin typeface="Arial"/>
                <a:ea typeface="Aptos"/>
              </a:rPr>
              <a:t>and </a:t>
            </a:r>
            <a:r>
              <a:rPr b="0" lang="en-US" sz="2800" strike="noStrike" u="sng">
                <a:solidFill>
                  <a:schemeClr val="dk1"/>
                </a:solidFill>
                <a:effectLst/>
                <a:uFillTx/>
                <a:latin typeface="Arial"/>
                <a:ea typeface="Aptos"/>
              </a:rPr>
              <a:t>emotionalism</a:t>
            </a:r>
            <a:r>
              <a:rPr b="0" lang="en-US" sz="2800" strike="noStrike" u="none">
                <a:solidFill>
                  <a:schemeClr val="dk1"/>
                </a:solidFill>
                <a:effectLst/>
                <a:uFillTx/>
                <a:latin typeface="Arial"/>
                <a:ea typeface="Aptos"/>
              </a:rPr>
              <a:t> that affect the process of correct reasoning in daily encounters.</a:t>
            </a:r>
            <a:endParaRPr b="0" lang="en-GB" sz="2800" strike="noStrike" u="none">
              <a:solidFill>
                <a:srgbClr val="000000"/>
              </a:solidFill>
              <a:effectLst/>
              <a:uFillTx/>
              <a:latin typeface="Arial"/>
            </a:endParaRPr>
          </a:p>
          <a:p>
            <a:pPr algn="ctr" defTabSz="914400">
              <a:lnSpc>
                <a:spcPct val="107000"/>
              </a:lnSpc>
              <a:spcAft>
                <a:spcPts val="799"/>
              </a:spcAft>
            </a:pP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1194840" y="395640"/>
            <a:ext cx="9801720" cy="671400"/>
          </a:xfrm>
          <a:prstGeom prst="rect">
            <a:avLst/>
          </a:prstGeom>
          <a:solidFill>
            <a:schemeClr val="lt1"/>
          </a:solidFill>
          <a:ln w="19080">
            <a:solidFill>
              <a:schemeClr val="accent5"/>
            </a:solidFill>
            <a:miter/>
          </a:ln>
        </p:spPr>
        <p:txBody>
          <a:bodyPr lIns="91440" rIns="91440" tIns="45720" bIns="45720" anchor="ctr">
            <a:normAutofit/>
          </a:bodyPr>
          <a:p>
            <a:pPr indent="0" algn="ctr" defTabSz="914400">
              <a:lnSpc>
                <a:spcPct val="90000"/>
              </a:lnSpc>
              <a:buNone/>
            </a:pPr>
            <a:r>
              <a:rPr b="0" lang="en-US" sz="2800" strike="noStrike" u="none">
                <a:solidFill>
                  <a:schemeClr val="dk1"/>
                </a:solidFill>
                <a:effectLst/>
                <a:uFillTx/>
                <a:latin typeface="Arial"/>
              </a:rPr>
              <a:t>Predicting</a:t>
            </a:r>
            <a:r>
              <a:rPr b="0" lang="en-US" sz="2800" strike="noStrike" u="none">
                <a:solidFill>
                  <a:schemeClr val="dk1"/>
                </a:solidFill>
                <a:effectLst/>
                <a:uFillTx/>
                <a:latin typeface="Aptos"/>
              </a:rPr>
              <a:t> the Consequences</a:t>
            </a:r>
            <a:endParaRPr b="0" lang="en-US" sz="2800" strike="noStrike" u="none">
              <a:solidFill>
                <a:schemeClr val="dk1"/>
              </a:solidFill>
              <a:effectLst/>
              <a:uFillTx/>
              <a:latin typeface="Aptos"/>
            </a:endParaRPr>
          </a:p>
        </p:txBody>
      </p:sp>
      <p:sp>
        <p:nvSpPr>
          <p:cNvPr id="79" name="Rectangle: Rounded Corners 5"/>
          <p:cNvSpPr/>
          <p:nvPr/>
        </p:nvSpPr>
        <p:spPr>
          <a:xfrm>
            <a:off x="1068120" y="3007440"/>
            <a:ext cx="9288720" cy="3200040"/>
          </a:xfrm>
          <a:prstGeom prst="roundRect">
            <a:avLst>
              <a:gd name="adj" fmla="val 16667"/>
            </a:avLst>
          </a:prstGeom>
          <a:solidFill>
            <a:schemeClr val="bg1">
              <a:lumMod val="95000"/>
            </a:schemeClr>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ctr">
            <a:noAutofit/>
          </a:bodyPr>
          <a:p>
            <a:pPr algn="ctr" defTabSz="914400">
              <a:lnSpc>
                <a:spcPct val="100000"/>
              </a:lnSpc>
            </a:pPr>
            <a:endParaRPr b="0" lang="en-AU" sz="1800" strike="noStrike" u="none">
              <a:solidFill>
                <a:schemeClr val="dk1"/>
              </a:solidFill>
              <a:effectLst/>
              <a:uFillTx/>
              <a:latin typeface="Aptos"/>
            </a:endParaRPr>
          </a:p>
        </p:txBody>
      </p:sp>
      <p:sp>
        <p:nvSpPr>
          <p:cNvPr id="80" name="TextBox 3"/>
          <p:cNvSpPr/>
          <p:nvPr/>
        </p:nvSpPr>
        <p:spPr>
          <a:xfrm>
            <a:off x="1068120" y="1401120"/>
            <a:ext cx="9395280" cy="508644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7000"/>
              </a:lnSpc>
              <a:spcAft>
                <a:spcPts val="799"/>
              </a:spcAft>
            </a:pPr>
            <a:r>
              <a:rPr b="0" lang="en-US" sz="2800" strike="noStrike" u="none">
                <a:solidFill>
                  <a:schemeClr val="dk1"/>
                </a:solidFill>
                <a:effectLst/>
                <a:uFillTx/>
                <a:latin typeface="Arial"/>
                <a:ea typeface="Aptos"/>
              </a:rPr>
              <a:t>     Reasoning has the capacity for shedding light </a:t>
            </a:r>
            <a:endParaRPr b="0" lang="en-GB" sz="2800" strike="noStrike" u="none">
              <a:solidFill>
                <a:srgbClr val="000000"/>
              </a:solidFill>
              <a:effectLst/>
              <a:uFillTx/>
              <a:latin typeface="Arial"/>
            </a:endParaRPr>
          </a:p>
          <a:p>
            <a:pPr algn="ctr" defTabSz="914400">
              <a:lnSpc>
                <a:spcPct val="107000"/>
              </a:lnSpc>
              <a:spcAft>
                <a:spcPts val="799"/>
              </a:spcAft>
            </a:pPr>
            <a:r>
              <a:rPr b="0" lang="en-US" sz="2800" strike="noStrike" u="none">
                <a:solidFill>
                  <a:schemeClr val="dk1"/>
                </a:solidFill>
                <a:effectLst/>
                <a:uFillTx/>
                <a:latin typeface="Arial"/>
                <a:ea typeface="Aptos"/>
              </a:rPr>
              <a:t>  on the unknown future, revealing various possibilities: </a:t>
            </a:r>
            <a:endParaRPr b="0" lang="en-GB" sz="2800" strike="noStrike" u="none">
              <a:solidFill>
                <a:srgbClr val="000000"/>
              </a:solidFill>
              <a:effectLst/>
              <a:uFillTx/>
              <a:latin typeface="Arial"/>
            </a:endParaRPr>
          </a:p>
          <a:p>
            <a:pPr algn="ctr" defTabSz="914400">
              <a:lnSpc>
                <a:spcPct val="107000"/>
              </a:lnSpc>
              <a:spcAft>
                <a:spcPts val="799"/>
              </a:spcAft>
            </a:pPr>
            <a:r>
              <a:rPr b="0" lang="en-AU" sz="2000" strike="noStrike" u="none">
                <a:solidFill>
                  <a:schemeClr val="dk1"/>
                </a:solidFill>
                <a:effectLst/>
                <a:uFillTx/>
                <a:latin typeface="Arial"/>
                <a:ea typeface="Aptos"/>
              </a:rPr>
              <a:t>A website for lawyers emphasises on the necessity for:</a:t>
            </a:r>
            <a:endParaRPr b="0" lang="en-GB" sz="2000" strike="noStrike" u="none">
              <a:solidFill>
                <a:srgbClr val="000000"/>
              </a:solidFill>
              <a:effectLst/>
              <a:uFillTx/>
              <a:latin typeface="Arial"/>
            </a:endParaRPr>
          </a:p>
          <a:p>
            <a:pPr algn="ctr" defTabSz="914400">
              <a:lnSpc>
                <a:spcPct val="107000"/>
              </a:lnSpc>
              <a:spcAft>
                <a:spcPts val="799"/>
              </a:spcAft>
            </a:pPr>
            <a:endParaRPr b="0" lang="en-GB" sz="9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dk1"/>
                </a:solidFill>
                <a:effectLst/>
                <a:uFillTx/>
                <a:latin typeface="Arial"/>
                <a:ea typeface="Aptos"/>
              </a:rPr>
              <a:t>“</a:t>
            </a:r>
            <a:r>
              <a:rPr b="0" i="1" lang="en-AU" sz="2800" strike="noStrike" u="none">
                <a:solidFill>
                  <a:schemeClr val="accent1"/>
                </a:solidFill>
                <a:effectLst/>
                <a:uFillTx/>
                <a:latin typeface="Arial"/>
                <a:ea typeface="Aptos"/>
              </a:rPr>
              <a:t>Predicting future emotions” -</a:t>
            </a:r>
            <a:endParaRPr b="0" lang="en-GB" sz="28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dk1"/>
                </a:solidFill>
                <a:effectLst/>
                <a:uFillTx/>
                <a:latin typeface="Arial"/>
                <a:ea typeface="Aptos"/>
              </a:rPr>
              <a:t>a process referred to as “affective forecasting”—</a:t>
            </a:r>
            <a:endParaRPr b="0" lang="en-GB" sz="28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dk1"/>
                </a:solidFill>
                <a:effectLst/>
                <a:uFillTx/>
                <a:latin typeface="Arial"/>
                <a:ea typeface="Aptos"/>
              </a:rPr>
              <a:t>            is therefore central to the way </a:t>
            </a:r>
            <a:endParaRPr b="0" lang="en-GB" sz="28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dk1"/>
                </a:solidFill>
                <a:effectLst/>
                <a:uFillTx/>
                <a:latin typeface="Arial"/>
                <a:ea typeface="Aptos"/>
              </a:rPr>
              <a:t>we evaluate and choose </a:t>
            </a:r>
            <a:endParaRPr b="0" lang="en-GB" sz="28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dk1"/>
                </a:solidFill>
                <a:effectLst/>
                <a:uFillTx/>
                <a:latin typeface="Arial"/>
                <a:ea typeface="Aptos"/>
              </a:rPr>
              <a:t>among alternatives”. </a:t>
            </a:r>
            <a:r>
              <a:rPr b="0" i="1" lang="en-AU" sz="1200" strike="noStrike" u="none">
                <a:solidFill>
                  <a:schemeClr val="dk1"/>
                </a:solidFill>
                <a:effectLst/>
                <a:uFillTx/>
                <a:latin typeface="Arial"/>
                <a:ea typeface="Aptos"/>
              </a:rPr>
              <a:t>(2) </a:t>
            </a:r>
            <a:endParaRPr b="0" lang="en-GB" sz="1200" strike="noStrike" u="none">
              <a:solidFill>
                <a:srgbClr val="000000"/>
              </a:solidFill>
              <a:effectLst/>
              <a:uFillTx/>
              <a:latin typeface="Arial"/>
            </a:endParaRPr>
          </a:p>
          <a:p>
            <a:pPr algn="ctr" defTabSz="914400">
              <a:lnSpc>
                <a:spcPct val="107000"/>
              </a:lnSpc>
              <a:spcAft>
                <a:spcPts val="799"/>
              </a:spcAft>
            </a:pPr>
            <a:endParaRPr b="0" lang="en-GB"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1271880" y="262080"/>
            <a:ext cx="9063360" cy="785880"/>
          </a:xfrm>
          <a:prstGeom prst="rect">
            <a:avLst/>
          </a:prstGeom>
          <a:solidFill>
            <a:schemeClr val="lt1"/>
          </a:solidFill>
          <a:ln w="19080">
            <a:solidFill>
              <a:schemeClr val="accent2"/>
            </a:solidFill>
            <a:miter/>
          </a:ln>
        </p:spPr>
        <p:txBody>
          <a:bodyPr lIns="91440" rIns="91440" tIns="45720" bIns="45720" anchor="ctr">
            <a:normAutofit fontScale="47500" lnSpcReduction="19999"/>
          </a:bodyPr>
          <a:p>
            <a:pPr indent="0" algn="ctr" defTabSz="914400">
              <a:lnSpc>
                <a:spcPct val="90000"/>
              </a:lnSpc>
              <a:buNone/>
            </a:pPr>
            <a:br>
              <a:rPr sz="3600"/>
            </a:br>
            <a:r>
              <a:rPr b="0" lang="en-US" sz="3100" strike="noStrike" u="none">
                <a:solidFill>
                  <a:schemeClr val="dk1"/>
                </a:solidFill>
                <a:effectLst/>
                <a:uFillTx/>
                <a:latin typeface="Arial"/>
                <a:ea typeface="Aptos"/>
              </a:rPr>
              <a:t>The Mental Function of </a:t>
            </a:r>
            <a:r>
              <a:rPr b="0" lang="en-US" sz="3100" strike="noStrike" u="none">
                <a:solidFill>
                  <a:srgbClr val="7030a0"/>
                </a:solidFill>
                <a:effectLst/>
                <a:uFillTx/>
                <a:latin typeface="Arial"/>
                <a:ea typeface="Aptos"/>
              </a:rPr>
              <a:t>Future Prediction</a:t>
            </a:r>
            <a:br>
              <a:rPr sz="4400"/>
            </a:br>
            <a:endParaRPr b="0" lang="en-US" sz="3100" strike="noStrike" u="none">
              <a:solidFill>
                <a:schemeClr val="dk1"/>
              </a:solidFill>
              <a:effectLst/>
              <a:uFillTx/>
              <a:latin typeface="Aptos"/>
            </a:endParaRPr>
          </a:p>
        </p:txBody>
      </p:sp>
      <p:sp>
        <p:nvSpPr>
          <p:cNvPr id="82" name="Rectangle: Rounded Corners 2"/>
          <p:cNvSpPr/>
          <p:nvPr/>
        </p:nvSpPr>
        <p:spPr>
          <a:xfrm>
            <a:off x="713520" y="3429000"/>
            <a:ext cx="10470600" cy="3272400"/>
          </a:xfrm>
          <a:prstGeom prst="roundRect">
            <a:avLst>
              <a:gd name="adj" fmla="val 16667"/>
            </a:avLst>
          </a:prstGeom>
          <a:solidFill>
            <a:schemeClr val="bg1">
              <a:lumMod val="95000"/>
            </a:schemeClr>
          </a:solidFill>
          <a:ln>
            <a:solidFill>
              <a:srgbClr val="092a38"/>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AU" sz="1800" strike="noStrike" u="none">
              <a:solidFill>
                <a:schemeClr val="lt1"/>
              </a:solidFill>
              <a:effectLst/>
              <a:uFillTx/>
              <a:latin typeface="Aptos"/>
            </a:endParaRPr>
          </a:p>
        </p:txBody>
      </p:sp>
      <p:sp>
        <p:nvSpPr>
          <p:cNvPr id="83" name="TextBox 3"/>
          <p:cNvSpPr/>
          <p:nvPr/>
        </p:nvSpPr>
        <p:spPr>
          <a:xfrm>
            <a:off x="513000" y="1048320"/>
            <a:ext cx="10820880" cy="582696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7000"/>
              </a:lnSpc>
              <a:spcAft>
                <a:spcPts val="799"/>
              </a:spcAft>
            </a:pPr>
            <a:r>
              <a:rPr b="0" lang="en-US" sz="2400" strike="noStrike" u="none">
                <a:solidFill>
                  <a:schemeClr val="dk1"/>
                </a:solidFill>
                <a:effectLst/>
                <a:uFillTx/>
                <a:latin typeface="Arial"/>
                <a:ea typeface="Aptos"/>
              </a:rPr>
              <a:t>Science suggests that deciding about the future </a:t>
            </a:r>
            <a:endParaRPr b="0" lang="en-GB" sz="2400" strike="noStrike" u="none">
              <a:solidFill>
                <a:srgbClr val="000000"/>
              </a:solidFill>
              <a:effectLst/>
              <a:uFillTx/>
              <a:latin typeface="Arial"/>
            </a:endParaRPr>
          </a:p>
          <a:p>
            <a:pPr algn="ctr" defTabSz="914400">
              <a:lnSpc>
                <a:spcPct val="107000"/>
              </a:lnSpc>
              <a:spcAft>
                <a:spcPts val="799"/>
              </a:spcAft>
            </a:pPr>
            <a:r>
              <a:rPr b="0" lang="en-US" sz="2400" strike="noStrike" u="none">
                <a:solidFill>
                  <a:schemeClr val="dk1"/>
                </a:solidFill>
                <a:effectLst/>
                <a:uFillTx/>
                <a:latin typeface="Arial"/>
                <a:ea typeface="Aptos"/>
              </a:rPr>
              <a:t>is affected by a variety of factors, </a:t>
            </a:r>
            <a:endParaRPr b="0" lang="en-GB" sz="2400" strike="noStrike" u="none">
              <a:solidFill>
                <a:srgbClr val="000000"/>
              </a:solidFill>
              <a:effectLst/>
              <a:uFillTx/>
              <a:latin typeface="Arial"/>
            </a:endParaRPr>
          </a:p>
          <a:p>
            <a:pPr algn="ctr" defTabSz="914400">
              <a:lnSpc>
                <a:spcPct val="107000"/>
              </a:lnSpc>
              <a:spcAft>
                <a:spcPts val="799"/>
              </a:spcAft>
            </a:pPr>
            <a:r>
              <a:rPr b="0" lang="en-US" sz="2400" strike="noStrike" u="none">
                <a:solidFill>
                  <a:schemeClr val="dk1"/>
                </a:solidFill>
                <a:effectLst/>
                <a:uFillTx/>
                <a:latin typeface="Arial"/>
                <a:ea typeface="Aptos"/>
              </a:rPr>
              <a:t>such as past memory and the individual’s clarity of thinking.  </a:t>
            </a:r>
            <a:endParaRPr b="0" lang="en-GB" sz="2400" strike="noStrike" u="none">
              <a:solidFill>
                <a:srgbClr val="000000"/>
              </a:solidFill>
              <a:effectLst/>
              <a:uFillTx/>
              <a:latin typeface="Arial"/>
            </a:endParaRPr>
          </a:p>
          <a:p>
            <a:pPr algn="ctr" defTabSz="914400">
              <a:lnSpc>
                <a:spcPct val="107000"/>
              </a:lnSpc>
              <a:spcAft>
                <a:spcPts val="799"/>
              </a:spcAft>
            </a:pPr>
            <a:r>
              <a:rPr b="0" lang="en-US" sz="2400" strike="noStrike" u="none">
                <a:solidFill>
                  <a:schemeClr val="dk1"/>
                </a:solidFill>
                <a:effectLst/>
                <a:uFillTx/>
                <a:latin typeface="Arial"/>
                <a:ea typeface="Aptos"/>
              </a:rPr>
              <a:t>Predicting our future feelings is a most valuable process in which various sections of the brain are involved: </a:t>
            </a:r>
            <a:endParaRPr b="0" lang="en-GB" sz="2400" strike="noStrike" u="none">
              <a:solidFill>
                <a:srgbClr val="000000"/>
              </a:solidFill>
              <a:effectLst/>
              <a:uFillTx/>
              <a:latin typeface="Arial"/>
            </a:endParaRPr>
          </a:p>
          <a:p>
            <a:pPr algn="ctr" defTabSz="914400">
              <a:lnSpc>
                <a:spcPct val="107000"/>
              </a:lnSpc>
              <a:spcAft>
                <a:spcPts val="799"/>
              </a:spcAft>
            </a:pPr>
            <a:r>
              <a:rPr b="0" i="1" lang="en-AU" sz="2800" strike="noStrike" u="none">
                <a:solidFill>
                  <a:schemeClr val="accent5">
                    <a:lumMod val="50000"/>
                  </a:schemeClr>
                </a:solidFill>
                <a:effectLst/>
                <a:uFillTx/>
                <a:latin typeface="Arial"/>
                <a:ea typeface="Aptos"/>
              </a:rPr>
              <a:t>“Neuroscience research suggests that memory is not just about recalling the past, but also about predicting the future. </a:t>
            </a:r>
            <a:endParaRPr b="0" lang="en-GB" sz="2800" strike="noStrike" u="none">
              <a:solidFill>
                <a:srgbClr val="000000"/>
              </a:solidFill>
              <a:effectLst/>
              <a:uFillTx/>
              <a:latin typeface="Arial"/>
            </a:endParaRPr>
          </a:p>
          <a:p>
            <a:pPr marL="457200" algn="ctr" defTabSz="914400">
              <a:lnSpc>
                <a:spcPct val="107000"/>
              </a:lnSpc>
              <a:spcAft>
                <a:spcPts val="799"/>
              </a:spcAft>
            </a:pPr>
            <a:r>
              <a:rPr b="0" i="1" lang="en-AU" sz="2800" strike="noStrike" u="none">
                <a:solidFill>
                  <a:schemeClr val="accent5">
                    <a:lumMod val="50000"/>
                  </a:schemeClr>
                </a:solidFill>
                <a:effectLst/>
                <a:uFillTx/>
                <a:latin typeface="Arial"/>
                <a:ea typeface="Aptos"/>
              </a:rPr>
              <a:t>The brain uses past experiences and current information to construct models that anticipate what will happen next... </a:t>
            </a:r>
            <a:endParaRPr b="0" lang="en-GB" sz="2800" strike="noStrike" u="none">
              <a:solidFill>
                <a:srgbClr val="000000"/>
              </a:solidFill>
              <a:effectLst/>
              <a:uFillTx/>
              <a:latin typeface="Arial"/>
            </a:endParaRPr>
          </a:p>
          <a:p>
            <a:pPr marL="457200" algn="ctr" defTabSz="914400">
              <a:lnSpc>
                <a:spcPct val="107000"/>
              </a:lnSpc>
              <a:spcAft>
                <a:spcPts val="799"/>
              </a:spcAft>
            </a:pPr>
            <a:r>
              <a:rPr b="0" i="1" lang="en-AU" sz="2800" strike="noStrike" u="none">
                <a:solidFill>
                  <a:schemeClr val="accent5">
                    <a:lumMod val="50000"/>
                  </a:schemeClr>
                </a:solidFill>
                <a:effectLst/>
                <a:uFillTx/>
                <a:latin typeface="Arial"/>
                <a:ea typeface="Aptos"/>
              </a:rPr>
              <a:t>This predictive function is crucial for efficient movement through environments, survival, and goal-directed behavior”. </a:t>
            </a:r>
            <a:r>
              <a:rPr b="0" i="1" lang="en-AU" sz="1400" strike="noStrike" u="none">
                <a:solidFill>
                  <a:schemeClr val="dk1"/>
                </a:solidFill>
                <a:effectLst/>
                <a:uFillTx/>
                <a:latin typeface="Arial"/>
                <a:ea typeface="Aptos"/>
              </a:rPr>
              <a:t>(3)</a:t>
            </a:r>
            <a:endParaRPr b="0" lang="en-GB" sz="1400" strike="noStrike" u="none">
              <a:solidFill>
                <a:srgbClr val="000000"/>
              </a:solidFill>
              <a:effectLst/>
              <a:uFillTx/>
              <a:latin typeface="Arial"/>
            </a:endParaRPr>
          </a:p>
          <a:p>
            <a:pPr marL="457200" algn="ctr" defTabSz="914400">
              <a:lnSpc>
                <a:spcPct val="107000"/>
              </a:lnSpc>
              <a:spcAft>
                <a:spcPts val="799"/>
              </a:spcAft>
            </a:pPr>
            <a:endParaRPr b="0" lang="en-GB"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1300320" y="127800"/>
            <a:ext cx="9908640" cy="1006920"/>
          </a:xfrm>
          <a:prstGeom prst="rect">
            <a:avLst/>
          </a:prstGeom>
          <a:noFill/>
          <a:ln w="0">
            <a:noFill/>
          </a:ln>
        </p:spPr>
        <p:txBody>
          <a:bodyPr lIns="91440" rIns="91440" tIns="45720" bIns="45720" anchor="ctr">
            <a:noAutofit/>
          </a:bodyPr>
          <a:p>
            <a:pPr indent="0" algn="ctr" defTabSz="914400">
              <a:lnSpc>
                <a:spcPct val="90000"/>
              </a:lnSpc>
              <a:buNone/>
            </a:pPr>
            <a:r>
              <a:rPr b="0" lang="en-US" sz="4400" strike="noStrike" u="none">
                <a:solidFill>
                  <a:schemeClr val="dk1"/>
                </a:solidFill>
                <a:effectLst/>
                <a:uFillTx/>
                <a:latin typeface="Aptos Display"/>
              </a:rPr>
              <a:t>Objections!</a:t>
            </a:r>
            <a:endParaRPr b="0" lang="en-US" sz="4400" strike="noStrike" u="none">
              <a:solidFill>
                <a:schemeClr val="dk1"/>
              </a:solidFill>
              <a:effectLst/>
              <a:uFillTx/>
              <a:latin typeface="Aptos"/>
            </a:endParaRPr>
          </a:p>
        </p:txBody>
      </p:sp>
      <p:sp>
        <p:nvSpPr>
          <p:cNvPr id="85" name="TextBox 3"/>
          <p:cNvSpPr/>
          <p:nvPr/>
        </p:nvSpPr>
        <p:spPr>
          <a:xfrm>
            <a:off x="1300320" y="1103760"/>
            <a:ext cx="9908640" cy="538704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algn="ctr" defTabSz="914400">
              <a:lnSpc>
                <a:spcPct val="107000"/>
              </a:lnSpc>
              <a:spcAft>
                <a:spcPts val="799"/>
              </a:spcAft>
            </a:pPr>
            <a:r>
              <a:rPr b="0" lang="en-AU" sz="2800" strike="noStrike" u="none">
                <a:solidFill>
                  <a:schemeClr val="dk1"/>
                </a:solidFill>
                <a:effectLst/>
                <a:uFillTx/>
                <a:latin typeface="Arial"/>
                <a:ea typeface="Aptos"/>
              </a:rPr>
              <a:t>The idea that we can form reasonable scenarios </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rial"/>
                <a:ea typeface="Aptos"/>
              </a:rPr>
              <a:t>of future events clashes with two objecting trends of thoughts: </a:t>
            </a:r>
            <a:endParaRPr b="0" lang="en-GB" sz="2800" strike="noStrike" u="none">
              <a:solidFill>
                <a:srgbClr val="000000"/>
              </a:solidFill>
              <a:effectLst/>
              <a:uFillTx/>
              <a:latin typeface="Arial"/>
            </a:endParaRPr>
          </a:p>
          <a:p>
            <a:pPr algn="ctr" defTabSz="914400">
              <a:lnSpc>
                <a:spcPct val="107000"/>
              </a:lnSpc>
              <a:spcAft>
                <a:spcPts val="799"/>
              </a:spcAft>
            </a:pPr>
            <a:r>
              <a:rPr b="1" lang="en-AU" sz="2800" strike="noStrike" u="none">
                <a:solidFill>
                  <a:schemeClr val="dk1"/>
                </a:solidFill>
                <a:effectLst/>
                <a:uFillTx/>
                <a:latin typeface="Arial"/>
                <a:ea typeface="Aptos"/>
              </a:rPr>
              <a:t>scepticism</a:t>
            </a:r>
            <a:r>
              <a:rPr b="0" lang="en-AU" sz="2800" strike="noStrike" u="none">
                <a:solidFill>
                  <a:schemeClr val="dk1"/>
                </a:solidFill>
                <a:effectLst/>
                <a:uFillTx/>
                <a:latin typeface="Arial"/>
                <a:ea typeface="Aptos"/>
              </a:rPr>
              <a:t> and </a:t>
            </a:r>
            <a:r>
              <a:rPr b="1" lang="en-AU" sz="2800" strike="noStrike" u="none">
                <a:solidFill>
                  <a:schemeClr val="dk1"/>
                </a:solidFill>
                <a:effectLst/>
                <a:uFillTx/>
                <a:latin typeface="Arial"/>
                <a:ea typeface="Aptos"/>
              </a:rPr>
              <a:t>beliefs in fate</a:t>
            </a:r>
            <a:r>
              <a:rPr b="0" lang="en-AU" sz="2800" strike="noStrike" u="none">
                <a:solidFill>
                  <a:schemeClr val="dk1"/>
                </a:solidFill>
                <a:effectLst/>
                <a:uFillTx/>
                <a:latin typeface="Arial"/>
                <a:ea typeface="Aptos"/>
              </a:rPr>
              <a:t>.  </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rial"/>
                <a:ea typeface="Aptos"/>
              </a:rPr>
              <a:t>……………………………………</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rial"/>
                <a:ea typeface="Aptos"/>
              </a:rPr>
              <a:t>At odd with science, </a:t>
            </a:r>
            <a:endParaRPr b="0" lang="en-GB" sz="2800" strike="noStrike" u="none">
              <a:solidFill>
                <a:srgbClr val="000000"/>
              </a:solidFill>
              <a:effectLst/>
              <a:uFillTx/>
              <a:latin typeface="Arial"/>
            </a:endParaRPr>
          </a:p>
          <a:p>
            <a:pPr algn="ctr" defTabSz="914400">
              <a:lnSpc>
                <a:spcPct val="107000"/>
              </a:lnSpc>
              <a:spcAft>
                <a:spcPts val="799"/>
              </a:spcAft>
            </a:pPr>
            <a:r>
              <a:rPr b="0" lang="en-AU" sz="2800" strike="noStrike" u="none">
                <a:solidFill>
                  <a:schemeClr val="dk1"/>
                </a:solidFill>
                <a:effectLst/>
                <a:uFillTx/>
                <a:latin typeface="Arial"/>
                <a:ea typeface="Aptos"/>
              </a:rPr>
              <a:t>philosophy harbours many views of doubts and scepticism. </a:t>
            </a:r>
            <a:endParaRPr b="0" lang="en-GB" sz="2800" strike="noStrike" u="none">
              <a:solidFill>
                <a:srgbClr val="000000"/>
              </a:solidFill>
              <a:effectLst/>
              <a:uFillTx/>
              <a:latin typeface="Arial"/>
            </a:endParaRPr>
          </a:p>
          <a:p>
            <a:pPr algn="ctr" defTabSz="914400">
              <a:lnSpc>
                <a:spcPct val="107000"/>
              </a:lnSpc>
              <a:spcAft>
                <a:spcPts val="799"/>
              </a:spcAft>
            </a:pPr>
            <a:r>
              <a:rPr b="1" lang="en-AU" sz="2800" strike="noStrike" u="none">
                <a:solidFill>
                  <a:schemeClr val="lt1"/>
                </a:solidFill>
                <a:effectLst/>
                <a:highlight>
                  <a:srgbClr val="808000"/>
                </a:highlight>
                <a:uFillTx/>
                <a:latin typeface="Arial"/>
                <a:ea typeface="Aptos"/>
              </a:rPr>
              <a:t>Some philosophical views even deny the possibility of prediction of simple physical phenomena, </a:t>
            </a:r>
            <a:endParaRPr b="0" lang="en-GB" sz="2800" strike="noStrike" u="none">
              <a:solidFill>
                <a:srgbClr val="000000"/>
              </a:solidFill>
              <a:effectLst/>
              <a:uFillTx/>
              <a:latin typeface="Arial"/>
            </a:endParaRPr>
          </a:p>
          <a:p>
            <a:pPr algn="ctr" defTabSz="914400">
              <a:lnSpc>
                <a:spcPct val="107000"/>
              </a:lnSpc>
              <a:spcAft>
                <a:spcPts val="799"/>
              </a:spcAft>
            </a:pPr>
            <a:r>
              <a:rPr b="1" lang="en-AU" sz="2800" strike="noStrike" u="none">
                <a:solidFill>
                  <a:schemeClr val="lt1"/>
                </a:solidFill>
                <a:effectLst/>
                <a:highlight>
                  <a:srgbClr val="808000"/>
                </a:highlight>
                <a:uFillTx/>
                <a:latin typeface="Arial"/>
                <a:ea typeface="Aptos"/>
              </a:rPr>
              <a:t>let alone the vastly complicated prediction of </a:t>
            </a:r>
            <a:r>
              <a:rPr b="1" i="1" lang="en-AU" sz="2800" strike="noStrike" u="none">
                <a:solidFill>
                  <a:schemeClr val="lt1"/>
                </a:solidFill>
                <a:effectLst/>
                <a:highlight>
                  <a:srgbClr val="808000"/>
                </a:highlight>
                <a:uFillTx/>
                <a:latin typeface="Arial"/>
                <a:ea typeface="Aptos"/>
              </a:rPr>
              <a:t>feelings</a:t>
            </a:r>
            <a:r>
              <a:rPr b="1" lang="en-AU" sz="2800" strike="noStrike" u="none">
                <a:solidFill>
                  <a:schemeClr val="lt1"/>
                </a:solidFill>
                <a:effectLst/>
                <a:highlight>
                  <a:srgbClr val="808000"/>
                </a:highlight>
                <a:uFillTx/>
                <a:latin typeface="Arial"/>
                <a:ea typeface="Aptos"/>
              </a:rPr>
              <a:t> or </a:t>
            </a:r>
            <a:r>
              <a:rPr b="1" i="1" lang="en-AU" sz="2800" strike="noStrike" u="none">
                <a:solidFill>
                  <a:schemeClr val="lt1"/>
                </a:solidFill>
                <a:effectLst/>
                <a:highlight>
                  <a:srgbClr val="808000"/>
                </a:highlight>
                <a:uFillTx/>
                <a:latin typeface="Arial"/>
                <a:ea typeface="Aptos"/>
              </a:rPr>
              <a:t>behaviour.</a:t>
            </a: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919440" y="131400"/>
            <a:ext cx="10515240" cy="602640"/>
          </a:xfrm>
          <a:prstGeom prst="rect">
            <a:avLst/>
          </a:prstGeom>
          <a:noFill/>
          <a:ln w="0">
            <a:noFill/>
          </a:ln>
        </p:spPr>
        <p:txBody>
          <a:bodyPr lIns="91440" rIns="91440" tIns="45720" bIns="45720" anchor="ctr">
            <a:normAutofit fontScale="32500" lnSpcReduction="19999"/>
          </a:bodyPr>
          <a:p>
            <a:pPr indent="0" algn="ctr" defTabSz="914400">
              <a:lnSpc>
                <a:spcPct val="90000"/>
              </a:lnSpc>
              <a:buNone/>
            </a:pPr>
            <a:br>
              <a:rPr sz="2800"/>
            </a:br>
            <a:r>
              <a:rPr b="1" lang="en-AU" sz="2800" strike="noStrike" u="none">
                <a:solidFill>
                  <a:schemeClr val="dk1"/>
                </a:solidFill>
                <a:effectLst/>
                <a:uFillTx/>
                <a:latin typeface="Arial"/>
                <a:ea typeface="Aptos"/>
              </a:rPr>
              <a:t>The Proof of Correct Reasoning  </a:t>
            </a:r>
            <a:br>
              <a:rPr sz="4400"/>
            </a:br>
            <a:endParaRPr b="0" lang="en-US" sz="2800" strike="noStrike" u="none">
              <a:solidFill>
                <a:schemeClr val="dk1"/>
              </a:solidFill>
              <a:effectLst/>
              <a:uFillTx/>
              <a:latin typeface="Aptos"/>
            </a:endParaRPr>
          </a:p>
        </p:txBody>
      </p:sp>
      <p:sp>
        <p:nvSpPr>
          <p:cNvPr id="87" name="TextBox 3"/>
          <p:cNvSpPr/>
          <p:nvPr/>
        </p:nvSpPr>
        <p:spPr>
          <a:xfrm>
            <a:off x="864720" y="647640"/>
            <a:ext cx="10569960" cy="6123960"/>
          </a:xfrm>
          <a:prstGeom prst="rect">
            <a:avLst/>
          </a:prstGeom>
          <a:solidFill>
            <a:srgbClr val="ffffff"/>
          </a:solidFill>
          <a:ln>
            <a:solidFill>
              <a:srgbClr val="e97132"/>
            </a:solidFill>
          </a:ln>
        </p:spPr>
        <p:style>
          <a:lnRef idx="2">
            <a:schemeClr val="accent2"/>
          </a:lnRef>
          <a:fillRef idx="1">
            <a:schemeClr val="lt1"/>
          </a:fillRef>
          <a:effectRef idx="0">
            <a:schemeClr val="accent2"/>
          </a:effectRef>
          <a:fontRef idx="minor"/>
        </p:style>
        <p:txBody>
          <a:bodyPr lIns="90000" rIns="90000" tIns="45000" bIns="45000" anchor="t">
            <a:spAutoFit/>
          </a:bodyPr>
          <a:p>
            <a:pPr defTabSz="914400">
              <a:lnSpc>
                <a:spcPct val="107000"/>
              </a:lnSpc>
              <a:spcAft>
                <a:spcPts val="799"/>
              </a:spcAft>
            </a:pPr>
            <a:r>
              <a:rPr b="0" lang="en-AU" sz="2400" strike="noStrike" u="none">
                <a:solidFill>
                  <a:schemeClr val="dk1"/>
                </a:solidFill>
                <a:effectLst/>
                <a:uFillTx/>
                <a:latin typeface="Arial"/>
                <a:ea typeface="Aptos"/>
              </a:rPr>
              <a:t>One of the most outstanding achievements of science was Einstein’s prediction of the deviation of planet Mercury’s </a:t>
            </a:r>
            <a:endParaRPr b="0" lang="en-GB" sz="2400" strike="noStrike" u="none">
              <a:solidFill>
                <a:srgbClr val="000000"/>
              </a:solidFill>
              <a:effectLst/>
              <a:uFillTx/>
              <a:latin typeface="Arial"/>
            </a:endParaRPr>
          </a:p>
          <a:p>
            <a:pPr defTabSz="914400">
              <a:lnSpc>
                <a:spcPct val="107000"/>
              </a:lnSpc>
              <a:spcAft>
                <a:spcPts val="799"/>
              </a:spcAft>
            </a:pPr>
            <a:r>
              <a:rPr b="0" lang="en-AU" sz="2400" strike="noStrike" u="none">
                <a:solidFill>
                  <a:schemeClr val="dk1"/>
                </a:solidFill>
                <a:effectLst/>
                <a:uFillTx/>
                <a:latin typeface="Arial"/>
                <a:ea typeface="Aptos"/>
              </a:rPr>
              <a:t>trajectory around the Sun, calculating the shift</a:t>
            </a:r>
            <a:endParaRPr b="0" lang="en-GB" sz="2400" strike="noStrike" u="none">
              <a:solidFill>
                <a:srgbClr val="000000"/>
              </a:solidFill>
              <a:effectLst/>
              <a:uFillTx/>
              <a:latin typeface="Arial"/>
            </a:endParaRPr>
          </a:p>
          <a:p>
            <a:pPr defTabSz="914400">
              <a:lnSpc>
                <a:spcPct val="107000"/>
              </a:lnSpc>
              <a:spcAft>
                <a:spcPts val="799"/>
              </a:spcAft>
            </a:pPr>
            <a:r>
              <a:rPr b="0" lang="en-AU" sz="2400" strike="noStrike" u="none">
                <a:solidFill>
                  <a:schemeClr val="dk1"/>
                </a:solidFill>
                <a:effectLst/>
                <a:uFillTx/>
                <a:latin typeface="Arial"/>
                <a:ea typeface="Aptos"/>
              </a:rPr>
              <a:t>in orbit </a:t>
            </a:r>
            <a:r>
              <a:rPr b="1" lang="en-AU" sz="2400" strike="noStrike" u="none">
                <a:solidFill>
                  <a:srgbClr val="37005b"/>
                </a:solidFill>
                <a:effectLst/>
                <a:uFillTx/>
                <a:latin typeface="Arial"/>
                <a:ea typeface="Aptos"/>
              </a:rPr>
              <a:t>well before </a:t>
            </a:r>
            <a:r>
              <a:rPr b="0" lang="en-AU" sz="2400" strike="noStrike" u="none">
                <a:solidFill>
                  <a:schemeClr val="dk1"/>
                </a:solidFill>
                <a:effectLst/>
                <a:uFillTx/>
                <a:latin typeface="Arial"/>
                <a:ea typeface="Aptos"/>
              </a:rPr>
              <a:t>it took place:</a:t>
            </a:r>
            <a:endParaRPr b="0" lang="en-GB" sz="2400" strike="noStrike" u="none">
              <a:solidFill>
                <a:srgbClr val="000000"/>
              </a:solidFill>
              <a:effectLst/>
              <a:uFillTx/>
              <a:latin typeface="Arial"/>
            </a:endParaRPr>
          </a:p>
          <a:p>
            <a:pPr defTabSz="914400">
              <a:lnSpc>
                <a:spcPct val="107000"/>
              </a:lnSpc>
              <a:spcAft>
                <a:spcPts val="799"/>
              </a:spcAft>
            </a:pPr>
            <a:r>
              <a:rPr b="0" i="1" lang="en-AU" sz="2000" strike="noStrike" u="none">
                <a:solidFill>
                  <a:schemeClr val="dk1"/>
                </a:solidFill>
                <a:effectLst/>
                <a:uFillTx/>
                <a:latin typeface="Arial"/>
                <a:ea typeface="Aptos"/>
              </a:rPr>
              <a:t>“Einstein's Theory of General Relativity predicts exactly </a:t>
            </a:r>
            <a:endParaRPr b="0" lang="en-GB" sz="2000" strike="noStrike" u="none">
              <a:solidFill>
                <a:srgbClr val="000000"/>
              </a:solidFill>
              <a:effectLst/>
              <a:uFillTx/>
              <a:latin typeface="Arial"/>
            </a:endParaRPr>
          </a:p>
          <a:p>
            <a:pPr defTabSz="914400">
              <a:lnSpc>
                <a:spcPct val="107000"/>
              </a:lnSpc>
              <a:spcAft>
                <a:spcPts val="799"/>
              </a:spcAft>
            </a:pPr>
            <a:r>
              <a:rPr b="0" i="1" lang="en-AU" sz="2000" strike="noStrike" u="none">
                <a:solidFill>
                  <a:schemeClr val="dk1"/>
                </a:solidFill>
                <a:effectLst/>
                <a:uFillTx/>
                <a:latin typeface="Arial"/>
                <a:ea typeface="Aptos"/>
              </a:rPr>
              <a:t>the amount of perihelion advance seen in Mercury” </a:t>
            </a:r>
            <a:r>
              <a:rPr b="0" i="1" lang="en-AU" sz="1400" strike="noStrike" u="none">
                <a:solidFill>
                  <a:schemeClr val="dk1"/>
                </a:solidFill>
                <a:effectLst/>
                <a:uFillTx/>
                <a:latin typeface="Arial"/>
                <a:ea typeface="Aptos"/>
              </a:rPr>
              <a:t>(4) </a:t>
            </a:r>
            <a:endParaRPr b="0" lang="en-GB" sz="1400" strike="noStrike" u="none">
              <a:solidFill>
                <a:srgbClr val="000000"/>
              </a:solidFill>
              <a:effectLst/>
              <a:uFillTx/>
              <a:latin typeface="Arial"/>
            </a:endParaRPr>
          </a:p>
          <a:p>
            <a:pPr algn="ctr" defTabSz="914400">
              <a:lnSpc>
                <a:spcPct val="107000"/>
              </a:lnSpc>
              <a:spcAft>
                <a:spcPts val="799"/>
              </a:spcAft>
            </a:pPr>
            <a:r>
              <a:rPr b="1" lang="en-AU" sz="2400" strike="noStrike" u="none">
                <a:solidFill>
                  <a:schemeClr val="accent2">
                    <a:lumMod val="20000"/>
                    <a:lumOff val="80000"/>
                  </a:schemeClr>
                </a:solidFill>
                <a:effectLst/>
                <a:highlight>
                  <a:srgbClr val="800000"/>
                </a:highlight>
                <a:uFillTx/>
                <a:latin typeface="Arial"/>
                <a:ea typeface="Aptos"/>
              </a:rPr>
              <a:t>Note that Einstein’s theory is highly mathematical; </a:t>
            </a:r>
            <a:endParaRPr b="0" lang="en-GB" sz="2400" strike="noStrike" u="none">
              <a:solidFill>
                <a:srgbClr val="000000"/>
              </a:solidFill>
              <a:effectLst/>
              <a:uFillTx/>
              <a:latin typeface="Arial"/>
            </a:endParaRPr>
          </a:p>
          <a:p>
            <a:pPr algn="ctr" defTabSz="914400">
              <a:lnSpc>
                <a:spcPct val="107000"/>
              </a:lnSpc>
              <a:spcAft>
                <a:spcPts val="799"/>
              </a:spcAft>
            </a:pPr>
            <a:r>
              <a:rPr b="1" lang="en-AU" sz="2400" strike="noStrike" u="none">
                <a:solidFill>
                  <a:schemeClr val="accent2">
                    <a:lumMod val="20000"/>
                    <a:lumOff val="80000"/>
                  </a:schemeClr>
                </a:solidFill>
                <a:effectLst/>
                <a:highlight>
                  <a:srgbClr val="800000"/>
                </a:highlight>
                <a:uFillTx/>
                <a:latin typeface="Arial"/>
                <a:ea typeface="Aptos"/>
              </a:rPr>
              <a:t>a product of ‘pure reasoning’.  </a:t>
            </a:r>
            <a:endParaRPr b="0" lang="en-GB" sz="2400" strike="noStrike" u="none">
              <a:solidFill>
                <a:srgbClr val="000000"/>
              </a:solidFill>
              <a:effectLst/>
              <a:uFillTx/>
              <a:latin typeface="Arial"/>
            </a:endParaRPr>
          </a:p>
          <a:p>
            <a:pPr algn="ctr" defTabSz="914400">
              <a:lnSpc>
                <a:spcPct val="107000"/>
              </a:lnSpc>
              <a:spcAft>
                <a:spcPts val="799"/>
              </a:spcAft>
            </a:pPr>
            <a:r>
              <a:rPr b="0" lang="en-AU" sz="2400" strike="noStrike" u="none">
                <a:solidFill>
                  <a:schemeClr val="dk1"/>
                </a:solidFill>
                <a:effectLst/>
                <a:uFillTx/>
                <a:latin typeface="Arial"/>
                <a:ea typeface="Aptos"/>
              </a:rPr>
              <a:t>Reason can be proven correct if it produces such a prediction that observation in the physical world confirms its validity.  </a:t>
            </a:r>
            <a:endParaRPr b="0" lang="en-GB" sz="2400" strike="noStrike" u="none">
              <a:solidFill>
                <a:srgbClr val="000000"/>
              </a:solidFill>
              <a:effectLst/>
              <a:uFillTx/>
              <a:latin typeface="Arial"/>
            </a:endParaRPr>
          </a:p>
          <a:p>
            <a:pPr algn="ctr" defTabSz="914400">
              <a:lnSpc>
                <a:spcPct val="107000"/>
              </a:lnSpc>
              <a:spcAft>
                <a:spcPts val="799"/>
              </a:spcAft>
            </a:pPr>
            <a:r>
              <a:rPr b="1" lang="en-AU" sz="2800" strike="noStrike" u="none">
                <a:solidFill>
                  <a:srgbClr val="0070c0"/>
                </a:solidFill>
                <a:effectLst/>
                <a:highlight>
                  <a:srgbClr val="c0c0c0"/>
                </a:highlight>
                <a:uFillTx/>
                <a:latin typeface="Arial"/>
                <a:ea typeface="Aptos"/>
              </a:rPr>
              <a:t>Reality is the ultimate judge of the quality of one’s reasoning, whether in the field of science or social behaviour. </a:t>
            </a:r>
            <a:endParaRPr b="0" lang="en-GB" sz="2800" strike="noStrike" u="none">
              <a:solidFill>
                <a:srgbClr val="000000"/>
              </a:solidFill>
              <a:effectLst/>
              <a:uFillTx/>
              <a:latin typeface="Arial"/>
            </a:endParaRPr>
          </a:p>
          <a:p>
            <a:pPr algn="ctr" defTabSz="914400">
              <a:lnSpc>
                <a:spcPct val="107000"/>
              </a:lnSpc>
              <a:spcAft>
                <a:spcPts val="799"/>
              </a:spcAft>
            </a:pPr>
            <a:endParaRPr b="0" lang="en-GB" sz="2400" strike="noStrike" u="none">
              <a:solidFill>
                <a:srgbClr val="000000"/>
              </a:solidFill>
              <a:effectLst/>
              <a:uFillTx/>
              <a:latin typeface="Arial"/>
            </a:endParaRPr>
          </a:p>
        </p:txBody>
      </p:sp>
      <p:pic>
        <p:nvPicPr>
          <p:cNvPr id="88" name="Picture 4" descr=""/>
          <p:cNvPicPr/>
          <p:nvPr/>
        </p:nvPicPr>
        <p:blipFill>
          <a:blip r:embed="rId1">
            <a:extLst>
              <a:ext uri="{BEBA8EAE-BF5A-486C-A8C5-ECC9F3942E4B}">
                <a14:imgProps xmlns:a14="http://schemas.microsoft.com/office/drawing/2010/main">
                  <a14:imgLayer r:embed="rId2">
                    <a14:imgEffect>
                      <a14:colorTemperature colorTemp="8800"/>
                    </a14:imgEffect>
                  </a14:imgLayer>
                </a14:imgProps>
              </a:ext>
            </a:extLst>
          </a:blip>
          <a:stretch/>
        </p:blipFill>
        <p:spPr>
          <a:xfrm>
            <a:off x="7355520" y="1140120"/>
            <a:ext cx="3616920" cy="203436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89" name="Rectangle 11">
            <a:extLst>
              <a:ext uri="{C183D7F6-B498-43B3-948B-1728B52AA6E4}">
                <adec:decorative xmlns:adec="http://schemas.microsoft.com/office/drawing/2017/decorative" val="1"/>
              </a:ext>
            </a:extLst>
          </p:cNvPr>
          <p:cNvSpPr/>
          <p:nvPr/>
        </p:nvSpPr>
        <p:spPr>
          <a:xfrm>
            <a:off x="0" y="0"/>
            <a:ext cx="1218852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trike="noStrike" u="none">
              <a:solidFill>
                <a:schemeClr val="lt1"/>
              </a:solidFill>
              <a:effectLst/>
              <a:uFillTx/>
              <a:latin typeface="Aptos"/>
            </a:endParaRPr>
          </a:p>
        </p:txBody>
      </p:sp>
      <p:pic>
        <p:nvPicPr>
          <p:cNvPr id="90" name="Picture 6" descr=""/>
          <p:cNvPicPr/>
          <p:nvPr/>
        </p:nvPicPr>
        <p:blipFill>
          <a:blip r:embed="rId1"/>
          <a:srcRect l="0" t="0" r="0" b="5435"/>
          <a:stretch/>
        </p:blipFill>
        <p:spPr>
          <a:xfrm>
            <a:off x="1090440" y="2961000"/>
            <a:ext cx="4034160" cy="2971440"/>
          </a:xfrm>
          <a:prstGeom prst="rect">
            <a:avLst/>
          </a:prstGeom>
          <a:noFill/>
          <a:ln w="0">
            <a:noFill/>
          </a:ln>
        </p:spPr>
      </p:pic>
      <p:sp>
        <p:nvSpPr>
          <p:cNvPr id="91" name="Rectangle 13">
            <a:extLst>
              <a:ext uri="{C183D7F6-B498-43B3-948B-1728B52AA6E4}">
                <adec:decorative xmlns:adec="http://schemas.microsoft.com/office/drawing/2017/decorative" val="1"/>
              </a:ext>
            </a:extLst>
          </p:cNvPr>
          <p:cNvSpPr/>
          <p:nvPr/>
        </p:nvSpPr>
        <p:spPr>
          <a:xfrm flipH="1">
            <a:off x="5124240" y="0"/>
            <a:ext cx="7066440" cy="6857640"/>
          </a:xfrm>
          <a:prstGeom prst="rect">
            <a:avLst/>
          </a:prstGeom>
          <a:gradFill rotWithShape="0">
            <a:gsLst>
              <a:gs pos="0">
                <a:srgbClr val="ffffff">
                  <a:alpha val="0"/>
                </a:srgbClr>
              </a:gs>
              <a:gs pos="19000">
                <a:srgbClr val="ffffff">
                  <a:alpha val="38000"/>
                </a:srgbClr>
              </a:gs>
              <a:gs pos="35000">
                <a:srgbClr val="ffffff">
                  <a:alpha val="77000"/>
                </a:srgbClr>
              </a:gs>
              <a:gs pos="48000">
                <a:srgbClr val="ffffff"/>
              </a:gs>
              <a:gs pos="100000">
                <a:srgbClr val="ffffff"/>
              </a:gs>
            </a:gsLst>
            <a:lin ang="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trike="noStrike" u="none">
              <a:solidFill>
                <a:schemeClr val="lt1"/>
              </a:solidFill>
              <a:effectLst/>
              <a:uFillTx/>
              <a:latin typeface="Aptos"/>
            </a:endParaRPr>
          </a:p>
        </p:txBody>
      </p:sp>
      <p:sp>
        <p:nvSpPr>
          <p:cNvPr id="92" name="PlaceHolder 1"/>
          <p:cNvSpPr>
            <a:spLocks noGrp="1"/>
          </p:cNvSpPr>
          <p:nvPr>
            <p:ph type="title"/>
          </p:nvPr>
        </p:nvSpPr>
        <p:spPr>
          <a:xfrm>
            <a:off x="833040" y="147240"/>
            <a:ext cx="10734120" cy="901080"/>
          </a:xfrm>
          <a:prstGeom prst="rect">
            <a:avLst/>
          </a:prstGeom>
          <a:solidFill>
            <a:schemeClr val="lt1"/>
          </a:solidFill>
          <a:ln w="19080">
            <a:solidFill>
              <a:schemeClr val="accent2"/>
            </a:solidFill>
            <a:miter/>
          </a:ln>
        </p:spPr>
        <p:txBody>
          <a:bodyPr lIns="91440" rIns="91440" tIns="45720" bIns="45720" anchor="ctr">
            <a:normAutofit/>
          </a:bodyPr>
          <a:p>
            <a:pPr indent="0" algn="ctr" defTabSz="914400">
              <a:lnSpc>
                <a:spcPct val="90000"/>
              </a:lnSpc>
              <a:buNone/>
            </a:pPr>
            <a:r>
              <a:rPr b="0" lang="en-US" sz="3200" strike="noStrike" u="none">
                <a:solidFill>
                  <a:schemeClr val="dk1"/>
                </a:solidFill>
                <a:effectLst/>
                <a:uFillTx/>
                <a:latin typeface="Arial"/>
              </a:rPr>
              <a:t>The Capacity of Reason for Predicting Future Events</a:t>
            </a:r>
            <a:endParaRPr b="0" lang="en-US" sz="3200" strike="noStrike" u="none">
              <a:solidFill>
                <a:schemeClr val="dk1"/>
              </a:solidFill>
              <a:effectLst/>
              <a:uFillTx/>
              <a:latin typeface="Aptos"/>
            </a:endParaRPr>
          </a:p>
        </p:txBody>
      </p:sp>
      <p:sp>
        <p:nvSpPr>
          <p:cNvPr id="93" name="TextBox 5"/>
          <p:cNvSpPr/>
          <p:nvPr/>
        </p:nvSpPr>
        <p:spPr>
          <a:xfrm>
            <a:off x="1204560" y="1348200"/>
            <a:ext cx="10224720" cy="1489680"/>
          </a:xfrm>
          <a:prstGeom prst="rect">
            <a:avLst/>
          </a:prstGeom>
          <a:noFill/>
          <a:ln w="0">
            <a:noFill/>
          </a:ln>
        </p:spPr>
        <p:style>
          <a:lnRef idx="0"/>
          <a:fillRef idx="0"/>
          <a:effectRef idx="0"/>
          <a:fontRef idx="minor"/>
        </p:style>
        <p:txBody>
          <a:bodyPr anchor="t">
            <a:normAutofit lnSpcReduction="9999"/>
          </a:bodyPr>
          <a:p>
            <a:pPr defTabSz="914400">
              <a:lnSpc>
                <a:spcPct val="90000"/>
              </a:lnSpc>
              <a:spcAft>
                <a:spcPts val="799"/>
              </a:spcAft>
            </a:pP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In contrast to the thousands of philosophy articles arguing about</a:t>
            </a:r>
            <a:endParaRPr b="0" lang="en-GB" sz="2000" strike="noStrike" u="none">
              <a:solidFill>
                <a:srgbClr val="000000"/>
              </a:solidFill>
              <a:effectLst/>
              <a:uFillTx/>
              <a:latin typeface="Arial"/>
            </a:endParaRPr>
          </a:p>
          <a:p>
            <a:pPr defTabSz="914400">
              <a:lnSpc>
                <a:spcPct val="90000"/>
              </a:lnSpc>
              <a:spcAft>
                <a:spcPts val="799"/>
              </a:spcAft>
            </a:pP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two small billiard balls on a flat table –</a:t>
            </a:r>
            <a:endParaRPr b="0" lang="en-GB" sz="2000" strike="noStrike" u="none">
              <a:solidFill>
                <a:srgbClr val="000000"/>
              </a:solidFill>
              <a:effectLst/>
              <a:uFillTx/>
              <a:latin typeface="Arial"/>
            </a:endParaRPr>
          </a:p>
          <a:p>
            <a:pPr defTabSz="914400">
              <a:lnSpc>
                <a:spcPct val="90000"/>
              </a:lnSpc>
              <a:spcAft>
                <a:spcPts val="799"/>
              </a:spcAft>
            </a:pPr>
            <a:r>
              <a:rPr b="0" lang="en-US" sz="1400" strike="noStrike" u="none">
                <a:solidFill>
                  <a:schemeClr val="dk1"/>
                </a:solidFill>
                <a:effectLst/>
                <a:uFillTx/>
                <a:latin typeface="Aptos"/>
              </a:rPr>
              <a:t>	</a:t>
            </a:r>
            <a:r>
              <a:rPr b="0" lang="en-US" sz="1400" strike="noStrike" u="none">
                <a:solidFill>
                  <a:schemeClr val="dk1"/>
                </a:solidFill>
                <a:effectLst/>
                <a:uFillTx/>
                <a:latin typeface="Aptos"/>
              </a:rPr>
              <a:t>                              </a:t>
            </a:r>
            <a:r>
              <a:rPr b="0" lang="en-US" sz="2000" strike="noStrike" u="none">
                <a:solidFill>
                  <a:schemeClr val="dk1"/>
                </a:solidFill>
                <a:effectLst/>
                <a:uFillTx/>
                <a:latin typeface="Arial"/>
              </a:rPr>
              <a:t>let’s consider the example of two bigger masses approaching  </a:t>
            </a: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a:t>
            </a:r>
            <a:r>
              <a:rPr b="0" lang="en-US" sz="2000" strike="noStrike" u="none">
                <a:solidFill>
                  <a:schemeClr val="dk1"/>
                </a:solidFill>
                <a:effectLst/>
                <a:uFillTx/>
                <a:latin typeface="Arial"/>
              </a:rPr>
              <a:t>   each other:     </a:t>
            </a:r>
            <a:r>
              <a:rPr b="0" lang="en-US" sz="2400" strike="noStrike" u="none">
                <a:solidFill>
                  <a:schemeClr val="dk1"/>
                </a:solidFill>
                <a:effectLst/>
                <a:uFillTx/>
                <a:latin typeface="Arial"/>
              </a:rPr>
              <a:t>a satellite and an asteroid.  </a:t>
            </a:r>
            <a:endParaRPr b="0" lang="en-GB" sz="2400" strike="noStrike" u="none">
              <a:solidFill>
                <a:srgbClr val="000000"/>
              </a:solidFill>
              <a:effectLst/>
              <a:uFillTx/>
              <a:latin typeface="Arial"/>
            </a:endParaRPr>
          </a:p>
          <a:p>
            <a:pPr defTabSz="914400">
              <a:lnSpc>
                <a:spcPct val="90000"/>
              </a:lnSpc>
              <a:spcAft>
                <a:spcPts val="799"/>
              </a:spcAft>
            </a:pPr>
            <a:endParaRPr b="0" lang="en-GB" sz="2000" strike="noStrike" u="none">
              <a:solidFill>
                <a:srgbClr val="000000"/>
              </a:solidFill>
              <a:effectLst/>
              <a:uFillTx/>
              <a:latin typeface="Arial"/>
            </a:endParaRPr>
          </a:p>
        </p:txBody>
      </p:sp>
      <p:pic>
        <p:nvPicPr>
          <p:cNvPr id="94" name="Picture 7" descr=""/>
          <p:cNvPicPr/>
          <p:nvPr/>
        </p:nvPicPr>
        <p:blipFill>
          <a:blip r:embed="rId2">
            <a:extLst>
              <a:ext uri="{BEBA8EAE-BF5A-486C-A8C5-ECC9F3942E4B}">
                <a14:imgProps xmlns:a14="http://schemas.microsoft.com/office/drawing/2010/main">
                  <a14:imgLayer r:embed="rId3">
                    <a14:imgEffect>
                      <a14:saturation sat="66000"/>
                    </a14:imgEffect>
                  </a14:imgLayer>
                </a14:imgProps>
              </a:ext>
            </a:extLst>
          </a:blip>
          <a:stretch/>
        </p:blipFill>
        <p:spPr>
          <a:xfrm>
            <a:off x="1149840" y="1348200"/>
            <a:ext cx="1960920" cy="1383840"/>
          </a:xfrm>
          <a:prstGeom prst="rect">
            <a:avLst/>
          </a:prstGeom>
          <a:noFill/>
          <a:ln w="0">
            <a:noFill/>
          </a:ln>
        </p:spPr>
      </p:pic>
      <p:sp>
        <p:nvSpPr>
          <p:cNvPr id="95" name="TextBox 9"/>
          <p:cNvSpPr/>
          <p:nvPr/>
        </p:nvSpPr>
        <p:spPr>
          <a:xfrm>
            <a:off x="5441760" y="2797920"/>
            <a:ext cx="6125400" cy="3083400"/>
          </a:xfrm>
          <a:prstGeom prst="rect">
            <a:avLst/>
          </a:prstGeom>
          <a:noFill/>
          <a:ln w="0">
            <a:noFill/>
          </a:ln>
        </p:spPr>
        <p:style>
          <a:lnRef idx="0"/>
          <a:fillRef idx="0"/>
          <a:effectRef idx="0"/>
          <a:fontRef idx="minor"/>
        </p:style>
        <p:txBody>
          <a:bodyPr lIns="90000" rIns="90000" tIns="45000" bIns="45000" anchor="t">
            <a:spAutoFit/>
          </a:bodyPr>
          <a:p>
            <a:pPr indent="-228600" defTabSz="914400">
              <a:lnSpc>
                <a:spcPct val="90000"/>
              </a:lnSpc>
              <a:spcAft>
                <a:spcPts val="799"/>
              </a:spcAft>
              <a:buClr>
                <a:srgbClr val="0b76a0"/>
              </a:buClr>
              <a:buFont typeface="Arial"/>
              <a:buChar char="•"/>
            </a:pPr>
            <a:r>
              <a:rPr b="0" lang="en-US" sz="2400" strike="noStrike" u="none">
                <a:solidFill>
                  <a:schemeClr val="accent4">
                    <a:lumMod val="75000"/>
                  </a:schemeClr>
                </a:solidFill>
                <a:effectLst/>
                <a:uFillTx/>
                <a:latin typeface="Arial"/>
              </a:rPr>
              <a:t>In 2011 a Japanese team successfully sent spacecraft Hayabusa in a </a:t>
            </a:r>
            <a:r>
              <a:rPr b="1" lang="en-US" sz="2400" strike="noStrike" u="none">
                <a:solidFill>
                  <a:schemeClr val="accent4">
                    <a:lumMod val="75000"/>
                  </a:schemeClr>
                </a:solidFill>
                <a:effectLst/>
                <a:uFillTx/>
                <a:latin typeface="Arial"/>
              </a:rPr>
              <a:t>7-year </a:t>
            </a:r>
            <a:r>
              <a:rPr b="0" lang="en-US" sz="2400" strike="noStrike" u="none">
                <a:solidFill>
                  <a:schemeClr val="accent4">
                    <a:lumMod val="75000"/>
                  </a:schemeClr>
                </a:solidFill>
                <a:effectLst/>
                <a:uFillTx/>
                <a:latin typeface="Arial"/>
              </a:rPr>
              <a:t>journey to land on asteroid Ryugu in 2018, which is distant from earth by </a:t>
            </a:r>
            <a:r>
              <a:rPr b="1" lang="en-US" sz="2400" strike="noStrike" u="none">
                <a:solidFill>
                  <a:schemeClr val="accent4">
                    <a:lumMod val="75000"/>
                  </a:schemeClr>
                </a:solidFill>
                <a:effectLst/>
                <a:uFillTx/>
                <a:latin typeface="Arial"/>
              </a:rPr>
              <a:t>290 million </a:t>
            </a:r>
            <a:r>
              <a:rPr b="0" lang="en-US" sz="2400" strike="noStrike" u="none">
                <a:solidFill>
                  <a:schemeClr val="accent4">
                    <a:lumMod val="75000"/>
                  </a:schemeClr>
                </a:solidFill>
                <a:effectLst/>
                <a:uFillTx/>
                <a:latin typeface="Arial"/>
              </a:rPr>
              <a:t>km, and which was spinning at great speed. The spacecraft landed </a:t>
            </a:r>
            <a:r>
              <a:rPr b="1" lang="en-US" sz="2400" strike="noStrike" u="none">
                <a:solidFill>
                  <a:schemeClr val="accent4">
                    <a:lumMod val="75000"/>
                  </a:schemeClr>
                </a:solidFill>
                <a:effectLst/>
                <a:uFillTx/>
                <a:latin typeface="Arial"/>
              </a:rPr>
              <a:t>exactly as predicted</a:t>
            </a:r>
            <a:r>
              <a:rPr b="0" lang="en-US" sz="2400" strike="noStrike" u="none">
                <a:solidFill>
                  <a:schemeClr val="accent4">
                    <a:lumMod val="75000"/>
                  </a:schemeClr>
                </a:solidFill>
                <a:effectLst/>
                <a:uFillTx/>
                <a:latin typeface="Arial"/>
              </a:rPr>
              <a:t>, with extreme precision, collecting samples from the surface of the asteroid. </a:t>
            </a:r>
            <a:r>
              <a:rPr b="0" lang="en-US" sz="1600" strike="noStrike" u="none">
                <a:solidFill>
                  <a:schemeClr val="accent4">
                    <a:lumMod val="75000"/>
                  </a:schemeClr>
                </a:solidFill>
                <a:effectLst/>
                <a:uFillTx/>
                <a:latin typeface="Arial"/>
              </a:rPr>
              <a:t>(5)  </a:t>
            </a:r>
            <a:endParaRPr b="0" lang="en-GB"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pitchFamily="0" charset="1"/>
        <a:ea typeface=""/>
        <a:cs typeface=""/>
      </a:majorFont>
      <a:minorFont>
        <a:latin typeface="Aptos" panose="021100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1665</TotalTime>
  <Application>LibreOffice/25.2.6.2$Linux_X86_64 LibreOffice_project/520$Build-2</Application>
  <AppVersion>15.0000</AppVersion>
  <Words>1831</Words>
  <Paragraphs>170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2025-08-01T08:05:24Z</dcterms:created>
  <dc:creator>Safwan Zabalawi</dc:creator>
  <dc:description/>
  <dc:language>en-GB</dc:language>
  <cp:lastModifiedBy>Robert stone</cp:lastModifiedBy>
  <dcterms:modified xsi:type="dcterms:W3CDTF">2025-10-11T17:46:29Z</dcterms:modified>
  <cp:revision>40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Widescreen</vt:lpwstr>
  </property>
  <property fmtid="{D5CDD505-2E9C-101B-9397-08002B2CF9AE}" pid="4" name="Slides">
    <vt:i4>17</vt:i4>
  </property>
</Properties>
</file>