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_rels/notesSlide18.xml.rels" ContentType="application/vnd.openxmlformats-package.relationships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550EA55-8EE5-4390-BA59-37D668F5892D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D3C7D4-4074-4E7A-8573-16A9173A7730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F35686-E282-45D7-93A7-71E8E2C8D11B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AD4CF1-760D-45C5-967D-148E2AF283C6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77A550-897F-4D24-A51C-60AB9A60194E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7278E9-B3D7-47FB-BA78-C272A8454BDC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4BE7E3-5633-485B-B349-B347495BE355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ADAB98-203D-4726-9E9B-FB43F75A95B0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642ADA-267A-4BF8-B3B5-46F429C5BDD7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CF39A7C-F4C7-46E9-990E-692CA52064CF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DE270D-47C4-41F5-A8BB-129F48756879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64E1CC5-8E72-4EC0-8B51-FF5658564386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495D95-5322-4B51-81F8-462322E470D2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10D2E7-7CF5-48F0-A0F5-74B6E0A8368C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332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GB" sz="7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The Myth of Rationality</a:t>
            </a:r>
            <a:br>
              <a:rPr sz="6000"/>
            </a:br>
            <a:br>
              <a:rPr sz="6000"/>
            </a:b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Bob Stone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en-GB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sng">
                <a:solidFill>
                  <a:schemeClr val="dk1"/>
                </a:solidFill>
                <a:effectLst/>
                <a:uFillTx/>
                <a:latin typeface="Aptos Display"/>
              </a:rPr>
              <a:t>More biases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992240" y="134136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Inherited beliefs and attitudes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Loyalty to our existing beliefs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Loyalty to the beliefs of our family and culture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Wishful thinking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Laziness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‘Reasoning’ = rationalising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i="1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From intuition to reasoning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Kahneman: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System 1 v System 2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Bayne: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Associative v systematic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‘Systematic’ thinking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 huge variety of things are going on in different people’s minds: no single description applies to all ‘reasoners’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What they all have in common is that they come up with the right answer, and can explain it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It’s not the </a:t>
            </a:r>
            <a:r>
              <a:rPr b="0" i="1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process</a:t>
            </a: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but the </a:t>
            </a:r>
            <a:r>
              <a:rPr b="0" i="1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result </a:t>
            </a: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that counts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It’s the result that counts . . .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92" name="Picture 2" descr="Usain Bolt Running 100m 2022 Olympics"/>
          <p:cNvPicPr/>
          <p:nvPr/>
        </p:nvPicPr>
        <p:blipFill>
          <a:blip r:embed="rId1"/>
          <a:stretch/>
        </p:blipFill>
        <p:spPr>
          <a:xfrm>
            <a:off x="839880" y="2665800"/>
            <a:ext cx="5157360" cy="336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4" descr="Egg-and-spoon race - Wikipedia"/>
          <p:cNvPicPr/>
          <p:nvPr/>
        </p:nvPicPr>
        <p:blipFill>
          <a:blip r:embed="rId2"/>
          <a:stretch/>
        </p:blipFill>
        <p:spPr>
          <a:xfrm>
            <a:off x="6172200" y="2680200"/>
            <a:ext cx="5182920" cy="3334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i="1" lang="en-GB" sz="4400" strike="noStrike" u="sng">
                <a:solidFill>
                  <a:schemeClr val="dk1"/>
                </a:solidFill>
                <a:effectLst/>
                <a:uFillTx/>
                <a:latin typeface="Aptos Display"/>
              </a:rPr>
              <a:t>Deductive Problems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2088720"/>
            <a:ext cx="10515240" cy="410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7 x 2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7 x 15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The 1-in-a million medical condition: what is the probability of a positive diagnosis being correct if given by a 99% reliable test?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The Case of the Misbehaving Padlock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97" name="Content Placeholder 7" descr="A close-up of a combination lock&#10;&#10;AI-generated content may be incorrect."/>
          <p:cNvPicPr/>
          <p:nvPr/>
        </p:nvPicPr>
        <p:blipFill>
          <a:blip r:embed="rId1"/>
          <a:stretch/>
        </p:blipFill>
        <p:spPr>
          <a:xfrm>
            <a:off x="1926720" y="1825560"/>
            <a:ext cx="3003840" cy="4350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Content Placeholder 5" descr="A combination lock with numbers&#10;&#10;AI-generated content may be incorrect."/>
          <p:cNvPicPr/>
          <p:nvPr/>
        </p:nvPicPr>
        <p:blipFill>
          <a:blip r:embed="rId2"/>
          <a:stretch/>
        </p:blipFill>
        <p:spPr>
          <a:xfrm>
            <a:off x="7038360" y="1825560"/>
            <a:ext cx="3448800" cy="4350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The process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The method occurred to HIM but not to ME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       (he’s perhaps done this before, or he’s just cleverer)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It occurred to him that it would not take long to see if it worked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He followed the method until it worked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Had it not worked, some other method might have occurred to him, or even to me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Memories and ideas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You can’t bring one to mind deliberately: it has to be prompted by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either</a:t>
            </a: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an idea already in the mind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or </a:t>
            </a: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some stimulus from the environment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You can’t avoid a memory/idea that is triggered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104" name="Picture 5" descr="A crocodile with its mouth open&#10;&#10;AI-generated content may be incorrect."/>
          <p:cNvPicPr/>
          <p:nvPr/>
        </p:nvPicPr>
        <p:blipFill>
          <a:blip r:embed="rId1"/>
          <a:stretch/>
        </p:blipFill>
        <p:spPr>
          <a:xfrm>
            <a:off x="6279840" y="3001680"/>
            <a:ext cx="4966200" cy="3309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Intelligent thinking can be done unconsciously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106" name="Picture 2" descr="flat illustration of people talking to each other simple design 7719503 ..."/>
          <p:cNvPicPr/>
          <p:nvPr/>
        </p:nvPicPr>
        <p:blipFill>
          <a:blip r:embed="rId1"/>
          <a:stretch/>
        </p:blipFill>
        <p:spPr>
          <a:xfrm flipH="1">
            <a:off x="8383680" y="2844360"/>
            <a:ext cx="3357360" cy="226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Picture 4" descr="Safe driving tips | Liberty Mutual"/>
          <p:cNvPicPr/>
          <p:nvPr/>
        </p:nvPicPr>
        <p:blipFill>
          <a:blip r:embed="rId2"/>
          <a:stretch/>
        </p:blipFill>
        <p:spPr>
          <a:xfrm>
            <a:off x="3103920" y="3814920"/>
            <a:ext cx="4462560" cy="267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6" descr="What Are The Health Benefits Of Walking? Is Walking Alone Enough To ..."/>
          <p:cNvPicPr/>
          <p:nvPr/>
        </p:nvPicPr>
        <p:blipFill>
          <a:blip r:embed="rId3"/>
          <a:stretch/>
        </p:blipFill>
        <p:spPr>
          <a:xfrm>
            <a:off x="255960" y="1673640"/>
            <a:ext cx="4162320" cy="23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Box 5"/>
          <p:cNvSpPr/>
          <p:nvPr/>
        </p:nvSpPr>
        <p:spPr>
          <a:xfrm>
            <a:off x="4704120" y="1974960"/>
            <a:ext cx="17798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walking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Box 6"/>
          <p:cNvSpPr/>
          <p:nvPr/>
        </p:nvSpPr>
        <p:spPr>
          <a:xfrm>
            <a:off x="9172440" y="1848240"/>
            <a:ext cx="13640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talking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Box 7"/>
          <p:cNvSpPr/>
          <p:nvPr/>
        </p:nvSpPr>
        <p:spPr>
          <a:xfrm>
            <a:off x="1304640" y="5766840"/>
            <a:ext cx="13593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driving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Summary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1. System 1 thinking is prone to hundreds of cognitive biases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2. System 2 thinking (‘rational’, ‘systematic’) consists of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	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Anything at all! including maybe . . 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Automatic responses to stimuli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Methods of working out that we’ve learnt, if we remember them and they occur to us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It’s rational IF AND ONLY IF it produces a rational result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Views on rationality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Plato: reason gives us all the answers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Kant: only reason can tell us the morally right choice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Plato: only rational people should govern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Kant: reason is in a world beyond the natural world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Russell: “It has been said that man is a rational animal. All my life I have been searching for evidence which could support this”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6040" y="500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i="1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The plan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838080" y="2432880"/>
            <a:ext cx="5181120" cy="374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1. What we think is rational thinking often is not at all rational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172200" y="2432880"/>
            <a:ext cx="5181120" cy="374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2. When it is, that is not a description of what goes on in the mind, but of the outcome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 </a:t>
            </a:r>
            <a:r>
              <a:rPr b="0" i="1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A must-read book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Daniel Kahneman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Thinking, Fast and Slow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System 1 and System 2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sng">
                <a:solidFill>
                  <a:schemeClr val="dk1"/>
                </a:solidFill>
                <a:effectLst/>
                <a:uFillTx/>
                <a:latin typeface="Aptos Display"/>
              </a:rPr>
              <a:t>System 1:</a:t>
            </a: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 cognitive biases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2063880" y="19890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Ideas accepted if . . .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Familiar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Presented nicely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Fit what we believe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i="1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And we  . . .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31440" y="1877760"/>
            <a:ext cx="10515240" cy="424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Jump to conclusions (WYSIATI)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Are influenced by irrelevant ‘nudges’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Can’t handle statistics for toffee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i="1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The data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2106360"/>
            <a:ext cx="10100520" cy="38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“Linda is 31 years old, single, outspoken, and very bright.  She majored in philosophy.  As a student, she was deeply concerned with issues of discrimination and social justice, and also participated in antinuclear demonstrations.”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i="1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The possibilities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10790280" cy="556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a)  Linda is a teacher in elementary school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b)  Linda works in a bookstore and takes yoga classes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c)  Linda is active in the feminist movement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d)  Linda is a psychiatric social worker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e)  Linda is a member of the League of Women Voters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f)   Linda is a bank teller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g)  Linda is an insurance salesperson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h)  Linda is a bank teller and is active in the feminist movement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sng">
                <a:solidFill>
                  <a:schemeClr val="dk1"/>
                </a:solidFill>
                <a:effectLst/>
                <a:uFillTx/>
                <a:latin typeface="Aptos Display"/>
              </a:rPr>
              <a:t>I, ME, MYSELF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49440" y="1125360"/>
            <a:ext cx="10515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Just one of me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The product of all my life to date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The subject of all my thinking and other experiencing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Application>LibreOffice/25.2.6.2$Linux_X86_64 LibreOffice_project/520$Build-2</Application>
  <AppVersion>15.0000</AppVersion>
  <Words>651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2025-10-01T14:17:29Z</dcterms:created>
  <dc:creator>Robert Stone</dc:creator>
  <dc:description/>
  <dc:language>en-GB</dc:language>
  <cp:lastModifiedBy>Robert Stone</cp:lastModifiedBy>
  <dcterms:modified xsi:type="dcterms:W3CDTF">2025-10-02T20:57:14Z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19</vt:i4>
  </property>
</Properties>
</file>