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3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2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A29D0-3B85-1DF1-8CD3-194AFC493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170012-7FB1-8A77-000C-8C1FFBD1D4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34E82-846B-384E-16AD-35980FF5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8BB27-DDC6-F62D-A979-967F197AE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0940F-89B7-D96A-359E-D79D4256F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69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7F022-82FF-1E5F-4522-4CDD60AAC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A50CBD-D047-41AC-3C96-9A7A923C7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A277B-9A07-B6C1-3593-CB688177D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5B741-9BB6-C334-635F-1921AA925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86E08-CE03-E0C6-8391-1385824A1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00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8FD14D-1734-26DD-8B71-3C8B153C90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30DEF7-9BB8-2E15-73E4-073E9F872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0F888-E085-92FB-EC0D-131E86EC5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D61E5-BC62-AEA2-06DF-03F2CC59D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71052-132B-F23E-908F-60EFD36CE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95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9E410-8793-B6AC-B315-7BF27064D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E70D5-F665-8C7D-9B34-1360F434F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92E89-6386-4542-BE23-3C8932AA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33A2E-EF48-B039-3276-F7FBF6389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840C2-8CBF-172F-47E5-AD7443B17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61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EE2BA-7FD3-C6F2-9E7F-E6F9021F6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987283-90D6-52AD-1BE7-45EBF4EB1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0E9B1-BE42-8A20-8181-126B85453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950E4-6479-4D06-40A4-C96183B0E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7B37F-23DD-BE82-81DD-0BB7DF377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75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B5E42-7E1B-CCF0-AB66-68979E120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A0636-21B8-5EDA-C227-E660032E88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14FF15-D80F-697B-C0E5-D5C0AFDDD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B414BB-B2F4-8E1E-02B0-7D8B91B03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0765A-736E-472E-871A-79354DC15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9E4D01-9F09-4715-A323-D3C64376A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27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76BF6-1DC8-F798-8093-3AD4E41EB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4215D1-FADC-5AE4-7480-F6FEDE88D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01F7E5-1C70-437B-6060-E66122438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AA9646-65DD-E00D-10F0-D116533AA8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4F264B-1D45-327E-235B-5EE104C15C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177EB6-6AE2-6E5D-CDEA-A2E9810D4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B7FF9A-0C44-FD90-E44F-A4E419CB0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0766E5-E372-63D1-AA2E-4CE05F771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17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5511B-5728-F781-A88F-223E31CBE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C80E8-2A61-E405-8B73-8F3FAD309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633DE5-2D47-3C75-3F1F-4AEEACC43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6174F1-ABB1-F9A7-D63D-8AB359981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60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82A56F-84E1-7E16-89DF-ACC39A4F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3ED750-05C1-3039-1A28-065C995DD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A50249-5638-EBA6-4329-A2294F14C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6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BF373-1CA0-6628-0D20-2B86701B7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FE92D-E3C9-02AA-9C7A-91E2C4499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E0208E-7123-6503-3D20-816AC492A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F6D21-5354-D271-8AD8-94B34CAE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408B8-E059-651B-1223-C9B927665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250817-7AB9-5ECE-01B1-6F23AFDC6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384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DF01E-B2DC-59D7-E240-5800CC926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DB02D6-F1E2-5B0D-B38F-66708F1AAA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B27175-8D74-AF42-DDDE-2F1B98AF3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A2B4B-C5F4-93ED-4DE5-BC45FCB7C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2311BF-1193-0C3E-4F34-D179108C3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3B891-0D6A-9ADC-CAE1-15A02079D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37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B82A60-7C75-28BE-D0DA-13385F41C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AC54C-A862-615D-FB08-5AC4AC854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5A05C-D188-6516-8F2B-105D86D0BB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5F2A0-FCF5-445C-99A3-C0C9B74CC2FB}" type="datetimeFigureOut">
              <a:rPr lang="en-GB" smtClean="0"/>
              <a:t>05/09/2022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F0233-4A7D-15DB-7F2B-2B541D026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915D2D-D64A-460E-48E1-3696991CD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FFA4E-13B4-45DC-BA8E-02F3698DF3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519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F589F-B5A6-1CEB-8143-3DB143C049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State: </a:t>
            </a:r>
            <a:b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liberal tragicomedy of L. T. Hobhouse</a:t>
            </a:r>
            <a:b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F87112-66A4-AE09-63E2-EBDD0A2188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Edward Hadas</a:t>
            </a:r>
          </a:p>
          <a:p>
            <a:r>
              <a:rPr lang="en-GB" dirty="0"/>
              <a:t>September 2022</a:t>
            </a:r>
          </a:p>
        </p:txBody>
      </p:sp>
    </p:spTree>
    <p:extLst>
      <p:ext uri="{BB962C8B-B14F-4D97-AF65-F5344CB8AC3E}">
        <p14:creationId xmlns:p14="http://schemas.microsoft.com/office/powerpoint/2010/main" val="3350710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The appeal of total ideology</a:t>
            </a:r>
          </a:p>
          <a:p>
            <a:pPr lvl="1"/>
            <a:r>
              <a:rPr lang="en-GB" sz="4000" dirty="0"/>
              <a:t>Pseudo-religion</a:t>
            </a:r>
          </a:p>
          <a:p>
            <a:pPr lvl="1"/>
            <a:r>
              <a:rPr lang="en-GB" sz="4000" dirty="0"/>
              <a:t>Simple path to progress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864250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The appeal of total ideology</a:t>
            </a:r>
          </a:p>
          <a:p>
            <a:pPr lvl="1"/>
            <a:r>
              <a:rPr lang="en-GB" sz="4000" dirty="0"/>
              <a:t>Pseudo-religion</a:t>
            </a:r>
          </a:p>
          <a:p>
            <a:pPr lvl="1"/>
            <a:r>
              <a:rPr lang="en-GB" sz="4000" dirty="0"/>
              <a:t>Simple path to progress</a:t>
            </a:r>
          </a:p>
          <a:p>
            <a:pPr lvl="1"/>
            <a:r>
              <a:rPr lang="en-GB" sz="4000" dirty="0"/>
              <a:t>One principle: </a:t>
            </a:r>
          </a:p>
          <a:p>
            <a:pPr marL="457200" lvl="1" indent="0" algn="ctr">
              <a:buNone/>
            </a:pPr>
            <a:r>
              <a:rPr lang="en-GB" sz="3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progress of freedom, </a:t>
            </a: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technocratic reason, historical necessity, survival of the fittest,</a:t>
            </a:r>
          </a:p>
          <a:p>
            <a:pPr marL="457200" lvl="1" indent="0" algn="ctr">
              <a:buNone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cult of the Leader or of the Party</a:t>
            </a:r>
            <a:endParaRPr lang="en-GB" sz="36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946104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The appeal of total ideology</a:t>
            </a:r>
          </a:p>
          <a:p>
            <a:pPr lvl="1"/>
            <a:r>
              <a:rPr lang="en-GB" sz="4000" dirty="0"/>
              <a:t>Pseudo-religion</a:t>
            </a:r>
          </a:p>
          <a:p>
            <a:pPr lvl="1"/>
            <a:r>
              <a:rPr lang="en-GB" sz="4000" dirty="0"/>
              <a:t>Simple path to progress</a:t>
            </a:r>
          </a:p>
          <a:p>
            <a:pPr lvl="1"/>
            <a:r>
              <a:rPr lang="en-GB" sz="4000" dirty="0"/>
              <a:t>One principle</a:t>
            </a:r>
          </a:p>
          <a:p>
            <a:pPr lvl="1"/>
            <a:r>
              <a:rPr lang="en-GB" sz="4000" dirty="0"/>
              <a:t>Too good to be true 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645465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The appeal of total ideology</a:t>
            </a:r>
          </a:p>
          <a:p>
            <a:pPr lvl="1"/>
            <a:r>
              <a:rPr lang="en-GB" sz="4000" dirty="0"/>
              <a:t>Pseudo-religion</a:t>
            </a:r>
          </a:p>
          <a:p>
            <a:pPr lvl="1"/>
            <a:r>
              <a:rPr lang="en-GB" sz="4000" dirty="0"/>
              <a:t>Simple path to progress</a:t>
            </a:r>
          </a:p>
          <a:p>
            <a:pPr lvl="1"/>
            <a:r>
              <a:rPr lang="en-GB" sz="4000" dirty="0"/>
              <a:t>One principle</a:t>
            </a:r>
          </a:p>
          <a:p>
            <a:pPr lvl="1"/>
            <a:r>
              <a:rPr lang="en-GB" sz="4000" dirty="0"/>
              <a:t>Too good to be true </a:t>
            </a:r>
          </a:p>
          <a:p>
            <a:pPr lvl="1"/>
            <a:r>
              <a:rPr lang="en-GB" sz="4000" dirty="0"/>
              <a:t>Dangerous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110174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Liberalism as ideology</a:t>
            </a:r>
          </a:p>
          <a:p>
            <a:pPr lvl="1"/>
            <a:r>
              <a:rPr lang="en-GB" sz="4000" dirty="0"/>
              <a:t>Hobhouse, </a:t>
            </a:r>
            <a:r>
              <a:rPr lang="en-GB" sz="4000" i="1" dirty="0"/>
              <a:t>Liberalism </a:t>
            </a:r>
            <a:r>
              <a:rPr lang="en-GB" sz="4000" dirty="0"/>
              <a:t>(1911)</a:t>
            </a:r>
          </a:p>
          <a:p>
            <a:pPr lvl="1"/>
            <a:r>
              <a:rPr lang="en-GB" sz="4000" dirty="0"/>
              <a:t>Intellectual: “Old Liberalism” to “New Liberalism”</a:t>
            </a:r>
          </a:p>
          <a:p>
            <a:pPr lvl="1"/>
            <a:r>
              <a:rPr lang="en-GB" sz="4000" dirty="0"/>
              <a:t>Political: Working class Liberals</a:t>
            </a:r>
          </a:p>
          <a:p>
            <a:pPr lvl="1"/>
            <a:r>
              <a:rPr lang="en-GB" sz="4000" dirty="0"/>
              <a:t>Political failure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999365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Hobhouse explains (via Hadas)</a:t>
            </a:r>
          </a:p>
          <a:p>
            <a:pPr marL="0" indent="0">
              <a:buNone/>
            </a:pPr>
            <a:r>
              <a:rPr lang="en-GB" sz="4000" dirty="0"/>
              <a:t> 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617094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Hobhouse explains</a:t>
            </a:r>
          </a:p>
          <a:p>
            <a:pPr lvl="1"/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consistency at “the heart of liberalism”</a:t>
            </a:r>
          </a:p>
          <a:p>
            <a:pPr lvl="1"/>
            <a:r>
              <a:rPr lang="en-GB" sz="4000" dirty="0">
                <a:latin typeface="Calibri" panose="020F0502020204030204" pitchFamily="34" charset="0"/>
                <a:cs typeface="Times New Roman" panose="02020603050405020304" pitchFamily="18" charset="0"/>
              </a:rPr>
              <a:t>Equality and freedom </a:t>
            </a:r>
          </a:p>
          <a:p>
            <a:pPr marL="0" indent="0">
              <a:buNone/>
            </a:pPr>
            <a:r>
              <a:rPr lang="en-GB" sz="4000" dirty="0"/>
              <a:t> 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286178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Hobhouse explains</a:t>
            </a:r>
          </a:p>
          <a:p>
            <a:pPr lvl="1"/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consistency at “the heart of liberalism”</a:t>
            </a:r>
          </a:p>
          <a:p>
            <a:pPr lvl="1"/>
            <a:r>
              <a:rPr lang="en-GB" sz="4000" dirty="0">
                <a:latin typeface="Calibri" panose="020F0502020204030204" pitchFamily="34" charset="0"/>
                <a:cs typeface="Times New Roman" panose="02020603050405020304" pitchFamily="18" charset="0"/>
              </a:rPr>
              <a:t>Equality and freedom </a:t>
            </a:r>
          </a:p>
          <a:p>
            <a:pPr lvl="1"/>
            <a:r>
              <a:rPr lang="en-GB" sz="4000" dirty="0">
                <a:latin typeface="Calibri" panose="020F0502020204030204" pitchFamily="34" charset="0"/>
                <a:cs typeface="Times New Roman" panose="02020603050405020304" pitchFamily="18" charset="0"/>
              </a:rPr>
              <a:t>Mystical transition</a:t>
            </a:r>
          </a:p>
          <a:p>
            <a:pPr marL="0" indent="0">
              <a:buNone/>
            </a:pPr>
            <a:r>
              <a:rPr lang="en-GB" sz="4000" dirty="0"/>
              <a:t> 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737930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Hobhouse explains</a:t>
            </a:r>
          </a:p>
          <a:p>
            <a:pPr lvl="1"/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consistency at “the heart of liberalism”</a:t>
            </a:r>
          </a:p>
          <a:p>
            <a:pPr lvl="1"/>
            <a:r>
              <a:rPr lang="en-GB" sz="4000" dirty="0">
                <a:latin typeface="Calibri" panose="020F0502020204030204" pitchFamily="34" charset="0"/>
                <a:cs typeface="Times New Roman" panose="02020603050405020304" pitchFamily="18" charset="0"/>
              </a:rPr>
              <a:t>Equality and freedom </a:t>
            </a:r>
          </a:p>
          <a:p>
            <a:pPr lvl="1"/>
            <a:r>
              <a:rPr lang="en-GB" sz="4000" dirty="0">
                <a:latin typeface="Calibri" panose="020F0502020204030204" pitchFamily="34" charset="0"/>
                <a:cs typeface="Times New Roman" panose="02020603050405020304" pitchFamily="18" charset="0"/>
              </a:rPr>
              <a:t>Mystical transition</a:t>
            </a:r>
          </a:p>
          <a:p>
            <a:pPr lvl="1"/>
            <a:r>
              <a:rPr lang="en-GB" sz="4000" dirty="0">
                <a:latin typeface="Calibri" panose="020F0502020204030204" pitchFamily="34" charset="0"/>
                <a:cs typeface="Times New Roman" panose="02020603050405020304" pitchFamily="18" charset="0"/>
              </a:rPr>
              <a:t>Kindly liberals</a:t>
            </a:r>
            <a:endParaRPr lang="en-GB" sz="4000" dirty="0"/>
          </a:p>
          <a:p>
            <a:pPr marL="0" indent="0">
              <a:buNone/>
            </a:pPr>
            <a:r>
              <a:rPr lang="en-GB" sz="4000" dirty="0"/>
              <a:t> 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08562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Personal freedom to government freedom</a:t>
            </a:r>
          </a:p>
          <a:p>
            <a:r>
              <a:rPr lang="en-GB" sz="4000" dirty="0"/>
              <a:t> 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728710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A</a:t>
            </a:r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ntoine </a:t>
            </a:r>
            <a:r>
              <a:rPr lang="en-GB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Destutt</a:t>
            </a:r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Tracy (1754-1836) </a:t>
            </a:r>
          </a:p>
          <a:p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Leonard Trelawny (L T) Hobhouse (1864-1929)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1770164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Personal freedom to government freedom</a:t>
            </a:r>
          </a:p>
          <a:p>
            <a:r>
              <a:rPr lang="en-GB" sz="4000" dirty="0"/>
              <a:t> Kindly liberal freedom:</a:t>
            </a:r>
          </a:p>
          <a:p>
            <a:pPr marL="0" indent="0" algn="ctr">
              <a:buNone/>
            </a:pPr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 man may </a:t>
            </a:r>
            <a:r>
              <a:rPr lang="en-GB" sz="4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his own sake</a:t>
            </a:r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…be compelled to do what </a:t>
            </a:r>
            <a:r>
              <a:rPr lang="en-GB" sz="4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think right…”</a:t>
            </a:r>
            <a:endParaRPr lang="en-GB" sz="4000" dirty="0"/>
          </a:p>
          <a:p>
            <a:endParaRPr lang="en-GB" sz="4000" dirty="0"/>
          </a:p>
          <a:p>
            <a:pPr marL="0" indent="0" algn="ctr">
              <a:buNone/>
            </a:pPr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3473194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Personal freedom to government freedom</a:t>
            </a:r>
          </a:p>
          <a:p>
            <a:r>
              <a:rPr lang="en-GB" sz="4000" dirty="0"/>
              <a:t>Kindly liberal freedom</a:t>
            </a:r>
          </a:p>
          <a:p>
            <a:r>
              <a:rPr lang="en-GB" sz="4000" dirty="0"/>
              <a:t>Liberal governments make moral judgments 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0345066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History supports the Old liberal complaints</a:t>
            </a:r>
          </a:p>
          <a:p>
            <a:pPr lvl="1"/>
            <a:r>
              <a:rPr lang="en-GB" sz="4000" dirty="0"/>
              <a:t>The Hegelian state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1437435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History supports the Old liberal complaints</a:t>
            </a:r>
          </a:p>
          <a:p>
            <a:pPr lvl="1"/>
            <a:r>
              <a:rPr lang="en-GB" sz="4000" dirty="0"/>
              <a:t>The Hegelian state</a:t>
            </a:r>
          </a:p>
          <a:p>
            <a:pPr lvl="1"/>
            <a:r>
              <a:rPr lang="en-GB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“there is no intrinsic and inevitable conflict between liberty and compulsion”: </a:t>
            </a:r>
            <a:r>
              <a:rPr lang="en-GB" sz="4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wrong!</a:t>
            </a:r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6393801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What Old Liberals miss: liberal consistency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Pelagian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0001299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What Old Liberals miss: liberal consistency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Pelagian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Secular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Egalitarian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Undeserved self confidence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Dislike of non-government authority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5282416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What Old Liberals miss: liberal consistency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Pelagian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Secular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357951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What Old Liberals miss: liberal consistency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Pelagian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Secular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Egalitarian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1289445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What Old Liberals miss: liberal consistency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Pelagian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Secular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Egalitarian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Undeserved self confidence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3860680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What Old Liberals miss: liberal consistency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Pelagian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Secular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Egalitarian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Undeserved self confidence</a:t>
            </a:r>
          </a:p>
          <a:p>
            <a:pPr marL="1200150" lvl="1" indent="-742950">
              <a:buFont typeface="+mj-lt"/>
              <a:buAutoNum type="arabicPeriod"/>
            </a:pPr>
            <a:r>
              <a:rPr lang="en-GB" sz="4000" dirty="0"/>
              <a:t>Dislike of non-government authority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585561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De Tracy: </a:t>
            </a:r>
          </a:p>
          <a:p>
            <a:pPr lvl="1"/>
            <a:r>
              <a:rPr lang="en-GB" sz="4000" dirty="0"/>
              <a:t>“Ideology”</a:t>
            </a:r>
          </a:p>
        </p:txBody>
      </p:sp>
    </p:spTree>
    <p:extLst>
      <p:ext uri="{BB962C8B-B14F-4D97-AF65-F5344CB8AC3E}">
        <p14:creationId xmlns:p14="http://schemas.microsoft.com/office/powerpoint/2010/main" val="23384020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The consistent Liberal failure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8300290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The consistent Liberal failure</a:t>
            </a:r>
          </a:p>
          <a:p>
            <a:pPr lvl="1"/>
            <a:r>
              <a:rPr lang="en-GB" sz="4000" dirty="0"/>
              <a:t>Liberal ideology stands reality on its head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2391429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4000" dirty="0"/>
              <a:t>The consistent Liberal failure</a:t>
            </a:r>
          </a:p>
          <a:p>
            <a:pPr lvl="1"/>
            <a:r>
              <a:rPr lang="en-GB" sz="4000" dirty="0"/>
              <a:t>Liberal ideology stands reality on its head</a:t>
            </a:r>
          </a:p>
          <a:p>
            <a:pPr lvl="1"/>
            <a:r>
              <a:rPr lang="en-GB" sz="4000" dirty="0"/>
              <a:t>Lionel Trilling: </a:t>
            </a:r>
          </a:p>
          <a:p>
            <a:pPr marL="457200" lvl="1" indent="0" algn="ctr">
              <a:buNone/>
            </a:pP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“[W}hen once we have made our fellow men the objects of our enlightened interest, [we] go on and make them the objects of our pity, then of our wisdom, ultimately of our coercion.”</a:t>
            </a:r>
            <a:endParaRPr lang="en-GB" sz="36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474345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De Tracy: </a:t>
            </a:r>
          </a:p>
          <a:p>
            <a:pPr lvl="1"/>
            <a:r>
              <a:rPr lang="en-GB" sz="4000" dirty="0"/>
              <a:t>“Ideology”</a:t>
            </a:r>
          </a:p>
          <a:p>
            <a:pPr lvl="1"/>
            <a:r>
              <a:rPr lang="en-GB" sz="4000" dirty="0"/>
              <a:t>Zoology!</a:t>
            </a:r>
          </a:p>
        </p:txBody>
      </p:sp>
    </p:spTree>
    <p:extLst>
      <p:ext uri="{BB962C8B-B14F-4D97-AF65-F5344CB8AC3E}">
        <p14:creationId xmlns:p14="http://schemas.microsoft.com/office/powerpoint/2010/main" val="691520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De Tracy: </a:t>
            </a:r>
          </a:p>
          <a:p>
            <a:pPr lvl="1"/>
            <a:r>
              <a:rPr lang="en-GB" sz="4000" dirty="0"/>
              <a:t>“Ideology”</a:t>
            </a:r>
          </a:p>
          <a:p>
            <a:pPr lvl="1"/>
            <a:r>
              <a:rPr lang="en-GB" sz="4000" dirty="0">
                <a:solidFill>
                  <a:srgbClr val="FF0000"/>
                </a:solidFill>
              </a:rPr>
              <a:t>Utilitarian </a:t>
            </a:r>
            <a:r>
              <a:rPr lang="en-GB" sz="4000" dirty="0"/>
              <a:t>zoology</a:t>
            </a:r>
          </a:p>
        </p:txBody>
      </p:sp>
    </p:spTree>
    <p:extLst>
      <p:ext uri="{BB962C8B-B14F-4D97-AF65-F5344CB8AC3E}">
        <p14:creationId xmlns:p14="http://schemas.microsoft.com/office/powerpoint/2010/main" val="4272118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De Tracy: </a:t>
            </a:r>
          </a:p>
          <a:p>
            <a:pPr lvl="1"/>
            <a:r>
              <a:rPr lang="en-GB" sz="4000" dirty="0"/>
              <a:t>“Ideology”</a:t>
            </a:r>
          </a:p>
          <a:p>
            <a:pPr lvl="1"/>
            <a:r>
              <a:rPr lang="en-GB" sz="4000" dirty="0">
                <a:solidFill>
                  <a:srgbClr val="FF0000"/>
                </a:solidFill>
              </a:rPr>
              <a:t>Utilitarian </a:t>
            </a:r>
            <a:r>
              <a:rPr lang="en-GB" sz="4000" dirty="0"/>
              <a:t>zoology</a:t>
            </a:r>
          </a:p>
        </p:txBody>
      </p:sp>
    </p:spTree>
    <p:extLst>
      <p:ext uri="{BB962C8B-B14F-4D97-AF65-F5344CB8AC3E}">
        <p14:creationId xmlns:p14="http://schemas.microsoft.com/office/powerpoint/2010/main" val="63447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De Tracy: </a:t>
            </a:r>
          </a:p>
          <a:p>
            <a:pPr lvl="1"/>
            <a:r>
              <a:rPr lang="en-GB" sz="4000" dirty="0"/>
              <a:t>“Ideology”</a:t>
            </a:r>
          </a:p>
          <a:p>
            <a:pPr lvl="1"/>
            <a:r>
              <a:rPr lang="en-GB" sz="4000" dirty="0"/>
              <a:t>Utilitarian zoology</a:t>
            </a:r>
          </a:p>
          <a:p>
            <a:pPr lvl="1"/>
            <a:r>
              <a:rPr lang="en-GB" sz="4000" dirty="0"/>
              <a:t>Napoleon and Marx</a:t>
            </a:r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883349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De Tracy: </a:t>
            </a:r>
          </a:p>
          <a:p>
            <a:pPr lvl="1"/>
            <a:r>
              <a:rPr lang="en-GB" sz="4000" dirty="0"/>
              <a:t>“Ideology”</a:t>
            </a:r>
          </a:p>
          <a:p>
            <a:pPr lvl="1"/>
            <a:r>
              <a:rPr lang="en-GB" sz="4000" dirty="0"/>
              <a:t>Utilitarian zoology</a:t>
            </a:r>
          </a:p>
          <a:p>
            <a:pPr lvl="1"/>
            <a:r>
              <a:rPr lang="en-GB" sz="4000" dirty="0"/>
              <a:t>Napoleon and Marx</a:t>
            </a:r>
          </a:p>
          <a:p>
            <a:pPr lvl="1"/>
            <a:r>
              <a:rPr lang="en-GB" sz="4000" dirty="0"/>
              <a:t>Mannheim</a:t>
            </a:r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960462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972056-B211-B027-DB61-059BC8E93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491" y="365126"/>
            <a:ext cx="10515600" cy="871492"/>
          </a:xfrm>
        </p:spPr>
        <p:txBody>
          <a:bodyPr>
            <a:normAutofit fontScale="90000"/>
          </a:bodyPr>
          <a:lstStyle/>
          <a:p>
            <a:b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Little government to big State</a:t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693815-84F9-EDEA-847D-17DF69BDA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The appeal of total ideology</a:t>
            </a:r>
          </a:p>
          <a:p>
            <a:pPr lvl="1"/>
            <a:r>
              <a:rPr lang="en-GB" sz="4000" dirty="0"/>
              <a:t>Pseudo-religion</a:t>
            </a:r>
          </a:p>
          <a:p>
            <a:pPr lvl="1"/>
            <a:endParaRPr lang="en-GB" sz="4000" dirty="0"/>
          </a:p>
          <a:p>
            <a:pPr lvl="1"/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703866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708</Words>
  <Application>Microsoft Office PowerPoint</Application>
  <PresentationFormat>Widescreen</PresentationFormat>
  <Paragraphs>196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Little government to big State:  the liberal tragicomedy of L. T. Hobhouse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  <vt:lpstr> Little government to big State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Little government to big State:  the liberal tragicomedy of L. T. Hobhouse</dc:title>
  <dc:creator>Edward Hadas</dc:creator>
  <cp:lastModifiedBy>Robert stone</cp:lastModifiedBy>
  <cp:revision>5</cp:revision>
  <dcterms:created xsi:type="dcterms:W3CDTF">2022-09-04T07:14:22Z</dcterms:created>
  <dcterms:modified xsi:type="dcterms:W3CDTF">2022-09-05T17:41:18Z</dcterms:modified>
</cp:coreProperties>
</file>