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1" r:id="rId6"/>
    <p:sldId id="269" r:id="rId7"/>
    <p:sldId id="270" r:id="rId8"/>
    <p:sldId id="262" r:id="rId9"/>
    <p:sldId id="271" r:id="rId10"/>
    <p:sldId id="267" r:id="rId11"/>
    <p:sldId id="265" r:id="rId12"/>
    <p:sldId id="26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42CE-05C0-49E7-ABF9-5144E8EBF86E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51E86-13C5-47B4-8972-5343522770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2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F1A982-66B8-45B8-8307-4DF1196C6787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6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86B-5369-4F33-85E0-E7CDE346AC12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B72-18B7-49CC-83A7-1C93BD8E0581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7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A21C-EFB0-4741-A45C-CF0027C22CC4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41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3F72-EABD-4287-A2AE-DB10C5E5BD18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9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9CF8-B92E-4776-A2B3-FD2B8533326B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3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5F34-5729-49E3-AE6D-A24995FA55DC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1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C5A8-CF03-4293-80B3-34903563AA61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3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A684-01EE-4E3A-B8A7-FDE09055E904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3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0D7E-6865-4DDE-A620-AC73D2CC74BE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4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A921-76EC-4727-91AF-1F3DF01DF51F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4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2117-7EF6-4264-96FF-68A77539E0B6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5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6F7F-16C0-4A4F-A0BE-09A5478CF74B}" type="datetime1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89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CA47-4644-4CEE-A549-8D2ACDFF37E4}" type="datetime1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2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3F2F-4487-4C83-B9D5-5EE97ABED09B}" type="datetime1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2092-E6D7-464C-A353-20A5414C4B3A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6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F16F-8C1C-442A-A810-D1701A6E2FCD}" type="datetime1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1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04CB78-880D-48EE-AC5E-AFC8AFC4E0AA}" type="datetime1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0F831A-7AEB-4BCD-8F7E-89435D197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3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artoon-waving-guy-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en/people-person-man-male-crowd-1099795/" TargetMode="Externa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successmantra.com/2016/02/learning-development-learning-styles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itizensheep/518034349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ronline.org/2018/06/30/the-u-s-is-a-world-leader-in-income-and-wealth-inequality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John_Stuart_Mil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31363949@N02/5790836212/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nezapping.com/1984-george-orwell-fil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ronline.org/2017/03/07/americas-love-affair-with-salafi-jihadists/" TargetMode="Externa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biologycorner.com/worksheets/dragonfly/1-4_tools_and_procedures.html" TargetMode="External"/><Relationship Id="rId3" Type="http://schemas.openxmlformats.org/officeDocument/2006/relationships/hyperlink" Target="https://pixabay.com/en/binoculars-science-scientist-2028304/" TargetMode="External"/><Relationship Id="rId7" Type="http://schemas.openxmlformats.org/officeDocument/2006/relationships/hyperlink" Target="https://pixabay.com/en/telescope-astronomy-science-3511115/" TargetMode="External"/><Relationship Id="rId12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hyperlink" Target="https://commons.wikimedia.org/wiki/Category:Videoplasty_SVG_cartoons_of_professors" TargetMode="External"/><Relationship Id="rId5" Type="http://schemas.openxmlformats.org/officeDocument/2006/relationships/hyperlink" Target="https://pixabay.com/en/binoculars-search-see-to-find-1026423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jpg"/><Relationship Id="rId9" Type="http://schemas.openxmlformats.org/officeDocument/2006/relationships/hyperlink" Target="https://pixabay.com/en/magnifying-glass-magnifier-magnify-4135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e_wise_monkey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gscience.com/ess-ia-discussion-and-evaluation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adultlitfund4/chapter/standing-up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r.wikipedia.org/wiki/Dosya:Stickmen_Free_Speech_Oppression_v2.svg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kidsgames.com/robot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amvin.org/en/2020/02/17/the-vincentian-family-a-fruitful-and-flourishing-tree/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428E-9AD8-FBFB-30FB-80612A9B9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Liberalism is the true path of humanity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ADB24-FBB3-04A7-6CDC-A5F0048F0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OUDCE Philosophical Society – Members’ Weekend</a:t>
            </a:r>
          </a:p>
          <a:p>
            <a:r>
              <a:rPr lang="en-GB" dirty="0"/>
              <a:t>David Burridge - 17 September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5D518-ADCB-BB4F-2BC9-41146BBE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29D339-4A78-695E-3F49-A7C426A0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Contrast with Rousseau’s Social Contract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F5BA7-76D5-2A47-147E-BFF9DA225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5862" y="2547000"/>
            <a:ext cx="1764000" cy="17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1E47C-235D-FDA6-0662-E666D54E9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67295" y="4639884"/>
            <a:ext cx="2673900" cy="14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EA06E5-72D9-2EE9-BB18-7E6F38CA6CBD}"/>
              </a:ext>
            </a:extLst>
          </p:cNvPr>
          <p:cNvSpPr txBox="1"/>
          <p:nvPr/>
        </p:nvSpPr>
        <p:spPr>
          <a:xfrm>
            <a:off x="1962150" y="3133725"/>
            <a:ext cx="270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Individual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07651-49F5-D4E7-BEBC-14BC35D7C443}"/>
              </a:ext>
            </a:extLst>
          </p:cNvPr>
          <p:cNvSpPr txBox="1"/>
          <p:nvPr/>
        </p:nvSpPr>
        <p:spPr>
          <a:xfrm>
            <a:off x="7839075" y="3133724"/>
            <a:ext cx="270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has priority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3982B-1899-1024-CF5B-CB984EF9B5D0}"/>
              </a:ext>
            </a:extLst>
          </p:cNvPr>
          <p:cNvSpPr txBox="1"/>
          <p:nvPr/>
        </p:nvSpPr>
        <p:spPr>
          <a:xfrm>
            <a:off x="1857375" y="4876799"/>
            <a:ext cx="270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over society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6CBF8E-97D1-42AE-8C61-B7F5407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7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47A8-4FDA-FEE8-E5B6-84B1E71E7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Accountability…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B834-548C-B06D-445A-7D561D067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225" y="2938272"/>
            <a:ext cx="4718304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“[..] the individual is not accountable to society for his actions in so far as these concern the interests of no other person but himself.”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90E6E2-1394-B793-73A8-DAB6965384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1725" y="3059684"/>
            <a:ext cx="4718050" cy="23118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398DA-3BB6-D611-A98D-F19CA5DC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8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DF75-4FD7-18F3-6589-02D8E578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…and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5142-41BC-9A56-5462-81C9325CA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798572"/>
            <a:ext cx="4718304" cy="3310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/>
              <a:t>“[…] for such actions as are prejudicial to the interests of others, the individual is accountable and may be subjected either to social or to legal punishment […]”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E31437-416E-68F6-F1BE-56B284BA5B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7EB52-7F92-34BA-7E8B-6EAB4E12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5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3BABA-EF06-0D15-05B3-8913A726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97917-91E7-F752-0BE2-0C9AB1386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5675" y="904875"/>
            <a:ext cx="5688000" cy="426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EB0C0-9689-9769-1D1B-73DA3CA8B711}"/>
              </a:ext>
            </a:extLst>
          </p:cNvPr>
          <p:cNvSpPr txBox="1"/>
          <p:nvPr/>
        </p:nvSpPr>
        <p:spPr>
          <a:xfrm>
            <a:off x="2686048" y="5401220"/>
            <a:ext cx="821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Economic inequality = major threat to liberalism</a:t>
            </a:r>
          </a:p>
        </p:txBody>
      </p:sp>
    </p:spTree>
    <p:extLst>
      <p:ext uri="{BB962C8B-B14F-4D97-AF65-F5344CB8AC3E}">
        <p14:creationId xmlns:p14="http://schemas.microsoft.com/office/powerpoint/2010/main" val="30965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00ED-D95A-66DC-4E36-6C3361B2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Liberty is a vital principle and the individual must not be deprived of it unless they are doing harm to others.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F2EA8D7-3105-7CC4-780B-6DF276544D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sz="2400" b="1" dirty="0"/>
              <a:t>John Stuart Mill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9CCDC8B-E0D8-1D15-8765-B6E304BE74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Freedom of Expression</a:t>
            </a:r>
          </a:p>
        </p:txBody>
      </p:sp>
      <p:pic>
        <p:nvPicPr>
          <p:cNvPr id="20" name="Content Placeholder 8">
            <a:extLst>
              <a:ext uri="{FF2B5EF4-FFF2-40B4-BE49-F238E27FC236}">
                <a16:creationId xmlns:a16="http://schemas.microsoft.com/office/drawing/2014/main" id="{E3DED50F-3C06-5D9C-7DAB-AACF0948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1018" y="3113222"/>
            <a:ext cx="1732720" cy="255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AB7FD7-E6F4-F359-1B10-DCDDD23A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E9503-BB21-E2B2-1D97-6FF190949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56982" y="3229058"/>
            <a:ext cx="3744000" cy="222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7FCF0B-E2CA-B5C3-426E-509427CBFC43}"/>
              </a:ext>
            </a:extLst>
          </p:cNvPr>
          <p:cNvSpPr txBox="1"/>
          <p:nvPr/>
        </p:nvSpPr>
        <p:spPr>
          <a:xfrm>
            <a:off x="5956982" y="9020175"/>
            <a:ext cx="37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31363949@N02/5790836212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9106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7B30-5F48-08E0-B513-84871F26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Illiberalism can be exerted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094A-F5A0-9B07-28DF-9B31C25720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sz="2400" b="1" dirty="0"/>
              <a:t>Government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2F9ED-D512-932B-C3BA-DCCDA20AF5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Domineering social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2E036-55BB-F901-AF15-00CED096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3076" y="3429000"/>
            <a:ext cx="3400017" cy="1836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AA4A5-1047-2D5B-75C8-A0CA0865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C493EA-CBFA-D321-00D2-7A931E3E4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82804" y="3373707"/>
            <a:ext cx="3348000" cy="1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1B68-5A8F-9FC9-C5D6-E7D0D790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“Wrong opinions and practices gradually yield to fact and argument […]” </a:t>
            </a:r>
            <a:br>
              <a:rPr lang="en-GB" sz="3600" b="1" dirty="0"/>
            </a:br>
            <a:r>
              <a:rPr lang="en-GB" sz="2700" b="1" dirty="0"/>
              <a:t>If questioned or examined from every angle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A6E82-2DEF-DF8D-F0C5-6BD817A47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21410" y="4284261"/>
            <a:ext cx="2192500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7E42AD-8528-5C2C-E60E-0DED5EBC0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7776" y="2562142"/>
            <a:ext cx="1950720" cy="1950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267AB6-C4E3-31FD-428D-25D9E6A76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10148" y="4039868"/>
            <a:ext cx="1986450" cy="183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DBB21-BB17-CC05-19FF-9E069677B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64296" y="4296630"/>
            <a:ext cx="1813796" cy="13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0457A7-CE11-5489-FC89-E7E2A32229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345901" y="2357393"/>
            <a:ext cx="3008000" cy="169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0B4FDD-20E1-3B77-32D3-57E230331E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369331" y="2632643"/>
            <a:ext cx="2448000" cy="11414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FD9E6-277F-A555-E1E2-92DA7CA8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4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D7ED-329C-6DA1-C323-2E21AB45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Intellectual pacification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4E83F0-E3D5-61AF-B185-A27C8DBD0E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134" b="2513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D7284-BD0A-DF64-2D3F-6BCCEDF47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People who have the capability to question keep quiet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7CCF2-9020-4776-315E-52B253DC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1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41B68-5A8F-9FC9-C5D6-E7D0D790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“He who knows only his own side of the case knows little of that”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truth]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8BE05-67AF-FA23-0184-4CFA7E7A1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2143" y="2762249"/>
            <a:ext cx="4678751" cy="277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FA967-2F88-5FA0-C2B2-9AE85CEE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1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3DA8-8616-94D7-C52A-3BC52F8D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changing attitudes of creeds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DADD1-F2A7-83D5-37A9-51D5C2FB6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When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fighting </a:t>
            </a:r>
            <a:r>
              <a:rPr lang="en-GB" sz="2400" b="1" dirty="0">
                <a:solidFill>
                  <a:schemeClr val="tx1"/>
                </a:solidFill>
              </a:rPr>
              <a:t>for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F4DBC-9467-DC40-ACB8-879066D0A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tx1"/>
                </a:solidFill>
              </a:rPr>
              <a:t>When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FF0000"/>
                </a:solidFill>
              </a:rPr>
              <a:t>established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chemeClr val="tx1"/>
                </a:solidFill>
              </a:rPr>
              <a:t>in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22BD0-64CF-3F7A-7986-9631DB8974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Power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9E073-C01F-77B6-612B-9F25DA51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3F78A-D3DC-FE2A-E977-58641B71D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22750" y="3839862"/>
            <a:ext cx="1980000" cy="1958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8C647E-E00F-9926-DB42-4E28D6333F41}"/>
              </a:ext>
            </a:extLst>
          </p:cNvPr>
          <p:cNvSpPr txBox="1"/>
          <p:nvPr/>
        </p:nvSpPr>
        <p:spPr>
          <a:xfrm>
            <a:off x="9095025" y="8029575"/>
            <a:ext cx="19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campusontario.pressbooks.pub/adultlitfund4/chapter/standing-up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84D94B-3CBE-7575-6257-F632FAD62A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Recognition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81E6F6-86B8-6093-4DE1-441393D2C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29250" y="3523431"/>
            <a:ext cx="2340000" cy="23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56B2CA-4EBA-2F03-78EE-4D0A8DFD33D1}"/>
              </a:ext>
            </a:extLst>
          </p:cNvPr>
          <p:cNvSpPr txBox="1"/>
          <p:nvPr/>
        </p:nvSpPr>
        <p:spPr>
          <a:xfrm>
            <a:off x="8144700" y="10003669"/>
            <a:ext cx="248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tr.wikipedia.org/wiki/Dosya:Stickmen_Free_Speech_Oppression_v2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05998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F1A4-0A53-1D7E-E35E-9B088CBC5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Individuality - Human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4D61-1F6E-FF90-AB0D-770AA480BF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Is NOT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4BD32-E8AB-8EED-707B-1E223BED56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It 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CEC55-F8AA-EC84-40AF-85DD1B61F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1225" y="2795100"/>
            <a:ext cx="2269058" cy="309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5CFCC7-053D-3A4B-F831-DD1D0528C5FE}"/>
              </a:ext>
            </a:extLst>
          </p:cNvPr>
          <p:cNvSpPr txBox="1"/>
          <p:nvPr/>
        </p:nvSpPr>
        <p:spPr>
          <a:xfrm>
            <a:off x="2181225" y="8329518"/>
            <a:ext cx="248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eslkidsgames.com/robot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283CD0-EB5A-EF22-7E05-F5362EC01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10657" y="3105150"/>
            <a:ext cx="4716000" cy="2475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A14E78-0261-A9B1-AAFF-18C40A836110}"/>
              </a:ext>
            </a:extLst>
          </p:cNvPr>
          <p:cNvSpPr txBox="1"/>
          <p:nvPr/>
        </p:nvSpPr>
        <p:spPr>
          <a:xfrm>
            <a:off x="6010657" y="9505950"/>
            <a:ext cx="471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famvin.org/en/2020/02/17/the-vincentian-family-a-fruitful-and-flourishing-tre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D1BB9-D985-E3CE-8D67-0448FB13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3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8490F-2FE2-D65B-AA9A-2222EBD5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831A-7AEB-4BCD-8F7E-89435D197AB7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772E3-BA17-EED2-3FF6-7218BA8E0DAB}"/>
              </a:ext>
            </a:extLst>
          </p:cNvPr>
          <p:cNvSpPr txBox="1"/>
          <p:nvPr/>
        </p:nvSpPr>
        <p:spPr>
          <a:xfrm>
            <a:off x="1990725" y="191452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“The general tendency of things throughout the world is to render mediocrity the ascendant power among mankind.”</a:t>
            </a:r>
          </a:p>
        </p:txBody>
      </p:sp>
    </p:spTree>
    <p:extLst>
      <p:ext uri="{BB962C8B-B14F-4D97-AF65-F5344CB8AC3E}">
        <p14:creationId xmlns:p14="http://schemas.microsoft.com/office/powerpoint/2010/main" val="1867301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479</TotalTime>
  <Words>288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Liberalism is the true path of humanity</vt:lpstr>
      <vt:lpstr>Liberty is a vital principle and the individual must not be deprived of it unless they are doing harm to others.</vt:lpstr>
      <vt:lpstr>Illiberalism can be exerted by</vt:lpstr>
      <vt:lpstr>“Wrong opinions and practices gradually yield to fact and argument […]”  If questioned or examined from every angle</vt:lpstr>
      <vt:lpstr>Intellectual pacification</vt:lpstr>
      <vt:lpstr>“He who knows only his own side of the case knows little of that” [the truth]</vt:lpstr>
      <vt:lpstr>The changing attitudes of creeds</vt:lpstr>
      <vt:lpstr>Individuality - Human Nature</vt:lpstr>
      <vt:lpstr>PowerPoint Presentation</vt:lpstr>
      <vt:lpstr>Contrast with Rousseau’s Social Contract</vt:lpstr>
      <vt:lpstr>Accountability…</vt:lpstr>
      <vt:lpstr>…and Justice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Liberalism is the true path of humanity</dc:title>
  <dc:creator>Helga Markert</dc:creator>
  <cp:lastModifiedBy>Robert stone</cp:lastModifiedBy>
  <cp:revision>2</cp:revision>
  <dcterms:created xsi:type="dcterms:W3CDTF">2022-09-07T15:51:55Z</dcterms:created>
  <dcterms:modified xsi:type="dcterms:W3CDTF">2022-09-13T15:01:13Z</dcterms:modified>
</cp:coreProperties>
</file>