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59" r:id="rId4"/>
    <p:sldId id="261" r:id="rId5"/>
    <p:sldId id="258" r:id="rId6"/>
    <p:sldId id="262" r:id="rId7"/>
    <p:sldId id="260" r:id="rId8"/>
    <p:sldId id="270" r:id="rId9"/>
    <p:sldId id="266" r:id="rId10"/>
    <p:sldId id="256" r:id="rId11"/>
    <p:sldId id="276" r:id="rId12"/>
    <p:sldId id="273"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B954FD-2B9B-4417-A34E-AA83CBD1A7A9}">
          <p14:sldIdLst>
            <p14:sldId id="264"/>
            <p14:sldId id="263"/>
            <p14:sldId id="259"/>
            <p14:sldId id="261"/>
            <p14:sldId id="258"/>
            <p14:sldId id="262"/>
            <p14:sldId id="260"/>
          </p14:sldIdLst>
        </p14:section>
        <p14:section name="Untitled Section" id="{AD64F250-4083-4FBA-946F-5B98756E3E9C}">
          <p14:sldIdLst>
            <p14:sldId id="270"/>
            <p14:sldId id="266"/>
            <p14:sldId id="256"/>
            <p14:sldId id="276"/>
            <p14:sldId id="273"/>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706DD-D114-4D04-A60B-D597F2BE43EC}" v="10" dt="2022-09-12T15:31:12.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7" autoAdjust="0"/>
    <p:restoredTop sz="94660"/>
  </p:normalViewPr>
  <p:slideViewPr>
    <p:cSldViewPr snapToGrid="0">
      <p:cViewPr varScale="1">
        <p:scale>
          <a:sx n="82" d="100"/>
          <a:sy n="82"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D072-6F10-EF10-B8C9-188B0C38A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A283AE-EA1C-978B-697A-DA8F5C0AA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9862F2-639B-6F8B-491C-49AE9A254A08}"/>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D3E9A2B8-0201-91C1-5C14-A242C7A124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A1DC7-974F-ABF9-BED8-6266ED7CFB7D}"/>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140902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CCED-986A-3C21-2E7D-85C67CA76D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5F5BB-5908-0D42-62E5-19635C8A4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D8D9-FC5A-699F-8A3A-57FBA4923F24}"/>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16166B36-2267-54D7-6C79-9A0E2753D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9EC78-5F7A-EC09-42AF-E1E30508B4EC}"/>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152448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85253-3EFD-CFD9-C843-0B7A903B72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5AF938-8985-98B6-7EEC-016AE49C3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DC1D51-EE8C-0F5E-7472-DC0BC66B83C7}"/>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41E32CE1-8211-EF3E-78D5-59A639687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65632-7F7E-89CE-883E-CE917748089F}"/>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355340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0790-0DB9-621B-3150-8485839A36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DEFD89-D685-C86E-90D6-A1AE9641F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5C618-ACBD-6EE8-42BF-5D6F877BBC6B}"/>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88E3C5F8-E896-41E0-578A-527AA23D0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B3F91-8599-913F-2855-789FD0B86E99}"/>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160759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00C-26D7-C479-30DC-E0E4EDED5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4D6713-5600-0674-E96D-EEC84DB0C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A72FD-80D7-F96A-06E5-285C43B70239}"/>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86730CA4-2969-E576-D325-ED9A4883E4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316EE-3C97-CE07-7F18-5C2E8F5594D4}"/>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122458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54F6-2C54-75BF-A165-8047D7BA1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BDE111-C277-B577-8CFD-007E6AC9A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8CFC41-2DCF-D1DE-4B3B-666017D0F4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24A483-4D44-C824-CAB6-932C4C141FE8}"/>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6" name="Footer Placeholder 5">
            <a:extLst>
              <a:ext uri="{FF2B5EF4-FFF2-40B4-BE49-F238E27FC236}">
                <a16:creationId xmlns:a16="http://schemas.microsoft.com/office/drawing/2014/main" id="{1DA9E23A-B7E7-7F60-0D24-138E155468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3C59C-2437-2C51-F1A6-C62401962370}"/>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281594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3A30-4C55-3582-18B2-EE32A989FA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78B0F7-4349-19CB-24C6-B2FB2952E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751DE-6D29-8F48-6B82-5118A86E8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908E9A-713F-5A02-7FD4-E2C96D996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9ECED-1187-91DB-B273-FA9B457E7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467DE3-2AC3-3BF1-6896-3AB831657897}"/>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8" name="Footer Placeholder 7">
            <a:extLst>
              <a:ext uri="{FF2B5EF4-FFF2-40B4-BE49-F238E27FC236}">
                <a16:creationId xmlns:a16="http://schemas.microsoft.com/office/drawing/2014/main" id="{28D5FBEF-2F67-5B12-AA81-DFC2FDA475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B0079B-62AD-C2C9-56FF-486AB442B5FD}"/>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271630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C14B-672B-EDD1-2D7A-FFE14D0A20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10F9E-3824-3532-D1D6-80DC003BCDFE}"/>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4" name="Footer Placeholder 3">
            <a:extLst>
              <a:ext uri="{FF2B5EF4-FFF2-40B4-BE49-F238E27FC236}">
                <a16:creationId xmlns:a16="http://schemas.microsoft.com/office/drawing/2014/main" id="{9F017ACD-A51C-B68B-0239-AF7EF69EED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84E8F7-A0C2-BB92-3E77-0698FC5F1542}"/>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336229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2F1D6-6A0C-FF6E-D76E-17579AC79E9B}"/>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3" name="Footer Placeholder 2">
            <a:extLst>
              <a:ext uri="{FF2B5EF4-FFF2-40B4-BE49-F238E27FC236}">
                <a16:creationId xmlns:a16="http://schemas.microsoft.com/office/drawing/2014/main" id="{3949C0A5-6CE4-BE4E-6B1A-F5DE8E62EB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5B530E-F917-A6E4-4E74-970185A25CD7}"/>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2927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B224-6777-F68D-ECEE-17E9754FC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F49378-2A66-1E22-663D-253E8FCCD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CBC9F7-D1FC-1FDD-EF8A-3C4E5257F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5ABA8-05F4-0E42-AC15-4F17A8885D54}"/>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6" name="Footer Placeholder 5">
            <a:extLst>
              <a:ext uri="{FF2B5EF4-FFF2-40B4-BE49-F238E27FC236}">
                <a16:creationId xmlns:a16="http://schemas.microsoft.com/office/drawing/2014/main" id="{1DCAAECA-B755-EE4A-B7EA-8C94A4991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37AA1-CE58-EFB5-9FAC-6D013750DF84}"/>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75862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426E-14F7-5B3F-15A1-D8A2D5531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CEF314-0AA0-51C0-B5B1-72350CC1F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77DE21-D6A1-3964-15F5-3F9A583E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E3617-C96D-B222-751C-C34988EBCD9B}"/>
              </a:ext>
            </a:extLst>
          </p:cNvPr>
          <p:cNvSpPr>
            <a:spLocks noGrp="1"/>
          </p:cNvSpPr>
          <p:nvPr>
            <p:ph type="dt" sz="half" idx="10"/>
          </p:nvPr>
        </p:nvSpPr>
        <p:spPr/>
        <p:txBody>
          <a:bodyPr/>
          <a:lstStyle/>
          <a:p>
            <a:fld id="{DF773F2D-EF53-4821-B1E9-26FB07F9ED56}" type="datetimeFigureOut">
              <a:rPr lang="en-GB" smtClean="0"/>
              <a:t>13/09/2022</a:t>
            </a:fld>
            <a:endParaRPr lang="en-GB"/>
          </a:p>
        </p:txBody>
      </p:sp>
      <p:sp>
        <p:nvSpPr>
          <p:cNvPr id="6" name="Footer Placeholder 5">
            <a:extLst>
              <a:ext uri="{FF2B5EF4-FFF2-40B4-BE49-F238E27FC236}">
                <a16:creationId xmlns:a16="http://schemas.microsoft.com/office/drawing/2014/main" id="{DDA75918-801A-3656-9B8D-BC9DE88204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DDD3C-C660-55BD-D770-881B7DE9E901}"/>
              </a:ext>
            </a:extLst>
          </p:cNvPr>
          <p:cNvSpPr>
            <a:spLocks noGrp="1"/>
          </p:cNvSpPr>
          <p:nvPr>
            <p:ph type="sldNum" sz="quarter" idx="12"/>
          </p:nvPr>
        </p:nvSpPr>
        <p:spPr/>
        <p:txBody>
          <a:bodyPr/>
          <a:lstStyle/>
          <a:p>
            <a:fld id="{72356E3B-742B-40CC-8C65-0D3E5807F052}" type="slidenum">
              <a:rPr lang="en-GB" smtClean="0"/>
              <a:t>‹#›</a:t>
            </a:fld>
            <a:endParaRPr lang="en-GB"/>
          </a:p>
        </p:txBody>
      </p:sp>
    </p:spTree>
    <p:extLst>
      <p:ext uri="{BB962C8B-B14F-4D97-AF65-F5344CB8AC3E}">
        <p14:creationId xmlns:p14="http://schemas.microsoft.com/office/powerpoint/2010/main" val="359740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72452-88E7-14AC-B645-26D78B98D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BBA71-7F53-8376-B71A-772F7321A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CE251C-8BA5-A77B-D3BA-41A934660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73F2D-EF53-4821-B1E9-26FB07F9ED56}" type="datetimeFigureOut">
              <a:rPr lang="en-GB" smtClean="0"/>
              <a:t>13/09/2022</a:t>
            </a:fld>
            <a:endParaRPr lang="en-GB"/>
          </a:p>
        </p:txBody>
      </p:sp>
      <p:sp>
        <p:nvSpPr>
          <p:cNvPr id="5" name="Footer Placeholder 4">
            <a:extLst>
              <a:ext uri="{FF2B5EF4-FFF2-40B4-BE49-F238E27FC236}">
                <a16:creationId xmlns:a16="http://schemas.microsoft.com/office/drawing/2014/main" id="{BBBB7949-4D81-8C5F-16B5-06E1A7480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CB3D1B-02C8-241A-F55E-4D07B496D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56E3B-742B-40CC-8C65-0D3E5807F052}" type="slidenum">
              <a:rPr lang="en-GB" smtClean="0"/>
              <a:t>‹#›</a:t>
            </a:fld>
            <a:endParaRPr lang="en-GB"/>
          </a:p>
        </p:txBody>
      </p:sp>
    </p:spTree>
    <p:extLst>
      <p:ext uri="{BB962C8B-B14F-4D97-AF65-F5344CB8AC3E}">
        <p14:creationId xmlns:p14="http://schemas.microsoft.com/office/powerpoint/2010/main" val="238335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3867E-2296-5E54-9742-0FB3A916047F}"/>
              </a:ext>
            </a:extLst>
          </p:cNvPr>
          <p:cNvSpPr>
            <a:spLocks noGrp="1"/>
          </p:cNvSpPr>
          <p:nvPr>
            <p:ph type="ctrTitle"/>
          </p:nvPr>
        </p:nvSpPr>
        <p:spPr>
          <a:xfrm>
            <a:off x="1524000" y="1376363"/>
            <a:ext cx="9144000" cy="1693569"/>
          </a:xfrm>
        </p:spPr>
        <p:txBody>
          <a:bodyPr>
            <a:normAutofit/>
          </a:bodyPr>
          <a:lstStyle/>
          <a:p>
            <a:r>
              <a:rPr lang="en-GB" sz="7000" dirty="0"/>
              <a:t>Liberalism To Die For</a:t>
            </a:r>
          </a:p>
        </p:txBody>
      </p:sp>
      <p:sp>
        <p:nvSpPr>
          <p:cNvPr id="3" name="Subtitle 2">
            <a:extLst>
              <a:ext uri="{FF2B5EF4-FFF2-40B4-BE49-F238E27FC236}">
                <a16:creationId xmlns:a16="http://schemas.microsoft.com/office/drawing/2014/main" id="{26C80D1E-5D39-D2CD-B387-0E325C8AB3A5}"/>
              </a:ext>
            </a:extLst>
          </p:cNvPr>
          <p:cNvSpPr>
            <a:spLocks noGrp="1"/>
          </p:cNvSpPr>
          <p:nvPr>
            <p:ph type="subTitle" idx="1"/>
          </p:nvPr>
        </p:nvSpPr>
        <p:spPr>
          <a:xfrm>
            <a:off x="1152939" y="3525077"/>
            <a:ext cx="9541565" cy="2066449"/>
          </a:xfrm>
        </p:spPr>
        <p:txBody>
          <a:bodyPr>
            <a:normAutofit/>
          </a:bodyPr>
          <a:lstStyle/>
          <a:p>
            <a:r>
              <a:rPr lang="en-GB" sz="4400" dirty="0"/>
              <a:t>Barbara Wainwright </a:t>
            </a:r>
          </a:p>
          <a:p>
            <a:endParaRPr lang="en-GB" sz="4400" dirty="0"/>
          </a:p>
          <a:p>
            <a:r>
              <a:rPr lang="en-GB" sz="3600" dirty="0"/>
              <a:t> Oxford September 17</a:t>
            </a:r>
            <a:r>
              <a:rPr lang="en-GB" sz="3600" baseline="30000" dirty="0"/>
              <a:t>th</a:t>
            </a:r>
            <a:r>
              <a:rPr lang="en-GB" sz="3600" dirty="0"/>
              <a:t> 2022</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36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tombstone&#10;&#10;Description automatically generated with medium confidence">
            <a:extLst>
              <a:ext uri="{FF2B5EF4-FFF2-40B4-BE49-F238E27FC236}">
                <a16:creationId xmlns:a16="http://schemas.microsoft.com/office/drawing/2014/main" id="{3E1DA582-6001-2BA4-8AF9-C1F7A997F724}"/>
              </a:ext>
            </a:extLst>
          </p:cNvPr>
          <p:cNvPicPr>
            <a:picLocks noChangeAspect="1"/>
          </p:cNvPicPr>
          <p:nvPr/>
        </p:nvPicPr>
        <p:blipFill rotWithShape="1">
          <a:blip r:embed="rId2"/>
          <a:srcRect l="2553" r="18976" b="-2"/>
          <a:stretch/>
        </p:blipFill>
        <p:spPr>
          <a:xfrm>
            <a:off x="4038599" y="10"/>
            <a:ext cx="8160026" cy="6875809"/>
          </a:xfrm>
          <a:prstGeom prst="rect">
            <a:avLst/>
          </a:prstGeom>
        </p:spPr>
      </p:pic>
      <p:sp>
        <p:nvSpPr>
          <p:cNvPr id="50" name="Freeform: Shape 4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5A3BFB3-D032-0954-D4BD-3877187FA77C}"/>
              </a:ext>
            </a:extLst>
          </p:cNvPr>
          <p:cNvSpPr>
            <a:spLocks noGrp="1"/>
          </p:cNvSpPr>
          <p:nvPr>
            <p:ph type="ctrTitle"/>
          </p:nvPr>
        </p:nvSpPr>
        <p:spPr>
          <a:xfrm>
            <a:off x="534473" y="2950387"/>
            <a:ext cx="3052293" cy="3531403"/>
          </a:xfrm>
        </p:spPr>
        <p:txBody>
          <a:bodyPr anchor="t">
            <a:normAutofit/>
          </a:bodyPr>
          <a:lstStyle/>
          <a:p>
            <a:pPr algn="r"/>
            <a:r>
              <a:rPr lang="en-GB" sz="1900" b="1" dirty="0">
                <a:solidFill>
                  <a:srgbClr val="FFFFFF"/>
                </a:solidFill>
              </a:rPr>
              <a:t>“ In England at this day if elections were open to all classes of people, the property of the landed proprietors would be insecure. An agrarian law would soon take place. Landowners ought to have a share in the government ….. They ought to be so constituted </a:t>
            </a:r>
            <a:r>
              <a:rPr lang="en-GB" sz="1900" b="1" dirty="0">
                <a:solidFill>
                  <a:srgbClr val="FFFF00"/>
                </a:solidFill>
              </a:rPr>
              <a:t>as to protect the minority of the opulent against the majority</a:t>
            </a:r>
            <a:r>
              <a:rPr lang="en-GB" sz="1900" b="1" dirty="0">
                <a:solidFill>
                  <a:srgbClr val="FFFFFF"/>
                </a:solidFill>
              </a:rPr>
              <a:t>.</a:t>
            </a:r>
          </a:p>
        </p:txBody>
      </p:sp>
      <p:sp>
        <p:nvSpPr>
          <p:cNvPr id="3" name="Subtitle 2">
            <a:extLst>
              <a:ext uri="{FF2B5EF4-FFF2-40B4-BE49-F238E27FC236}">
                <a16:creationId xmlns:a16="http://schemas.microsoft.com/office/drawing/2014/main" id="{B157F9BB-B21B-1FC2-EABD-3ABB2CEC5738}"/>
              </a:ext>
            </a:extLst>
          </p:cNvPr>
          <p:cNvSpPr>
            <a:spLocks noGrp="1"/>
          </p:cNvSpPr>
          <p:nvPr>
            <p:ph type="subTitle" idx="1"/>
          </p:nvPr>
        </p:nvSpPr>
        <p:spPr>
          <a:xfrm>
            <a:off x="777922" y="743803"/>
            <a:ext cx="2808844" cy="1382392"/>
          </a:xfrm>
        </p:spPr>
        <p:txBody>
          <a:bodyPr anchor="b">
            <a:normAutofit/>
          </a:bodyPr>
          <a:lstStyle/>
          <a:p>
            <a:pPr algn="r"/>
            <a:r>
              <a:rPr lang="en-GB" sz="1400">
                <a:solidFill>
                  <a:srgbClr val="FFFFFF"/>
                </a:solidFill>
              </a:rPr>
              <a:t>Secret Proceedings and Debates of the Convention Assembled at Philadelphia on the year 1787</a:t>
            </a:r>
          </a:p>
          <a:p>
            <a:pPr algn="r"/>
            <a:r>
              <a:rPr lang="en-GB" sz="1400">
                <a:solidFill>
                  <a:srgbClr val="FFFFFF"/>
                </a:solidFill>
              </a:rPr>
              <a:t>Speaker James Madison, chief framer of the constitution</a:t>
            </a:r>
          </a:p>
        </p:txBody>
      </p:sp>
      <p:sp>
        <p:nvSpPr>
          <p:cNvPr id="6" name="TextBox 5">
            <a:extLst>
              <a:ext uri="{FF2B5EF4-FFF2-40B4-BE49-F238E27FC236}">
                <a16:creationId xmlns:a16="http://schemas.microsoft.com/office/drawing/2014/main" id="{3CC175CA-8AE9-4810-4C2C-55FF789D888B}"/>
              </a:ext>
            </a:extLst>
          </p:cNvPr>
          <p:cNvSpPr txBox="1"/>
          <p:nvPr/>
        </p:nvSpPr>
        <p:spPr>
          <a:xfrm>
            <a:off x="5797167" y="956346"/>
            <a:ext cx="5527971" cy="723275"/>
          </a:xfrm>
          <a:prstGeom prst="rect">
            <a:avLst/>
          </a:prstGeom>
          <a:noFill/>
        </p:spPr>
        <p:txBody>
          <a:bodyPr wrap="square">
            <a:spAutoFit/>
          </a:bodyPr>
          <a:lstStyle/>
          <a:p>
            <a:pPr>
              <a:spcAft>
                <a:spcPts val="600"/>
              </a:spcAft>
            </a:pPr>
            <a:endParaRPr lang="en-GB"/>
          </a:p>
          <a:p>
            <a:pPr>
              <a:spcAft>
                <a:spcPts val="600"/>
              </a:spcAft>
            </a:pPr>
            <a:endParaRPr lang="en-GB"/>
          </a:p>
        </p:txBody>
      </p:sp>
    </p:spTree>
    <p:extLst>
      <p:ext uri="{BB962C8B-B14F-4D97-AF65-F5344CB8AC3E}">
        <p14:creationId xmlns:p14="http://schemas.microsoft.com/office/powerpoint/2010/main" val="35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1543B-E0D6-EE87-8E04-4D112710FC05}"/>
              </a:ext>
            </a:extLst>
          </p:cNvPr>
          <p:cNvSpPr>
            <a:spLocks noGrp="1"/>
          </p:cNvSpPr>
          <p:nvPr>
            <p:ph type="title"/>
          </p:nvPr>
        </p:nvSpPr>
        <p:spPr>
          <a:xfrm>
            <a:off x="5766262" y="349664"/>
            <a:ext cx="4513519" cy="766867"/>
          </a:xfrm>
        </p:spPr>
        <p:txBody>
          <a:bodyPr vert="horz" lIns="91440" tIns="45720" rIns="91440" bIns="45720" rtlCol="0" anchor="b">
            <a:normAutofit/>
          </a:bodyPr>
          <a:lstStyle/>
          <a:p>
            <a:r>
              <a:rPr lang="en-US" sz="4800" dirty="0"/>
              <a:t>Thomas Jefferson</a:t>
            </a:r>
          </a:p>
        </p:txBody>
      </p:sp>
      <p:sp>
        <p:nvSpPr>
          <p:cNvPr id="15"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61CE4D2-598B-9B72-AA00-7BE2928E8820}"/>
              </a:ext>
            </a:extLst>
          </p:cNvPr>
          <p:cNvPicPr>
            <a:picLocks noGrp="1" noChangeAspect="1"/>
          </p:cNvPicPr>
          <p:nvPr>
            <p:ph sz="half" idx="2"/>
          </p:nvPr>
        </p:nvPicPr>
        <p:blipFill rotWithShape="1">
          <a:blip r:embed="rId2"/>
          <a:srcRect l="963"/>
          <a:stretch/>
        </p:blipFill>
        <p:spPr>
          <a:xfrm>
            <a:off x="535110" y="627954"/>
            <a:ext cx="4235516" cy="5353373"/>
          </a:xfrm>
          <a:prstGeom prst="rect">
            <a:avLst/>
          </a:prstGeom>
        </p:spPr>
      </p:pic>
      <p:sp>
        <p:nvSpPr>
          <p:cNvPr id="3" name="Content Placeholder 2">
            <a:extLst>
              <a:ext uri="{FF2B5EF4-FFF2-40B4-BE49-F238E27FC236}">
                <a16:creationId xmlns:a16="http://schemas.microsoft.com/office/drawing/2014/main" id="{3B0B69B9-5B81-4012-7E62-E23024B87A9A}"/>
              </a:ext>
            </a:extLst>
          </p:cNvPr>
          <p:cNvSpPr>
            <a:spLocks noGrp="1"/>
          </p:cNvSpPr>
          <p:nvPr>
            <p:ph sz="half" idx="1"/>
          </p:nvPr>
        </p:nvSpPr>
        <p:spPr>
          <a:xfrm>
            <a:off x="5904411" y="2146816"/>
            <a:ext cx="5651862" cy="3834512"/>
          </a:xfrm>
        </p:spPr>
        <p:txBody>
          <a:bodyPr vert="horz" lIns="91440" tIns="45720" rIns="91440" bIns="45720" rtlCol="0" anchor="ctr">
            <a:normAutofit lnSpcReduction="10000"/>
          </a:bodyPr>
          <a:lstStyle/>
          <a:p>
            <a:pPr marL="0" indent="0">
              <a:buNone/>
            </a:pPr>
            <a:r>
              <a:rPr lang="en-US" sz="2000" dirty="0"/>
              <a:t>Men, according to their constitutions, and the circumstances differ honestly in opinion</a:t>
            </a:r>
            <a:r>
              <a:rPr lang="en-US" sz="2000" dirty="0">
                <a:solidFill>
                  <a:schemeClr val="accent2">
                    <a:lumMod val="75000"/>
                  </a:schemeClr>
                </a:solidFill>
              </a:rPr>
              <a:t>. </a:t>
            </a:r>
            <a:r>
              <a:rPr lang="en-US" sz="2000" b="1" dirty="0">
                <a:solidFill>
                  <a:schemeClr val="accent2">
                    <a:lumMod val="75000"/>
                  </a:schemeClr>
                </a:solidFill>
              </a:rPr>
              <a:t>Some are Whigs, liberals, democrats </a:t>
            </a:r>
            <a:r>
              <a:rPr lang="en-US" sz="2000" b="1" dirty="0" err="1">
                <a:solidFill>
                  <a:schemeClr val="accent2">
                    <a:lumMod val="75000"/>
                  </a:schemeClr>
                </a:solidFill>
              </a:rPr>
              <a:t>etc</a:t>
            </a:r>
            <a:r>
              <a:rPr lang="en-US" sz="2000" b="1" dirty="0">
                <a:solidFill>
                  <a:schemeClr val="accent2">
                    <a:lumMod val="75000"/>
                  </a:schemeClr>
                </a:solidFill>
              </a:rPr>
              <a:t> – call them what you will</a:t>
            </a:r>
            <a:r>
              <a:rPr lang="en-US" sz="2000" dirty="0"/>
              <a:t>. </a:t>
            </a:r>
            <a:r>
              <a:rPr lang="en-US" sz="2000" b="1" dirty="0">
                <a:solidFill>
                  <a:schemeClr val="accent5">
                    <a:lumMod val="75000"/>
                  </a:schemeClr>
                </a:solidFill>
              </a:rPr>
              <a:t>The others are Tories, serviles, aristocrats etc.  </a:t>
            </a:r>
            <a:r>
              <a:rPr lang="en-US" sz="2000" dirty="0">
                <a:solidFill>
                  <a:schemeClr val="accent5">
                    <a:lumMod val="75000"/>
                  </a:schemeClr>
                </a:solidFill>
              </a:rPr>
              <a:t>The latter fear the people and wish to transfer all power to the upper classes of society. </a:t>
            </a:r>
            <a:r>
              <a:rPr lang="en-US" sz="2000" dirty="0">
                <a:solidFill>
                  <a:schemeClr val="accent2">
                    <a:lumMod val="75000"/>
                  </a:schemeClr>
                </a:solidFill>
              </a:rPr>
              <a:t>The former consider the people as the safest depository of power in the ultimate. They cherish them therefore and wish to leave in them all the powers to the exercise of which they are competent</a:t>
            </a:r>
            <a:r>
              <a:rPr lang="en-US" sz="2000" dirty="0"/>
              <a:t>. This is the division of sentiment now existing in the US.</a:t>
            </a:r>
          </a:p>
          <a:p>
            <a:pPr marL="0" indent="0">
              <a:buNone/>
            </a:pPr>
            <a:endParaRPr lang="en-US" sz="2000" dirty="0"/>
          </a:p>
          <a:p>
            <a:pPr marL="0" indent="0">
              <a:buNone/>
            </a:pPr>
            <a:r>
              <a:rPr lang="en-US" sz="2000" dirty="0"/>
              <a:t>Letter to William Short           8</a:t>
            </a:r>
            <a:r>
              <a:rPr lang="en-US" sz="2000" baseline="30000" dirty="0"/>
              <a:t>th</a:t>
            </a:r>
            <a:r>
              <a:rPr lang="en-US" sz="2000" dirty="0"/>
              <a:t> January 1825</a:t>
            </a:r>
          </a:p>
        </p:txBody>
      </p:sp>
    </p:spTree>
    <p:extLst>
      <p:ext uri="{BB962C8B-B14F-4D97-AF65-F5344CB8AC3E}">
        <p14:creationId xmlns:p14="http://schemas.microsoft.com/office/powerpoint/2010/main" val="116079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FA8FE-3AF3-B971-5A59-4584756DFAD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		  The Assault on Democracy</a:t>
            </a:r>
          </a:p>
        </p:txBody>
      </p:sp>
      <p:sp>
        <p:nvSpPr>
          <p:cNvPr id="3" name="Content Placeholder 2">
            <a:extLst>
              <a:ext uri="{FF2B5EF4-FFF2-40B4-BE49-F238E27FC236}">
                <a16:creationId xmlns:a16="http://schemas.microsoft.com/office/drawing/2014/main" id="{B55D51B3-957D-7336-C6CC-E22388A949A3}"/>
              </a:ext>
            </a:extLst>
          </p:cNvPr>
          <p:cNvSpPr>
            <a:spLocks noGrp="1"/>
          </p:cNvSpPr>
          <p:nvPr>
            <p:ph idx="1"/>
          </p:nvPr>
        </p:nvSpPr>
        <p:spPr>
          <a:xfrm>
            <a:off x="4810259" y="649480"/>
            <a:ext cx="6555347" cy="5546047"/>
          </a:xfrm>
        </p:spPr>
        <p:txBody>
          <a:bodyPr anchor="ctr">
            <a:normAutofit/>
          </a:bodyPr>
          <a:lstStyle/>
          <a:p>
            <a:r>
              <a:rPr lang="en-GB" sz="1900" dirty="0"/>
              <a:t>Srdja Trifcovic 	        </a:t>
            </a:r>
            <a:r>
              <a:rPr lang="en-GB" dirty="0"/>
              <a:t>Chronicles</a:t>
            </a:r>
            <a:r>
              <a:rPr lang="en-GB" sz="1900" dirty="0"/>
              <a:t>							July 5</a:t>
            </a:r>
            <a:r>
              <a:rPr lang="en-GB" sz="1900" baseline="30000" dirty="0"/>
              <a:t>th</a:t>
            </a:r>
            <a:r>
              <a:rPr lang="en-GB" sz="1900" dirty="0"/>
              <a:t>  2016</a:t>
            </a:r>
          </a:p>
          <a:p>
            <a:endParaRPr lang="en-GB" sz="1900" dirty="0"/>
          </a:p>
          <a:p>
            <a:r>
              <a:rPr lang="en-GB" sz="1900" dirty="0"/>
              <a:t>“The outcome of the United Kingdom’s EU referendum on June 23</a:t>
            </a:r>
            <a:r>
              <a:rPr lang="en-GB" sz="1900" baseline="30000" dirty="0"/>
              <a:t>rd</a:t>
            </a:r>
            <a:r>
              <a:rPr lang="en-GB" sz="1900" dirty="0"/>
              <a:t> stunned the London based elite class. It laid bare the deep chasm between Britain’s political and media machine and the alienated, angry and disillusioned majority of “left-behind” citizens.  Thanks to David Cameron’s miscalculation, the </a:t>
            </a:r>
            <a:r>
              <a:rPr lang="en-GB" sz="1900" i="1" dirty="0"/>
              <a:t>hoi polloi </a:t>
            </a:r>
            <a:r>
              <a:rPr lang="en-GB" sz="1900" dirty="0"/>
              <a:t>used the opportunity to express their abiding dislike not only of the European Union and all its works, but also of the post-national metropolitan elite class which dominates the political process and media discourse in Britain (as it does in every other major Western country). That class was overwhelmingly pro EU – not least because close to a million of its members have cottages in Languedoc, villas in Umbria etc.</a:t>
            </a:r>
          </a:p>
          <a:p>
            <a:r>
              <a:rPr lang="en-GB" sz="1900" dirty="0"/>
              <a:t>The vote can be seen as a plebiscite on the political system per se”.</a:t>
            </a:r>
          </a:p>
          <a:p>
            <a:endParaRPr lang="en-GB" sz="1900" dirty="0"/>
          </a:p>
        </p:txBody>
      </p:sp>
    </p:spTree>
    <p:extLst>
      <p:ext uri="{BB962C8B-B14F-4D97-AF65-F5344CB8AC3E}">
        <p14:creationId xmlns:p14="http://schemas.microsoft.com/office/powerpoint/2010/main" val="393974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F14250-FE57-5CE4-2661-5FF5D9A554ED}"/>
              </a:ext>
            </a:extLst>
          </p:cNvPr>
          <p:cNvSpPr>
            <a:spLocks noGrp="1"/>
          </p:cNvSpPr>
          <p:nvPr>
            <p:ph type="title"/>
          </p:nvPr>
        </p:nvSpPr>
        <p:spPr>
          <a:xfrm>
            <a:off x="838200" y="365125"/>
            <a:ext cx="10515600" cy="964671"/>
          </a:xfrm>
        </p:spPr>
        <p:txBody>
          <a:bodyPr vert="horz" lIns="91440" tIns="45720" rIns="91440" bIns="45720" rtlCol="0">
            <a:normAutofit/>
          </a:bodyPr>
          <a:lstStyle/>
          <a:p>
            <a:r>
              <a:rPr lang="en-US" kern="1200" dirty="0">
                <a:latin typeface="+mj-lt"/>
                <a:ea typeface="+mj-ea"/>
                <a:cs typeface="+mj-cs"/>
              </a:rPr>
              <a:t>The Assault on Democracy</a:t>
            </a:r>
          </a:p>
        </p:txBody>
      </p:sp>
      <p:sp>
        <p:nvSpPr>
          <p:cNvPr id="7" name="Content Placeholder 6">
            <a:extLst>
              <a:ext uri="{FF2B5EF4-FFF2-40B4-BE49-F238E27FC236}">
                <a16:creationId xmlns:a16="http://schemas.microsoft.com/office/drawing/2014/main" id="{2D28F1FF-C1C3-6B16-766C-7C1C36EC1B0A}"/>
              </a:ext>
            </a:extLst>
          </p:cNvPr>
          <p:cNvSpPr>
            <a:spLocks noGrp="1"/>
          </p:cNvSpPr>
          <p:nvPr>
            <p:ph sz="half" idx="1"/>
          </p:nvPr>
        </p:nvSpPr>
        <p:spPr>
          <a:xfrm>
            <a:off x="838200" y="2010833"/>
            <a:ext cx="5096934" cy="4166130"/>
          </a:xfrm>
        </p:spPr>
        <p:txBody>
          <a:bodyPr vert="horz" lIns="91440" tIns="45720" rIns="91440" bIns="45720" rtlCol="0">
            <a:normAutofit/>
          </a:bodyPr>
          <a:lstStyle/>
          <a:p>
            <a:r>
              <a:rPr lang="en-US" sz="2000" kern="1200" dirty="0">
                <a:latin typeface="+mn-lt"/>
                <a:ea typeface="+mn-ea"/>
                <a:cs typeface="+mn-cs"/>
              </a:rPr>
              <a:t>Chronicles       </a:t>
            </a:r>
          </a:p>
          <a:p>
            <a:r>
              <a:rPr lang="en-US" sz="2000" kern="1200" dirty="0">
                <a:latin typeface="+mn-lt"/>
                <a:ea typeface="+mn-ea"/>
                <a:cs typeface="+mn-cs"/>
              </a:rPr>
              <a:t> July 5</a:t>
            </a:r>
            <a:r>
              <a:rPr lang="en-US" sz="2000" kern="1200" baseline="30000" dirty="0">
                <a:latin typeface="+mn-lt"/>
                <a:ea typeface="+mn-ea"/>
                <a:cs typeface="+mn-cs"/>
              </a:rPr>
              <a:t>th</a:t>
            </a:r>
            <a:r>
              <a:rPr lang="en-US" sz="2000" kern="1200" dirty="0">
                <a:latin typeface="+mn-lt"/>
                <a:ea typeface="+mn-ea"/>
                <a:cs typeface="+mn-cs"/>
              </a:rPr>
              <a:t>  2016</a:t>
            </a:r>
          </a:p>
          <a:p>
            <a:r>
              <a:rPr lang="en-US" sz="2000" kern="1200" dirty="0">
                <a:latin typeface="+mn-lt"/>
                <a:ea typeface="+mn-ea"/>
                <a:cs typeface="+mn-cs"/>
              </a:rPr>
              <a:t>Srdja Trifcovic   </a:t>
            </a:r>
          </a:p>
        </p:txBody>
      </p:sp>
      <p:sp>
        <p:nvSpPr>
          <p:cNvPr id="41" name="Content Placeholder 40">
            <a:extLst>
              <a:ext uri="{FF2B5EF4-FFF2-40B4-BE49-F238E27FC236}">
                <a16:creationId xmlns:a16="http://schemas.microsoft.com/office/drawing/2014/main" id="{79767734-FB4D-E2C6-62A2-4790BC9A8B47}"/>
              </a:ext>
            </a:extLst>
          </p:cNvPr>
          <p:cNvSpPr>
            <a:spLocks noGrp="1"/>
          </p:cNvSpPr>
          <p:nvPr>
            <p:ph sz="half" idx="2"/>
          </p:nvPr>
        </p:nvSpPr>
        <p:spPr>
          <a:xfrm>
            <a:off x="3581400" y="1690688"/>
            <a:ext cx="7772399" cy="4486275"/>
          </a:xfrm>
        </p:spPr>
        <p:txBody>
          <a:bodyPr>
            <a:noAutofit/>
          </a:bodyPr>
          <a:lstStyle/>
          <a:p>
            <a:r>
              <a:rPr lang="en-GB" sz="2400" dirty="0"/>
              <a:t>The elite class  does not accept defeat, however, because it subscribes to the Bolshevik principle that the march of progressive humanity - of which it is the avant-garde – cannot be stopped by a mere exercise in “democracy”.</a:t>
            </a:r>
          </a:p>
          <a:p>
            <a:r>
              <a:rPr lang="en-GB" sz="2400" dirty="0"/>
              <a:t>Former Prime Minister Tony Blair – a post-human Briton par excellence - thus moans that the 48% who voted to remain feel “disenfranchised”.</a:t>
            </a:r>
          </a:p>
          <a:p>
            <a:r>
              <a:rPr lang="en-GB" sz="2400" dirty="0"/>
              <a:t>He and his ilk across the political spectrum are </a:t>
            </a:r>
            <a:r>
              <a:rPr lang="en-GB" sz="2400" b="1" dirty="0"/>
              <a:t>absolutely </a:t>
            </a:r>
            <a:r>
              <a:rPr lang="en-GB" sz="2400" b="1" dirty="0">
                <a:solidFill>
                  <a:srgbClr val="FFFF00"/>
                </a:solidFill>
              </a:rPr>
              <a:t>livid that yobs, racists and semi-literates from crappy northern towns have dared to defy their wisdom and horrified by the fact (that idiot Cameron!) that the Untermensch scum were given the opportunity in the first place</a:t>
            </a:r>
            <a:r>
              <a:rPr lang="en-GB" sz="2400" b="1" dirty="0"/>
              <a:t>.</a:t>
            </a:r>
            <a:r>
              <a:rPr lang="en-GB" sz="2400" dirty="0"/>
              <a:t> That mistake must be rectified!</a:t>
            </a:r>
          </a:p>
        </p:txBody>
      </p:sp>
    </p:spTree>
    <p:extLst>
      <p:ext uri="{BB962C8B-B14F-4D97-AF65-F5344CB8AC3E}">
        <p14:creationId xmlns:p14="http://schemas.microsoft.com/office/powerpoint/2010/main" val="10234117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 name="Rectangle 2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EBF33-B7EB-DC8E-1C7E-3FB35A13D4D7}"/>
              </a:ext>
            </a:extLst>
          </p:cNvPr>
          <p:cNvSpPr>
            <a:spLocks noGrp="1" noRot="1" noMove="1" noResize="1" noEditPoints="1" noAdjustHandles="1" noChangeArrowheads="1" noChangeShapeType="1"/>
          </p:cNvSpPr>
          <p:nvPr>
            <p:ph type="title"/>
          </p:nvPr>
        </p:nvSpPr>
        <p:spPr>
          <a:xfrm>
            <a:off x="946521" y="396117"/>
            <a:ext cx="5217172" cy="1158857"/>
          </a:xfrm>
        </p:spPr>
        <p:txBody>
          <a:bodyPr vert="horz" lIns="91440" tIns="45720" rIns="91440" bIns="45720" rtlCol="0" anchor="b">
            <a:normAutofit/>
          </a:bodyPr>
          <a:lstStyle/>
          <a:p>
            <a:r>
              <a:rPr lang="en-US" sz="4400">
                <a:solidFill>
                  <a:schemeClr val="bg1"/>
                </a:solidFill>
              </a:rPr>
              <a:t>Leonard Cohen</a:t>
            </a:r>
          </a:p>
        </p:txBody>
      </p:sp>
      <p:grpSp>
        <p:nvGrpSpPr>
          <p:cNvPr id="383" name="Group 24">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26"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4" name="Text Placeholder 3">
            <a:extLst>
              <a:ext uri="{FF2B5EF4-FFF2-40B4-BE49-F238E27FC236}">
                <a16:creationId xmlns:a16="http://schemas.microsoft.com/office/drawing/2014/main" id="{1DA9DFB4-6969-E7E7-BEBF-328806256BF1}"/>
              </a:ext>
            </a:extLst>
          </p:cNvPr>
          <p:cNvSpPr>
            <a:spLocks noGrp="1"/>
          </p:cNvSpPr>
          <p:nvPr>
            <p:ph type="body" sz="half" idx="2"/>
          </p:nvPr>
        </p:nvSpPr>
        <p:spPr>
          <a:xfrm>
            <a:off x="946520" y="1747591"/>
            <a:ext cx="5240514" cy="4714291"/>
          </a:xfrm>
        </p:spPr>
        <p:txBody>
          <a:bodyPr vert="horz" lIns="91440" tIns="45720" rIns="91440" bIns="45720" rtlCol="0">
            <a:normAutofit/>
          </a:bodyPr>
          <a:lstStyle/>
          <a:p>
            <a:r>
              <a:rPr lang="en-US" sz="2000" dirty="0">
                <a:solidFill>
                  <a:schemeClr val="bg1"/>
                </a:solidFill>
              </a:rPr>
              <a:t>		Democracy</a:t>
            </a:r>
          </a:p>
          <a:p>
            <a:endParaRPr lang="en-US">
              <a:solidFill>
                <a:schemeClr val="bg1"/>
              </a:solidFill>
            </a:endParaRPr>
          </a:p>
          <a:p>
            <a:r>
              <a:rPr lang="en-US">
                <a:solidFill>
                  <a:schemeClr val="bg1"/>
                </a:solidFill>
              </a:rPr>
              <a:t>From </a:t>
            </a:r>
            <a:r>
              <a:rPr lang="en-US" dirty="0">
                <a:solidFill>
                  <a:schemeClr val="bg1"/>
                </a:solidFill>
              </a:rPr>
              <a:t>the wars against disorder</a:t>
            </a:r>
          </a:p>
          <a:p>
            <a:pPr marL="36000">
              <a:lnSpc>
                <a:spcPct val="100000"/>
              </a:lnSpc>
              <a:spcBef>
                <a:spcPts val="600"/>
              </a:spcBef>
            </a:pPr>
            <a:r>
              <a:rPr lang="en-US" dirty="0">
                <a:solidFill>
                  <a:schemeClr val="bg1"/>
                </a:solidFill>
              </a:rPr>
              <a:t>From the sirens night and day</a:t>
            </a:r>
          </a:p>
          <a:p>
            <a:pPr marL="36000">
              <a:lnSpc>
                <a:spcPct val="100000"/>
              </a:lnSpc>
              <a:spcBef>
                <a:spcPts val="600"/>
              </a:spcBef>
            </a:pPr>
            <a:r>
              <a:rPr lang="en-US" dirty="0">
                <a:solidFill>
                  <a:schemeClr val="bg1"/>
                </a:solidFill>
              </a:rPr>
              <a:t>From the fires of the homeless</a:t>
            </a:r>
          </a:p>
          <a:p>
            <a:pPr marL="36000">
              <a:lnSpc>
                <a:spcPct val="100000"/>
              </a:lnSpc>
              <a:spcBef>
                <a:spcPts val="600"/>
              </a:spcBef>
            </a:pPr>
            <a:r>
              <a:rPr lang="en-US" dirty="0">
                <a:solidFill>
                  <a:schemeClr val="bg1"/>
                </a:solidFill>
              </a:rPr>
              <a:t>From the ashes of the gay</a:t>
            </a:r>
          </a:p>
          <a:p>
            <a:pPr marL="36000">
              <a:lnSpc>
                <a:spcPct val="100000"/>
              </a:lnSpc>
              <a:spcBef>
                <a:spcPts val="600"/>
              </a:spcBef>
            </a:pPr>
            <a:r>
              <a:rPr lang="en-US" dirty="0">
                <a:solidFill>
                  <a:schemeClr val="bg1"/>
                </a:solidFill>
              </a:rPr>
              <a:t>Democracy is coming to the USA</a:t>
            </a:r>
          </a:p>
          <a:p>
            <a:pPr marL="36000">
              <a:lnSpc>
                <a:spcPct val="100000"/>
              </a:lnSpc>
              <a:spcBef>
                <a:spcPts val="600"/>
              </a:spcBef>
            </a:pPr>
            <a:endParaRPr lang="en-US" dirty="0">
              <a:solidFill>
                <a:schemeClr val="bg1"/>
              </a:solidFill>
            </a:endParaRPr>
          </a:p>
          <a:p>
            <a:pPr marL="36000">
              <a:lnSpc>
                <a:spcPct val="100000"/>
              </a:lnSpc>
              <a:spcBef>
                <a:spcPts val="600"/>
              </a:spcBef>
            </a:pPr>
            <a:r>
              <a:rPr lang="en-US" i="1" dirty="0">
                <a:solidFill>
                  <a:srgbClr val="FFFF00"/>
                </a:solidFill>
              </a:rPr>
              <a:t>Sail on, sail on</a:t>
            </a:r>
          </a:p>
          <a:p>
            <a:pPr marL="36000">
              <a:lnSpc>
                <a:spcPct val="100000"/>
              </a:lnSpc>
              <a:spcBef>
                <a:spcPts val="600"/>
              </a:spcBef>
            </a:pPr>
            <a:r>
              <a:rPr lang="en-US" i="1" dirty="0">
                <a:solidFill>
                  <a:srgbClr val="FFFF00"/>
                </a:solidFill>
              </a:rPr>
              <a:t>O mighty Ship of State</a:t>
            </a:r>
          </a:p>
          <a:p>
            <a:pPr marL="36000">
              <a:lnSpc>
                <a:spcPct val="100000"/>
              </a:lnSpc>
              <a:spcBef>
                <a:spcPts val="600"/>
              </a:spcBef>
            </a:pPr>
            <a:r>
              <a:rPr lang="en-US" i="1" dirty="0">
                <a:solidFill>
                  <a:srgbClr val="FFFF00"/>
                </a:solidFill>
              </a:rPr>
              <a:t>To the shores of need</a:t>
            </a:r>
          </a:p>
          <a:p>
            <a:pPr marL="36000">
              <a:lnSpc>
                <a:spcPct val="100000"/>
              </a:lnSpc>
              <a:spcBef>
                <a:spcPts val="600"/>
              </a:spcBef>
            </a:pPr>
            <a:r>
              <a:rPr lang="en-US" i="1" dirty="0">
                <a:solidFill>
                  <a:srgbClr val="FFFF00"/>
                </a:solidFill>
              </a:rPr>
              <a:t>Past the reefs of greed</a:t>
            </a:r>
          </a:p>
          <a:p>
            <a:pPr marL="36000">
              <a:lnSpc>
                <a:spcPct val="100000"/>
              </a:lnSpc>
              <a:spcBef>
                <a:spcPts val="600"/>
              </a:spcBef>
            </a:pPr>
            <a:r>
              <a:rPr lang="en-US" i="1" dirty="0">
                <a:solidFill>
                  <a:srgbClr val="FFFF00"/>
                </a:solidFill>
              </a:rPr>
              <a:t>through the squalls of hate</a:t>
            </a:r>
          </a:p>
          <a:p>
            <a:pPr marL="36000">
              <a:lnSpc>
                <a:spcPct val="100000"/>
              </a:lnSpc>
              <a:spcBef>
                <a:spcPts val="600"/>
              </a:spcBef>
            </a:pPr>
            <a:endParaRPr lang="en-US" sz="1400" i="1" dirty="0">
              <a:solidFill>
                <a:schemeClr val="bg1"/>
              </a:solidFill>
            </a:endParaRPr>
          </a:p>
        </p:txBody>
      </p:sp>
      <p:grpSp>
        <p:nvGrpSpPr>
          <p:cNvPr id="384" name="Group 28">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bg1"/>
          </a:solidFill>
        </p:grpSpPr>
        <p:grpSp>
          <p:nvGrpSpPr>
            <p:cNvPr id="30"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34" name="Freeform: Shape 33">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31"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32" name="Freeform: Shape 31">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6" name="Picture Placeholder 5">
            <a:extLst>
              <a:ext uri="{FF2B5EF4-FFF2-40B4-BE49-F238E27FC236}">
                <a16:creationId xmlns:a16="http://schemas.microsoft.com/office/drawing/2014/main" id="{5D258D8E-88AD-D201-9DE2-DDE8088F9B7E}"/>
              </a:ext>
            </a:extLst>
          </p:cNvPr>
          <p:cNvPicPr>
            <a:picLocks noGrp="1" noChangeAspect="1"/>
          </p:cNvPicPr>
          <p:nvPr>
            <p:ph type="pic" idx="1"/>
          </p:nvPr>
        </p:nvPicPr>
        <p:blipFill rotWithShape="1">
          <a:blip r:embed="rId2"/>
          <a:srcRect l="18181" r="22888" b="1"/>
          <a:stretch/>
        </p:blipFill>
        <p:spPr>
          <a:xfrm>
            <a:off x="7253021" y="1820334"/>
            <a:ext cx="3555043" cy="3217333"/>
          </a:xfrm>
          <a:prstGeom prst="rect">
            <a:avLst/>
          </a:prstGeom>
        </p:spPr>
      </p:pic>
      <p:grpSp>
        <p:nvGrpSpPr>
          <p:cNvPr id="385" name="Group 36">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bg1"/>
          </a:solidFill>
        </p:grpSpPr>
        <p:grpSp>
          <p:nvGrpSpPr>
            <p:cNvPr id="38"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9" name="Freeform: Shape 208">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9"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40" name="Freeform: Shape 39">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48888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14FAD-BD82-E4DC-5C38-902C4622E190}"/>
              </a:ext>
            </a:extLst>
          </p:cNvPr>
          <p:cNvSpPr>
            <a:spLocks noGrp="1"/>
          </p:cNvSpPr>
          <p:nvPr>
            <p:ph type="title"/>
          </p:nvPr>
        </p:nvSpPr>
        <p:spPr>
          <a:xfrm>
            <a:off x="1136397" y="502020"/>
            <a:ext cx="5323715" cy="1642970"/>
          </a:xfrm>
        </p:spPr>
        <p:txBody>
          <a:bodyPr anchor="b">
            <a:normAutofit/>
          </a:bodyPr>
          <a:lstStyle/>
          <a:p>
            <a:r>
              <a:rPr lang="en-GB" sz="3600" b="1" dirty="0"/>
              <a:t>Samuel Adams</a:t>
            </a:r>
            <a:br>
              <a:rPr lang="en-GB" sz="2500" dirty="0"/>
            </a:br>
            <a:r>
              <a:rPr lang="en-GB" sz="2500" dirty="0"/>
              <a:t>Speech to Second Continental Congress </a:t>
            </a:r>
            <a:br>
              <a:rPr lang="en-GB" sz="2500" dirty="0"/>
            </a:br>
            <a:br>
              <a:rPr lang="en-GB" sz="2500" dirty="0"/>
            </a:br>
            <a:r>
              <a:rPr lang="en-GB" sz="2500" dirty="0"/>
              <a:t> August 1</a:t>
            </a:r>
            <a:r>
              <a:rPr lang="en-GB" sz="2500" baseline="30000" dirty="0"/>
              <a:t>st</a:t>
            </a:r>
            <a:r>
              <a:rPr lang="en-GB" sz="2500" dirty="0"/>
              <a:t> 1776</a:t>
            </a:r>
          </a:p>
        </p:txBody>
      </p:sp>
      <p:sp>
        <p:nvSpPr>
          <p:cNvPr id="9" name="Content Placeholder 8">
            <a:extLst>
              <a:ext uri="{FF2B5EF4-FFF2-40B4-BE49-F238E27FC236}">
                <a16:creationId xmlns:a16="http://schemas.microsoft.com/office/drawing/2014/main" id="{46EDD301-4D2E-6723-3075-B254B596169F}"/>
              </a:ext>
            </a:extLst>
          </p:cNvPr>
          <p:cNvSpPr>
            <a:spLocks noGrp="1"/>
          </p:cNvSpPr>
          <p:nvPr>
            <p:ph idx="1"/>
          </p:nvPr>
        </p:nvSpPr>
        <p:spPr>
          <a:xfrm>
            <a:off x="1144923" y="2820897"/>
            <a:ext cx="5315189" cy="3535083"/>
          </a:xfrm>
        </p:spPr>
        <p:txBody>
          <a:bodyPr anchor="t">
            <a:normAutofit/>
          </a:bodyPr>
          <a:lstStyle/>
          <a:p>
            <a:pPr marL="0" indent="0">
              <a:buNone/>
            </a:pPr>
            <a:r>
              <a:rPr lang="en-US" sz="2400" dirty="0"/>
              <a:t>“ If ye love wealth greater than liberty, the tranquility of servitude greater than the animating contest for freedom, go home from us in peace.  We seek not your counsel nor your arms.</a:t>
            </a:r>
          </a:p>
          <a:p>
            <a:pPr marL="0" indent="0">
              <a:buNone/>
            </a:pPr>
            <a:r>
              <a:rPr lang="en-US" sz="2400" dirty="0"/>
              <a:t>Crouch down and lick the hand that feeds you; may your chains sit lightly on you. And may posterity forget that you were our countrymen.” </a:t>
            </a:r>
          </a:p>
        </p:txBody>
      </p:sp>
      <p:sp>
        <p:nvSpPr>
          <p:cNvPr id="32" name="Rectangle 2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96E3943E-2E1A-47C8-7D44-3FF21E7E7554}"/>
              </a:ext>
            </a:extLst>
          </p:cNvPr>
          <p:cNvPicPr>
            <a:picLocks noChangeAspect="1"/>
          </p:cNvPicPr>
          <p:nvPr/>
        </p:nvPicPr>
        <p:blipFill rotWithShape="1">
          <a:blip r:embed="rId2"/>
          <a:srcRect l="9223" t="839" r="7428" b="2"/>
          <a:stretch/>
        </p:blipFill>
        <p:spPr>
          <a:xfrm>
            <a:off x="7075967" y="1394690"/>
            <a:ext cx="4068667" cy="4135521"/>
          </a:xfrm>
          <a:prstGeom prst="rect">
            <a:avLst/>
          </a:prstGeom>
        </p:spPr>
      </p:pic>
    </p:spTree>
    <p:extLst>
      <p:ext uri="{BB962C8B-B14F-4D97-AF65-F5344CB8AC3E}">
        <p14:creationId xmlns:p14="http://schemas.microsoft.com/office/powerpoint/2010/main" val="275230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7">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40DE4-8E9E-2393-4168-EE3E9CAA88BF}"/>
              </a:ext>
            </a:extLst>
          </p:cNvPr>
          <p:cNvSpPr>
            <a:spLocks noGrp="1"/>
          </p:cNvSpPr>
          <p:nvPr>
            <p:ph type="title"/>
          </p:nvPr>
        </p:nvSpPr>
        <p:spPr>
          <a:xfrm>
            <a:off x="1450109" y="181155"/>
            <a:ext cx="4182940" cy="2130724"/>
          </a:xfrm>
        </p:spPr>
        <p:txBody>
          <a:bodyPr vert="horz" lIns="91440" tIns="45720" rIns="91440" bIns="45720" rtlCol="0" anchor="t">
            <a:normAutofit/>
          </a:bodyPr>
          <a:lstStyle/>
          <a:p>
            <a:pPr algn="ctr"/>
            <a:r>
              <a:rPr lang="en-US" b="1" dirty="0">
                <a:solidFill>
                  <a:schemeClr val="tx1">
                    <a:lumMod val="95000"/>
                    <a:lumOff val="5000"/>
                  </a:schemeClr>
                </a:solidFill>
              </a:rPr>
              <a:t>Declaration of Arbroath </a:t>
            </a:r>
            <a:br>
              <a:rPr lang="en-US" b="1" dirty="0">
                <a:solidFill>
                  <a:schemeClr val="tx1">
                    <a:lumMod val="95000"/>
                    <a:lumOff val="5000"/>
                  </a:schemeClr>
                </a:solidFill>
              </a:rPr>
            </a:br>
            <a:r>
              <a:rPr lang="en-US" sz="2800" b="1" dirty="0">
                <a:solidFill>
                  <a:schemeClr val="tx1">
                    <a:lumMod val="95000"/>
                    <a:lumOff val="5000"/>
                  </a:schemeClr>
                </a:solidFill>
              </a:rPr>
              <a:t>6</a:t>
            </a:r>
            <a:r>
              <a:rPr lang="en-US" sz="2800" b="1" baseline="30000" dirty="0">
                <a:solidFill>
                  <a:schemeClr val="tx1">
                    <a:lumMod val="95000"/>
                    <a:lumOff val="5000"/>
                  </a:schemeClr>
                </a:solidFill>
              </a:rPr>
              <a:t>th</a:t>
            </a:r>
            <a:r>
              <a:rPr lang="en-US" sz="2800" b="1" dirty="0">
                <a:solidFill>
                  <a:schemeClr val="tx1">
                    <a:lumMod val="95000"/>
                    <a:lumOff val="5000"/>
                  </a:schemeClr>
                </a:solidFill>
              </a:rPr>
              <a:t> April 1320</a:t>
            </a:r>
          </a:p>
        </p:txBody>
      </p:sp>
      <p:grpSp>
        <p:nvGrpSpPr>
          <p:cNvPr id="40" name="Group 39">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1"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2"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24" name="Content Placeholder 13">
            <a:extLst>
              <a:ext uri="{FF2B5EF4-FFF2-40B4-BE49-F238E27FC236}">
                <a16:creationId xmlns:a16="http://schemas.microsoft.com/office/drawing/2014/main" id="{74530DA0-D951-BCF3-FD27-1B91C9D35083}"/>
              </a:ext>
            </a:extLst>
          </p:cNvPr>
          <p:cNvSpPr>
            <a:spLocks noGrp="1"/>
          </p:cNvSpPr>
          <p:nvPr>
            <p:ph idx="1"/>
          </p:nvPr>
        </p:nvSpPr>
        <p:spPr>
          <a:xfrm>
            <a:off x="1450109" y="2392218"/>
            <a:ext cx="4521778" cy="3570368"/>
          </a:xfrm>
        </p:spPr>
        <p:txBody>
          <a:bodyPr>
            <a:normAutofit/>
          </a:bodyPr>
          <a:lstStyle/>
          <a:p>
            <a:pPr marL="0" indent="0">
              <a:buNone/>
            </a:pPr>
            <a:r>
              <a:rPr lang="en-GB" sz="2000" dirty="0">
                <a:solidFill>
                  <a:schemeClr val="tx1">
                    <a:alpha val="60000"/>
                  </a:schemeClr>
                </a:solidFill>
                <a:latin typeface="Lucida Sans Unicode" panose="020B0602030504020204" pitchFamily="34" charset="0"/>
                <a:cs typeface="Lucida Sans Unicode" panose="020B0602030504020204" pitchFamily="34" charset="0"/>
              </a:rPr>
              <a:t>As long as but a hundred of us remain alive, never will we – on any conditions -  be brought under English rule. </a:t>
            </a:r>
          </a:p>
          <a:p>
            <a:pPr marL="0" indent="0">
              <a:buNone/>
            </a:pPr>
            <a:r>
              <a:rPr lang="en-GB" sz="2000" dirty="0">
                <a:solidFill>
                  <a:schemeClr val="tx1">
                    <a:alpha val="60000"/>
                  </a:schemeClr>
                </a:solidFill>
                <a:latin typeface="Lucida Sans Unicode" panose="020B0602030504020204" pitchFamily="34" charset="0"/>
                <a:cs typeface="Lucida Sans Unicode" panose="020B0602030504020204" pitchFamily="34" charset="0"/>
              </a:rPr>
              <a:t>It is in truth not for glory, nor riches nor honours that we are fighting, but for freedom – for that alone, which no honest man gives up, but with life itself.</a:t>
            </a:r>
          </a:p>
        </p:txBody>
      </p:sp>
      <p:pic>
        <p:nvPicPr>
          <p:cNvPr id="5" name="Content Placeholder 4">
            <a:extLst>
              <a:ext uri="{FF2B5EF4-FFF2-40B4-BE49-F238E27FC236}">
                <a16:creationId xmlns:a16="http://schemas.microsoft.com/office/drawing/2014/main" id="{8DCDE61A-A771-6C66-F9F0-12954F4C0E9E}"/>
              </a:ext>
            </a:extLst>
          </p:cNvPr>
          <p:cNvPicPr>
            <a:picLocks noChangeAspect="1"/>
          </p:cNvPicPr>
          <p:nvPr/>
        </p:nvPicPr>
        <p:blipFill rotWithShape="1">
          <a:blip r:embed="rId2"/>
          <a:srcRect t="6591" r="1" b="1"/>
          <a:stretch/>
        </p:blipFill>
        <p:spPr>
          <a:xfrm>
            <a:off x="6098192" y="10"/>
            <a:ext cx="6093808" cy="6857990"/>
          </a:xfrm>
          <a:prstGeom prst="rect">
            <a:avLst/>
          </a:prstGeom>
        </p:spPr>
      </p:pic>
    </p:spTree>
    <p:extLst>
      <p:ext uri="{BB962C8B-B14F-4D97-AF65-F5344CB8AC3E}">
        <p14:creationId xmlns:p14="http://schemas.microsoft.com/office/powerpoint/2010/main" val="247149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D3CF7-E89A-5407-285E-DA65DD46AE27}"/>
              </a:ext>
            </a:extLst>
          </p:cNvPr>
          <p:cNvSpPr>
            <a:spLocks noGrp="1"/>
          </p:cNvSpPr>
          <p:nvPr>
            <p:ph type="ctrTitle"/>
          </p:nvPr>
        </p:nvSpPr>
        <p:spPr>
          <a:xfrm>
            <a:off x="835024" y="427839"/>
            <a:ext cx="4617819" cy="914400"/>
          </a:xfrm>
        </p:spPr>
        <p:txBody>
          <a:bodyPr>
            <a:noAutofit/>
          </a:bodyPr>
          <a:lstStyle/>
          <a:p>
            <a:pPr algn="l"/>
            <a:r>
              <a:rPr lang="en-GB" sz="5400" dirty="0">
                <a:solidFill>
                  <a:schemeClr val="bg1"/>
                </a:solidFill>
              </a:rPr>
              <a:t>Immanuel Kant</a:t>
            </a:r>
          </a:p>
        </p:txBody>
      </p:sp>
      <p:sp>
        <p:nvSpPr>
          <p:cNvPr id="3" name="Subtitle 2">
            <a:extLst>
              <a:ext uri="{FF2B5EF4-FFF2-40B4-BE49-F238E27FC236}">
                <a16:creationId xmlns:a16="http://schemas.microsoft.com/office/drawing/2014/main" id="{9932F20C-E7B2-97F2-4D15-8BCA43691221}"/>
              </a:ext>
            </a:extLst>
          </p:cNvPr>
          <p:cNvSpPr>
            <a:spLocks noGrp="1"/>
          </p:cNvSpPr>
          <p:nvPr>
            <p:ph type="subTitle" idx="1"/>
          </p:nvPr>
        </p:nvSpPr>
        <p:spPr>
          <a:xfrm>
            <a:off x="835025" y="1669410"/>
            <a:ext cx="4835933" cy="4420428"/>
          </a:xfrm>
        </p:spPr>
        <p:txBody>
          <a:bodyPr>
            <a:normAutofit/>
          </a:bodyPr>
          <a:lstStyle/>
          <a:p>
            <a:pPr algn="l"/>
            <a:r>
              <a:rPr lang="en-GB" dirty="0">
                <a:solidFill>
                  <a:schemeClr val="bg1"/>
                </a:solidFill>
              </a:rPr>
              <a:t>Enlightenment is man’s emergence from his self-incurred immaturity. Immaturity is the inability to use one’s own understanding without direction from another. This immaturity is self-incurred if its cause is not lack of understanding but lack of resolve and courage to use it without another’s guidance. Sapere </a:t>
            </a:r>
            <a:r>
              <a:rPr lang="en-GB" dirty="0" err="1">
                <a:solidFill>
                  <a:schemeClr val="bg1"/>
                </a:solidFill>
              </a:rPr>
              <a:t>aude</a:t>
            </a:r>
            <a:r>
              <a:rPr lang="en-GB" dirty="0">
                <a:solidFill>
                  <a:schemeClr val="bg1"/>
                </a:solidFill>
              </a:rPr>
              <a:t>! Dare to know! That is the motto of the Enlightenment.</a:t>
            </a:r>
          </a:p>
          <a:p>
            <a:pPr algn="l"/>
            <a:r>
              <a:rPr lang="en-GB" dirty="0" err="1">
                <a:solidFill>
                  <a:schemeClr val="bg1"/>
                </a:solidFill>
              </a:rPr>
              <a:t>Berlinischer</a:t>
            </a:r>
            <a:r>
              <a:rPr lang="en-GB" dirty="0">
                <a:solidFill>
                  <a:schemeClr val="bg1"/>
                </a:solidFill>
              </a:rPr>
              <a:t> </a:t>
            </a:r>
            <a:r>
              <a:rPr lang="en-GB" dirty="0" err="1">
                <a:solidFill>
                  <a:schemeClr val="bg1"/>
                </a:solidFill>
              </a:rPr>
              <a:t>Monatsschrift</a:t>
            </a:r>
            <a:r>
              <a:rPr lang="en-GB">
                <a:solidFill>
                  <a:schemeClr val="bg1"/>
                </a:solidFill>
              </a:rPr>
              <a:t>  1784</a:t>
            </a:r>
            <a:endParaRPr lang="en-GB" dirty="0">
              <a:solidFill>
                <a:schemeClr val="bg1"/>
              </a:solidFill>
            </a:endParaRPr>
          </a:p>
        </p:txBody>
      </p:sp>
      <p:pic>
        <p:nvPicPr>
          <p:cNvPr id="5" name="Picture 4">
            <a:extLst>
              <a:ext uri="{FF2B5EF4-FFF2-40B4-BE49-F238E27FC236}">
                <a16:creationId xmlns:a16="http://schemas.microsoft.com/office/drawing/2014/main" id="{3523F448-D9B7-85C6-1406-5F6FF274D370}"/>
              </a:ext>
            </a:extLst>
          </p:cNvPr>
          <p:cNvPicPr>
            <a:picLocks noChangeAspect="1"/>
          </p:cNvPicPr>
          <p:nvPr/>
        </p:nvPicPr>
        <p:blipFill rotWithShape="1">
          <a:blip r:embed="rId2"/>
          <a:srcRect t="391" r="1" b="12614"/>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7740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Shape 6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3065799C-C991-95FD-EF32-0530EACAD1CD}"/>
              </a:ext>
            </a:extLst>
          </p:cNvPr>
          <p:cNvPicPr>
            <a:picLocks noChangeAspect="1"/>
          </p:cNvPicPr>
          <p:nvPr/>
        </p:nvPicPr>
        <p:blipFill>
          <a:blip r:embed="rId2"/>
          <a:stretch>
            <a:fillRect/>
          </a:stretch>
        </p:blipFill>
        <p:spPr>
          <a:xfrm>
            <a:off x="970741" y="1155077"/>
            <a:ext cx="2561732" cy="3821940"/>
          </a:xfrm>
          <a:prstGeom prst="rect">
            <a:avLst/>
          </a:prstGeom>
        </p:spPr>
      </p:pic>
      <p:sp>
        <p:nvSpPr>
          <p:cNvPr id="68" name="Freeform: Shape 6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16B1DE4B-FBD1-E57B-A818-6EA807B43DF1}"/>
              </a:ext>
            </a:extLst>
          </p:cNvPr>
          <p:cNvPicPr>
            <a:picLocks noGrp="1" noChangeAspect="1"/>
          </p:cNvPicPr>
          <p:nvPr>
            <p:ph idx="1"/>
          </p:nvPr>
        </p:nvPicPr>
        <p:blipFill rotWithShape="1">
          <a:blip r:embed="rId3"/>
          <a:srcRect l="17294" r="18911"/>
          <a:stretch/>
        </p:blipFill>
        <p:spPr>
          <a:xfrm>
            <a:off x="7495828" y="1715030"/>
            <a:ext cx="2119561" cy="3967112"/>
          </a:xfrm>
          <a:prstGeom prst="rect">
            <a:avLst/>
          </a:prstGeom>
        </p:spPr>
      </p:pic>
      <p:pic>
        <p:nvPicPr>
          <p:cNvPr id="4" name="Picture 3">
            <a:extLst>
              <a:ext uri="{FF2B5EF4-FFF2-40B4-BE49-F238E27FC236}">
                <a16:creationId xmlns:a16="http://schemas.microsoft.com/office/drawing/2014/main" id="{5AC6F35D-165C-255F-F70D-FD7C30BE6F8B}"/>
              </a:ext>
            </a:extLst>
          </p:cNvPr>
          <p:cNvPicPr>
            <a:picLocks noChangeAspect="1"/>
          </p:cNvPicPr>
          <p:nvPr/>
        </p:nvPicPr>
        <p:blipFill rotWithShape="1">
          <a:blip r:embed="rId4"/>
          <a:srcRect l="16677" r="44798" b="2"/>
          <a:stretch/>
        </p:blipFill>
        <p:spPr>
          <a:xfrm flipV="1">
            <a:off x="6623312" y="7016816"/>
            <a:ext cx="4291735" cy="79412"/>
          </a:xfrm>
          <a:prstGeom prst="rect">
            <a:avLst/>
          </a:prstGeom>
        </p:spPr>
      </p:pic>
    </p:spTree>
    <p:extLst>
      <p:ext uri="{BB962C8B-B14F-4D97-AF65-F5344CB8AC3E}">
        <p14:creationId xmlns:p14="http://schemas.microsoft.com/office/powerpoint/2010/main" val="254622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AA38-820D-9448-7360-1D4758731A3F}"/>
              </a:ext>
            </a:extLst>
          </p:cNvPr>
          <p:cNvSpPr>
            <a:spLocks noGrp="1"/>
          </p:cNvSpPr>
          <p:nvPr>
            <p:ph type="title"/>
          </p:nvPr>
        </p:nvSpPr>
        <p:spPr>
          <a:xfrm>
            <a:off x="6576969" y="377505"/>
            <a:ext cx="4446165" cy="1048623"/>
          </a:xfrm>
        </p:spPr>
        <p:txBody>
          <a:bodyPr>
            <a:normAutofit/>
          </a:bodyPr>
          <a:lstStyle/>
          <a:p>
            <a:r>
              <a:rPr lang="en-GB" dirty="0"/>
              <a:t>Benjamin Franklin</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DC43199-AF70-0DC0-2705-F157DAB976F2}"/>
              </a:ext>
            </a:extLst>
          </p:cNvPr>
          <p:cNvPicPr>
            <a:picLocks noChangeAspect="1"/>
          </p:cNvPicPr>
          <p:nvPr/>
        </p:nvPicPr>
        <p:blipFill rotWithShape="1">
          <a:blip r:embed="rId2"/>
          <a:srcRect r="-2" b="8924"/>
          <a:stretch/>
        </p:blipFill>
        <p:spPr>
          <a:xfrm>
            <a:off x="74324" y="0"/>
            <a:ext cx="6098458" cy="7012004"/>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Content Placeholder 8">
            <a:extLst>
              <a:ext uri="{FF2B5EF4-FFF2-40B4-BE49-F238E27FC236}">
                <a16:creationId xmlns:a16="http://schemas.microsoft.com/office/drawing/2014/main" id="{7EABF721-E48E-F024-6CD6-A97CF101B5D3}"/>
              </a:ext>
            </a:extLst>
          </p:cNvPr>
          <p:cNvSpPr>
            <a:spLocks noGrp="1"/>
          </p:cNvSpPr>
          <p:nvPr>
            <p:ph idx="1"/>
          </p:nvPr>
        </p:nvSpPr>
        <p:spPr>
          <a:xfrm>
            <a:off x="6576969" y="1677798"/>
            <a:ext cx="5065683" cy="4375868"/>
          </a:xfrm>
        </p:spPr>
        <p:txBody>
          <a:bodyPr anchor="t">
            <a:normAutofit/>
          </a:bodyPr>
          <a:lstStyle/>
          <a:p>
            <a:pPr marL="0" indent="0">
              <a:buNone/>
            </a:pPr>
            <a:r>
              <a:rPr lang="en-US" sz="1800" dirty="0"/>
              <a:t>The rapid progress true science now makes, occasions my regretting sometimes that I was born too soon. It is impossible to imagine the height to which may be carried, in a thousand years, the power of man over matter. We may perhaps learn to deprive large masses of their gravity, and give them absolute  levity, for the sake of easy transport. Agriculture may diminish its labor and double its produce; all diseases may by sure means be prevented or cured, not excepting even that of old age, and our lives lengthened at pleasure, even beyond the antediluvian standard.</a:t>
            </a:r>
          </a:p>
          <a:p>
            <a:pPr marL="0" indent="0">
              <a:buNone/>
            </a:pPr>
            <a:r>
              <a:rPr lang="en-US" sz="1800" dirty="0"/>
              <a:t>O that moral science were in as fair a way of improvement, that men would cease to be wolves to one another, and that human beings would at length learn what they improperly call humanity!</a:t>
            </a:r>
          </a:p>
        </p:txBody>
      </p:sp>
    </p:spTree>
    <p:extLst>
      <p:ext uri="{BB962C8B-B14F-4D97-AF65-F5344CB8AC3E}">
        <p14:creationId xmlns:p14="http://schemas.microsoft.com/office/powerpoint/2010/main" val="22692896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29C79DE-E0A0-74AA-976A-F1FED0B32DC5}"/>
              </a:ext>
            </a:extLst>
          </p:cNvPr>
          <p:cNvPicPr>
            <a:picLocks noGrp="1" noChangeAspect="1"/>
          </p:cNvPicPr>
          <p:nvPr>
            <p:ph idx="1"/>
          </p:nvPr>
        </p:nvPicPr>
        <p:blipFill>
          <a:blip r:embed="rId2"/>
          <a:stretch>
            <a:fillRect/>
          </a:stretch>
        </p:blipFill>
        <p:spPr>
          <a:xfrm>
            <a:off x="1708107" y="457200"/>
            <a:ext cx="8775785" cy="5943600"/>
          </a:xfrm>
          <a:prstGeom prst="rect">
            <a:avLst/>
          </a:prstGeom>
        </p:spPr>
      </p:pic>
    </p:spTree>
    <p:extLst>
      <p:ext uri="{BB962C8B-B14F-4D97-AF65-F5344CB8AC3E}">
        <p14:creationId xmlns:p14="http://schemas.microsoft.com/office/powerpoint/2010/main" val="294326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EBD84B-23B5-D1DA-0369-8C2D94948F60}"/>
              </a:ext>
            </a:extLst>
          </p:cNvPr>
          <p:cNvPicPr>
            <a:picLocks noChangeAspect="1"/>
          </p:cNvPicPr>
          <p:nvPr/>
        </p:nvPicPr>
        <p:blipFill>
          <a:blip r:embed="rId2"/>
          <a:stretch>
            <a:fillRect/>
          </a:stretch>
        </p:blipFill>
        <p:spPr>
          <a:xfrm>
            <a:off x="1044088" y="629728"/>
            <a:ext cx="9838320" cy="5753819"/>
          </a:xfrm>
          <a:prstGeom prst="rect">
            <a:avLst/>
          </a:prstGeom>
        </p:spPr>
      </p:pic>
    </p:spTree>
    <p:extLst>
      <p:ext uri="{BB962C8B-B14F-4D97-AF65-F5344CB8AC3E}">
        <p14:creationId xmlns:p14="http://schemas.microsoft.com/office/powerpoint/2010/main" val="325686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FDBAE-0846-6F9E-A14E-51C97F124C0A}"/>
              </a:ext>
            </a:extLst>
          </p:cNvPr>
          <p:cNvSpPr>
            <a:spLocks noGrp="1"/>
          </p:cNvSpPr>
          <p:nvPr>
            <p:ph type="title"/>
          </p:nvPr>
        </p:nvSpPr>
        <p:spPr>
          <a:xfrm>
            <a:off x="4779034" y="1442906"/>
            <a:ext cx="2125106" cy="494951"/>
          </a:xfrm>
        </p:spPr>
        <p:txBody>
          <a:bodyPr vert="horz" lIns="91440" tIns="45720" rIns="91440" bIns="45720" rtlCol="0" anchor="b">
            <a:noAutofit/>
          </a:bodyPr>
          <a:lstStyle/>
          <a:p>
            <a:pPr algn="ctr"/>
            <a:r>
              <a:rPr lang="en-US" sz="4000" b="1" kern="1200" dirty="0">
                <a:solidFill>
                  <a:schemeClr val="bg1">
                    <a:alpha val="60000"/>
                  </a:schemeClr>
                </a:solidFill>
                <a:latin typeface="+mj-lt"/>
                <a:ea typeface="+mj-ea"/>
                <a:cs typeface="+mj-cs"/>
              </a:rPr>
              <a:t>Aristotle</a:t>
            </a:r>
          </a:p>
        </p:txBody>
      </p:sp>
      <p:pic>
        <p:nvPicPr>
          <p:cNvPr id="8" name="Picture 7">
            <a:extLst>
              <a:ext uri="{FF2B5EF4-FFF2-40B4-BE49-F238E27FC236}">
                <a16:creationId xmlns:a16="http://schemas.microsoft.com/office/drawing/2014/main" id="{83F2DAAC-1230-F6A4-F5EA-05F1F656519B}"/>
              </a:ext>
            </a:extLst>
          </p:cNvPr>
          <p:cNvPicPr>
            <a:picLocks noChangeAspect="1"/>
          </p:cNvPicPr>
          <p:nvPr/>
        </p:nvPicPr>
        <p:blipFill rotWithShape="1">
          <a:blip r:embed="rId2"/>
          <a:srcRect l="8779" t="1978" r="8435" b="1724"/>
          <a:stretch/>
        </p:blipFill>
        <p:spPr>
          <a:xfrm>
            <a:off x="454878" y="685799"/>
            <a:ext cx="3485781" cy="5486399"/>
          </a:xfrm>
          <a:prstGeom prst="rect">
            <a:avLst/>
          </a:prstGeom>
        </p:spPr>
      </p:pic>
      <p:pic>
        <p:nvPicPr>
          <p:cNvPr id="6" name="Picture 5">
            <a:extLst>
              <a:ext uri="{FF2B5EF4-FFF2-40B4-BE49-F238E27FC236}">
                <a16:creationId xmlns:a16="http://schemas.microsoft.com/office/drawing/2014/main" id="{290A187A-AF3F-5074-2C5E-246D00F7C54E}"/>
              </a:ext>
            </a:extLst>
          </p:cNvPr>
          <p:cNvPicPr>
            <a:picLocks noChangeAspect="1"/>
          </p:cNvPicPr>
          <p:nvPr/>
        </p:nvPicPr>
        <p:blipFill rotWithShape="1">
          <a:blip r:embed="rId3"/>
          <a:srcRect l="13686" r="14417" b="1180"/>
          <a:stretch/>
        </p:blipFill>
        <p:spPr>
          <a:xfrm>
            <a:off x="8047183" y="685800"/>
            <a:ext cx="3290543" cy="5486398"/>
          </a:xfrm>
          <a:prstGeom prst="rect">
            <a:avLst/>
          </a:prstGeom>
        </p:spPr>
      </p:pic>
      <p:sp>
        <p:nvSpPr>
          <p:cNvPr id="10" name="TextBox 9">
            <a:extLst>
              <a:ext uri="{FF2B5EF4-FFF2-40B4-BE49-F238E27FC236}">
                <a16:creationId xmlns:a16="http://schemas.microsoft.com/office/drawing/2014/main" id="{1AACA2BE-F75D-2D7D-20CF-26529EF20083}"/>
              </a:ext>
            </a:extLst>
          </p:cNvPr>
          <p:cNvSpPr txBox="1"/>
          <p:nvPr/>
        </p:nvSpPr>
        <p:spPr>
          <a:xfrm>
            <a:off x="4689446" y="2734809"/>
            <a:ext cx="2617365" cy="2862322"/>
          </a:xfrm>
          <a:prstGeom prst="rect">
            <a:avLst/>
          </a:prstGeom>
          <a:noFill/>
        </p:spPr>
        <p:txBody>
          <a:bodyPr wrap="square" rtlCol="0">
            <a:spAutoFit/>
          </a:bodyPr>
          <a:lstStyle/>
          <a:p>
            <a:r>
              <a:rPr lang="en-GB" sz="3600" dirty="0">
                <a:solidFill>
                  <a:schemeClr val="bg1"/>
                </a:solidFill>
              </a:rPr>
              <a:t>Democracy is not perfect, but is the best system.</a:t>
            </a:r>
          </a:p>
        </p:txBody>
      </p:sp>
    </p:spTree>
    <p:extLst>
      <p:ext uri="{BB962C8B-B14F-4D97-AF65-F5344CB8AC3E}">
        <p14:creationId xmlns:p14="http://schemas.microsoft.com/office/powerpoint/2010/main" val="263345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951</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Lucida Sans Unicode</vt:lpstr>
      <vt:lpstr>Office Theme</vt:lpstr>
      <vt:lpstr>Liberalism To Die For</vt:lpstr>
      <vt:lpstr>Samuel Adams Speech to Second Continental Congress    August 1st 1776</vt:lpstr>
      <vt:lpstr>Declaration of Arbroath  6th April 1320</vt:lpstr>
      <vt:lpstr>Immanuel Kant</vt:lpstr>
      <vt:lpstr>PowerPoint Presentation</vt:lpstr>
      <vt:lpstr>Benjamin Franklin</vt:lpstr>
      <vt:lpstr>PowerPoint Presentation</vt:lpstr>
      <vt:lpstr>PowerPoint Presentation</vt:lpstr>
      <vt:lpstr>Aristotle</vt:lpstr>
      <vt:lpstr>“ In England at this day if elections were open to all classes of people, the property of the landed proprietors would be insecure. An agrarian law would soon take place. Landowners ought to have a share in the government ….. They ought to be so constituted as to protect the minority of the opulent against the majority.</vt:lpstr>
      <vt:lpstr>Thomas Jefferson</vt:lpstr>
      <vt:lpstr>    The Assault on Democracy</vt:lpstr>
      <vt:lpstr>The Assault on Democracy</vt:lpstr>
      <vt:lpstr>Leonard Cohen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Wainwright</dc:creator>
  <cp:lastModifiedBy>Robert stone</cp:lastModifiedBy>
  <cp:revision>8</cp:revision>
  <dcterms:created xsi:type="dcterms:W3CDTF">2022-09-04T11:13:15Z</dcterms:created>
  <dcterms:modified xsi:type="dcterms:W3CDTF">2022-09-13T16:34:05Z</dcterms:modified>
</cp:coreProperties>
</file>