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59" r:id="rId5"/>
    <p:sldId id="288" r:id="rId6"/>
    <p:sldId id="290" r:id="rId7"/>
    <p:sldId id="291" r:id="rId8"/>
    <p:sldId id="280" r:id="rId9"/>
    <p:sldId id="292" r:id="rId10"/>
    <p:sldId id="293" r:id="rId11"/>
    <p:sldId id="294" r:id="rId12"/>
    <p:sldId id="295" r:id="rId13"/>
    <p:sldId id="296" r:id="rId14"/>
    <p:sldId id="305" r:id="rId15"/>
    <p:sldId id="297" r:id="rId16"/>
    <p:sldId id="298" r:id="rId17"/>
    <p:sldId id="263" r:id="rId18"/>
    <p:sldId id="300" r:id="rId19"/>
    <p:sldId id="299" r:id="rId20"/>
    <p:sldId id="306" r:id="rId21"/>
    <p:sldId id="304" r:id="rId22"/>
    <p:sldId id="269"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F9C"/>
    <a:srgbClr val="145C72"/>
    <a:srgbClr val="01C6FD"/>
    <a:srgbClr val="0C596D"/>
    <a:srgbClr val="79AE02"/>
    <a:srgbClr val="014E52"/>
    <a:srgbClr val="03556D"/>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90" y="414"/>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8/31/2020</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8/31/2020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a:lnSpc>
                <a:spcPct val="150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of the enzyme. Here is an image representing more of what is known about its structure, though colour has been added to identify the parts.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We can say that the enzyme and ADP </a:t>
            </a:r>
            <a:r>
              <a:rPr lang="en-GB" sz="1800" i="1" dirty="0">
                <a:effectLst/>
                <a:latin typeface="Arial" panose="020B0604020202020204" pitchFamily="34" charset="0"/>
                <a:ea typeface="Calibri" panose="020F0502020204030204" pitchFamily="34" charset="0"/>
                <a:cs typeface="Times New Roman" panose="02020603050405020304" pitchFamily="18" charset="0"/>
              </a:rPr>
              <a:t>cooperate</a:t>
            </a:r>
            <a:r>
              <a:rPr lang="en-GB" sz="1800" dirty="0">
                <a:effectLst/>
                <a:latin typeface="Arial" panose="020B0604020202020204" pitchFamily="34" charset="0"/>
                <a:ea typeface="Calibri" panose="020F0502020204030204" pitchFamily="34" charset="0"/>
                <a:cs typeface="Times New Roman" panose="02020603050405020304" pitchFamily="18" charset="0"/>
              </a:rPr>
              <a:t> to achieve an end. Thus it seems that competition and cooperation are intrinsic properties of atoms and molecules.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When the refining process of selection is added, competition becomes the main driving force of Darwinian evolution. Cooperation is merely a way of gaining a competitive advantage – two entities working together achieve what they cannot when working alone. Three entities can be more efficient than two, and so on, thus complexity increases.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There is a limit to the level of complexity that can be achieved in inorganic chemistry but the variety of compounds that can be formed from chains of carbon atoms joined together is practically limitless. The difficulty is that long carbon chains are fragile and do not survive high temperatures – they can be assembled only under more gentle conditions. Shorter carbon chains are more robust.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Although polymerisation was understood in the first half of the twentieth century, it was thought that organic monomers could only be synthesised by living things. Then, in 1952,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4F8E36E-731F-4347-A650-C843CD1C66E8}" type="slidenum">
              <a:rPr lang="en-GB" smtClean="0"/>
              <a:t>14</a:t>
            </a:fld>
            <a:endParaRPr lang="en-GB"/>
          </a:p>
        </p:txBody>
      </p:sp>
    </p:spTree>
    <p:extLst>
      <p:ext uri="{BB962C8B-B14F-4D97-AF65-F5344CB8AC3E}">
        <p14:creationId xmlns:p14="http://schemas.microsoft.com/office/powerpoint/2010/main" val="135976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gif"/><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2.png"/><Relationship Id="rId7"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21.tif"/></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696685" y="1611383"/>
            <a:ext cx="10930455" cy="746846"/>
          </a:xfrm>
        </p:spPr>
        <p:txBody>
          <a:bodyPr/>
          <a:lstStyle/>
          <a:p>
            <a:r>
              <a:rPr lang="en-US" dirty="0"/>
              <a:t>Biogenesis – All Life comes from Life</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p:txBody>
          <a:bodyPr/>
          <a:lstStyle/>
          <a:p>
            <a:r>
              <a:rPr lang="en-US" dirty="0"/>
              <a:t>Tim Bollands</a:t>
            </a: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a:t>
            </a:fld>
            <a:endParaRPr lang="en-US" b="1" dirty="0">
              <a:solidFill>
                <a:schemeClr val="bg1"/>
              </a:solidFill>
            </a:endParaRPr>
          </a:p>
        </p:txBody>
      </p:sp>
      <p:pic>
        <p:nvPicPr>
          <p:cNvPr id="8" name="Picture Placeholder 7" descr="A group of fish in the water&#10;&#10;Description automatically generated">
            <a:extLst>
              <a:ext uri="{FF2B5EF4-FFF2-40B4-BE49-F238E27FC236}">
                <a16:creationId xmlns:a16="http://schemas.microsoft.com/office/drawing/2014/main" id="{D93C9479-1A1A-4FC6-9DE3-18524A6A79FD}"/>
              </a:ext>
            </a:extLst>
          </p:cNvPr>
          <p:cNvPicPr>
            <a:picLocks noGrp="1" noChangeAspect="1"/>
          </p:cNvPicPr>
          <p:nvPr>
            <p:ph type="pic" sz="quarter" idx="13"/>
          </p:nvPr>
        </p:nvPicPr>
        <p:blipFill>
          <a:blip r:embed="rId2"/>
          <a:srcRect t="34241" b="34241"/>
          <a:stretch>
            <a:fillRect/>
          </a:stretch>
        </p:blipFill>
        <p:spPr/>
      </p:pic>
    </p:spTree>
    <p:extLst>
      <p:ext uri="{BB962C8B-B14F-4D97-AF65-F5344CB8AC3E}">
        <p14:creationId xmlns:p14="http://schemas.microsoft.com/office/powerpoint/2010/main" val="315908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Birth</a:t>
            </a:r>
          </a:p>
        </p:txBody>
      </p:sp>
      <p:grpSp>
        <p:nvGrpSpPr>
          <p:cNvPr id="4" name="Group 3">
            <a:extLst>
              <a:ext uri="{FF2B5EF4-FFF2-40B4-BE49-F238E27FC236}">
                <a16:creationId xmlns:a16="http://schemas.microsoft.com/office/drawing/2014/main" id="{2B5897C7-9898-42D4-AE66-D07D6BF3C41D}"/>
              </a:ext>
            </a:extLst>
          </p:cNvPr>
          <p:cNvGrpSpPr/>
          <p:nvPr/>
        </p:nvGrpSpPr>
        <p:grpSpPr>
          <a:xfrm>
            <a:off x="3078495" y="1971069"/>
            <a:ext cx="6912528" cy="1372055"/>
            <a:chOff x="3078495" y="1971069"/>
            <a:chExt cx="6912528" cy="1372055"/>
          </a:xfrm>
        </p:grpSpPr>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3078495" y="1971069"/>
              <a:ext cx="6526634"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chemeClr val="accent2"/>
                  </a:solidFill>
                </a:rPr>
                <a:t>“Living matter always arises by the agency of pre-existing living matter”</a:t>
              </a:r>
              <a:r>
                <a:rPr lang="en-US" sz="2800" dirty="0">
                  <a:solidFill>
                    <a:schemeClr val="accent2"/>
                  </a:solidFill>
                </a:rPr>
                <a:t>  </a:t>
              </a:r>
            </a:p>
          </p:txBody>
        </p:sp>
        <p:sp>
          <p:nvSpPr>
            <p:cNvPr id="7" name="Text Placeholder 20">
              <a:extLst>
                <a:ext uri="{FF2B5EF4-FFF2-40B4-BE49-F238E27FC236}">
                  <a16:creationId xmlns:a16="http://schemas.microsoft.com/office/drawing/2014/main" id="{22B05A84-3DF9-46C4-B4D1-C5C1D5554884}"/>
                </a:ext>
              </a:extLst>
            </p:cNvPr>
            <p:cNvSpPr txBox="1">
              <a:spLocks/>
            </p:cNvSpPr>
            <p:nvPr/>
          </p:nvSpPr>
          <p:spPr>
            <a:xfrm>
              <a:off x="6099930" y="2853311"/>
              <a:ext cx="3891093"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accent2"/>
                  </a:solidFill>
                </a:rPr>
                <a:t>- Thomas Huxley, 1870</a:t>
              </a:r>
              <a:endParaRPr lang="en-US" sz="2000" dirty="0">
                <a:solidFill>
                  <a:schemeClr val="accent2"/>
                </a:solidFill>
              </a:endParaRPr>
            </a:p>
          </p:txBody>
        </p:sp>
      </p:grpSp>
      <p:sp>
        <p:nvSpPr>
          <p:cNvPr id="8" name="Title 9">
            <a:extLst>
              <a:ext uri="{FF2B5EF4-FFF2-40B4-BE49-F238E27FC236}">
                <a16:creationId xmlns:a16="http://schemas.microsoft.com/office/drawing/2014/main" id="{DEA9D267-7BD5-46DC-9E43-7A4EFD891353}"/>
              </a:ext>
            </a:extLst>
          </p:cNvPr>
          <p:cNvSpPr txBox="1">
            <a:spLocks/>
          </p:cNvSpPr>
          <p:nvPr/>
        </p:nvSpPr>
        <p:spPr>
          <a:xfrm>
            <a:off x="4927121" y="4208547"/>
            <a:ext cx="2964135"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n-US" sz="3200" dirty="0">
                <a:solidFill>
                  <a:schemeClr val="accent6"/>
                </a:solidFill>
              </a:rPr>
              <a:t>Abiogenesis</a:t>
            </a:r>
          </a:p>
        </p:txBody>
      </p:sp>
      <p:sp>
        <p:nvSpPr>
          <p:cNvPr id="9" name="Text Placeholder 20">
            <a:extLst>
              <a:ext uri="{FF2B5EF4-FFF2-40B4-BE49-F238E27FC236}">
                <a16:creationId xmlns:a16="http://schemas.microsoft.com/office/drawing/2014/main" id="{6CDF2040-4DF9-456F-B615-D100148A77DD}"/>
              </a:ext>
            </a:extLst>
          </p:cNvPr>
          <p:cNvSpPr txBox="1">
            <a:spLocks/>
          </p:cNvSpPr>
          <p:nvPr/>
        </p:nvSpPr>
        <p:spPr>
          <a:xfrm>
            <a:off x="3292679" y="4856075"/>
            <a:ext cx="6233020"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rgbClr val="0070C0"/>
                </a:solidFill>
              </a:rPr>
              <a:t>The emergence of Life from </a:t>
            </a:r>
            <a:br>
              <a:rPr lang="en-GB" sz="2800" dirty="0">
                <a:solidFill>
                  <a:srgbClr val="0070C0"/>
                </a:solidFill>
              </a:rPr>
            </a:br>
            <a:r>
              <a:rPr lang="en-GB" sz="2800" dirty="0">
                <a:solidFill>
                  <a:srgbClr val="0070C0"/>
                </a:solidFill>
              </a:rPr>
              <a:t>non-living matter</a:t>
            </a:r>
            <a:r>
              <a:rPr lang="en-US" sz="2800" dirty="0">
                <a:solidFill>
                  <a:srgbClr val="0070C0"/>
                </a:solidFill>
              </a:rPr>
              <a:t>  </a:t>
            </a:r>
          </a:p>
        </p:txBody>
      </p:sp>
      <p:sp>
        <p:nvSpPr>
          <p:cNvPr id="2" name="TextBox 1">
            <a:extLst>
              <a:ext uri="{FF2B5EF4-FFF2-40B4-BE49-F238E27FC236}">
                <a16:creationId xmlns:a16="http://schemas.microsoft.com/office/drawing/2014/main" id="{8B261268-17D3-45B8-B5F6-E9361BFB4D3E}"/>
              </a:ext>
            </a:extLst>
          </p:cNvPr>
          <p:cNvSpPr txBox="1"/>
          <p:nvPr/>
        </p:nvSpPr>
        <p:spPr>
          <a:xfrm>
            <a:off x="6109557" y="5933010"/>
            <a:ext cx="385042" cy="523220"/>
          </a:xfrm>
          <a:prstGeom prst="rect">
            <a:avLst/>
          </a:prstGeom>
          <a:noFill/>
        </p:spPr>
        <p:txBody>
          <a:bodyPr wrap="none" rtlCol="0">
            <a:spAutoFit/>
          </a:bodyPr>
          <a:lstStyle/>
          <a:p>
            <a:r>
              <a:rPr lang="en-GB" sz="2800" dirty="0"/>
              <a:t>1</a:t>
            </a:r>
          </a:p>
        </p:txBody>
      </p:sp>
      <p:sp>
        <p:nvSpPr>
          <p:cNvPr id="3" name="TextBox 2">
            <a:extLst>
              <a:ext uri="{FF2B5EF4-FFF2-40B4-BE49-F238E27FC236}">
                <a16:creationId xmlns:a16="http://schemas.microsoft.com/office/drawing/2014/main" id="{72BB8484-54F7-4678-92E5-540C6AA9072D}"/>
              </a:ext>
            </a:extLst>
          </p:cNvPr>
          <p:cNvSpPr txBox="1"/>
          <p:nvPr/>
        </p:nvSpPr>
        <p:spPr>
          <a:xfrm>
            <a:off x="1343864" y="3306588"/>
            <a:ext cx="9866804" cy="523220"/>
          </a:xfrm>
          <a:prstGeom prst="rect">
            <a:avLst/>
          </a:prstGeom>
          <a:noFill/>
        </p:spPr>
        <p:txBody>
          <a:bodyPr wrap="none" rtlCol="0">
            <a:spAutoFit/>
          </a:bodyPr>
          <a:lstStyle/>
          <a:p>
            <a:r>
              <a:rPr lang="en-GB" sz="2800" dirty="0"/>
              <a:t>99.99999999999999999999999999999999999999999 ….. %</a:t>
            </a:r>
          </a:p>
        </p:txBody>
      </p:sp>
      <p:sp>
        <p:nvSpPr>
          <p:cNvPr id="11" name="TextBox 10">
            <a:extLst>
              <a:ext uri="{FF2B5EF4-FFF2-40B4-BE49-F238E27FC236}">
                <a16:creationId xmlns:a16="http://schemas.microsoft.com/office/drawing/2014/main" id="{E2EC4AE8-15FF-46A9-BC6E-DCD33E598E0C}"/>
              </a:ext>
            </a:extLst>
          </p:cNvPr>
          <p:cNvSpPr txBox="1"/>
          <p:nvPr/>
        </p:nvSpPr>
        <p:spPr>
          <a:xfrm>
            <a:off x="3118505" y="1235078"/>
            <a:ext cx="6097604" cy="584775"/>
          </a:xfrm>
          <a:prstGeom prst="rect">
            <a:avLst/>
          </a:prstGeom>
          <a:noFill/>
        </p:spPr>
        <p:txBody>
          <a:bodyPr wrap="square">
            <a:spAutoFit/>
          </a:bodyPr>
          <a:lstStyle/>
          <a:p>
            <a:pPr algn="ctr"/>
            <a:r>
              <a:rPr lang="en-US" sz="3200" b="1" spc="-60" dirty="0">
                <a:solidFill>
                  <a:srgbClr val="067F9C"/>
                </a:solidFill>
                <a:latin typeface="+mj-lt"/>
                <a:ea typeface="+mj-ea"/>
                <a:cs typeface="+mj-cs"/>
              </a:rPr>
              <a:t>Biogenesis</a:t>
            </a:r>
            <a:endParaRPr lang="en-GB" sz="3200" b="1" spc="-60" dirty="0">
              <a:solidFill>
                <a:srgbClr val="067F9C"/>
              </a:solidFill>
              <a:latin typeface="+mj-lt"/>
              <a:ea typeface="+mj-ea"/>
              <a:cs typeface="+mj-cs"/>
            </a:endParaRPr>
          </a:p>
        </p:txBody>
      </p:sp>
      <p:pic>
        <p:nvPicPr>
          <p:cNvPr id="5" name="Picture 4" descr="A close up of a egg&#10;&#10;Description automatically generated">
            <a:extLst>
              <a:ext uri="{FF2B5EF4-FFF2-40B4-BE49-F238E27FC236}">
                <a16:creationId xmlns:a16="http://schemas.microsoft.com/office/drawing/2014/main" id="{D83FA63D-BE14-4CF2-A2CB-84AD27080936}"/>
              </a:ext>
            </a:extLst>
          </p:cNvPr>
          <p:cNvPicPr>
            <a:picLocks noChangeAspect="1"/>
          </p:cNvPicPr>
          <p:nvPr/>
        </p:nvPicPr>
        <p:blipFill>
          <a:blip r:embed="rId2"/>
          <a:stretch>
            <a:fillRect/>
          </a:stretch>
        </p:blipFill>
        <p:spPr>
          <a:xfrm>
            <a:off x="9767202" y="293853"/>
            <a:ext cx="2559458" cy="2559458"/>
          </a:xfrm>
          <a:prstGeom prst="rect">
            <a:avLst/>
          </a:prstGeom>
        </p:spPr>
      </p:pic>
    </p:spTree>
    <p:extLst>
      <p:ext uri="{BB962C8B-B14F-4D97-AF65-F5344CB8AC3E}">
        <p14:creationId xmlns:p14="http://schemas.microsoft.com/office/powerpoint/2010/main" val="28333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 grpId="0"/>
      <p:bldP spid="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Birth</a:t>
            </a:r>
          </a:p>
        </p:txBody>
      </p:sp>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3078495" y="1971069"/>
            <a:ext cx="6526634"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chemeClr val="accent2"/>
                </a:solidFill>
              </a:rPr>
              <a:t>“Living matter always arises by the agency of pre-existing living matter”</a:t>
            </a:r>
            <a:r>
              <a:rPr lang="en-US" sz="2800" dirty="0">
                <a:solidFill>
                  <a:schemeClr val="accent2"/>
                </a:solidFill>
              </a:rPr>
              <a:t>  </a:t>
            </a:r>
          </a:p>
        </p:txBody>
      </p:sp>
      <p:sp>
        <p:nvSpPr>
          <p:cNvPr id="7" name="Text Placeholder 20">
            <a:extLst>
              <a:ext uri="{FF2B5EF4-FFF2-40B4-BE49-F238E27FC236}">
                <a16:creationId xmlns:a16="http://schemas.microsoft.com/office/drawing/2014/main" id="{22B05A84-3DF9-46C4-B4D1-C5C1D5554884}"/>
              </a:ext>
            </a:extLst>
          </p:cNvPr>
          <p:cNvSpPr txBox="1">
            <a:spLocks/>
          </p:cNvSpPr>
          <p:nvPr/>
        </p:nvSpPr>
        <p:spPr>
          <a:xfrm>
            <a:off x="6099930" y="2853311"/>
            <a:ext cx="3891093"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accent2"/>
                </a:solidFill>
              </a:rPr>
              <a:t>- Thomas Huxley, 1870</a:t>
            </a:r>
            <a:endParaRPr lang="en-US" sz="2000" dirty="0">
              <a:solidFill>
                <a:schemeClr val="accent2"/>
              </a:solidFill>
            </a:endParaRPr>
          </a:p>
        </p:txBody>
      </p:sp>
      <p:sp>
        <p:nvSpPr>
          <p:cNvPr id="8" name="Title 9">
            <a:extLst>
              <a:ext uri="{FF2B5EF4-FFF2-40B4-BE49-F238E27FC236}">
                <a16:creationId xmlns:a16="http://schemas.microsoft.com/office/drawing/2014/main" id="{DEA9D267-7BD5-46DC-9E43-7A4EFD891353}"/>
              </a:ext>
            </a:extLst>
          </p:cNvPr>
          <p:cNvSpPr txBox="1">
            <a:spLocks/>
          </p:cNvSpPr>
          <p:nvPr/>
        </p:nvSpPr>
        <p:spPr>
          <a:xfrm>
            <a:off x="4927121" y="4208547"/>
            <a:ext cx="2964135"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n-US" sz="3200" dirty="0">
                <a:solidFill>
                  <a:schemeClr val="accent6"/>
                </a:solidFill>
              </a:rPr>
              <a:t>Abiogenesis</a:t>
            </a:r>
          </a:p>
        </p:txBody>
      </p:sp>
      <p:sp>
        <p:nvSpPr>
          <p:cNvPr id="9" name="Text Placeholder 20">
            <a:extLst>
              <a:ext uri="{FF2B5EF4-FFF2-40B4-BE49-F238E27FC236}">
                <a16:creationId xmlns:a16="http://schemas.microsoft.com/office/drawing/2014/main" id="{6CDF2040-4DF9-456F-B615-D100148A77DD}"/>
              </a:ext>
            </a:extLst>
          </p:cNvPr>
          <p:cNvSpPr txBox="1">
            <a:spLocks/>
          </p:cNvSpPr>
          <p:nvPr/>
        </p:nvSpPr>
        <p:spPr>
          <a:xfrm>
            <a:off x="3292679" y="4856075"/>
            <a:ext cx="6233020"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solidFill>
                  <a:srgbClr val="0070C0"/>
                </a:solidFill>
              </a:rPr>
              <a:t>The emergence of Life from </a:t>
            </a:r>
            <a:br>
              <a:rPr lang="en-GB" sz="2800" dirty="0">
                <a:solidFill>
                  <a:srgbClr val="0070C0"/>
                </a:solidFill>
              </a:rPr>
            </a:br>
            <a:r>
              <a:rPr lang="en-GB" sz="2800" dirty="0">
                <a:solidFill>
                  <a:srgbClr val="0070C0"/>
                </a:solidFill>
              </a:rPr>
              <a:t>non-living matter</a:t>
            </a:r>
            <a:r>
              <a:rPr lang="en-US" sz="2800" dirty="0">
                <a:solidFill>
                  <a:srgbClr val="0070C0"/>
                </a:solidFill>
              </a:rPr>
              <a:t>  </a:t>
            </a:r>
          </a:p>
        </p:txBody>
      </p:sp>
      <p:sp>
        <p:nvSpPr>
          <p:cNvPr id="2" name="TextBox 1">
            <a:extLst>
              <a:ext uri="{FF2B5EF4-FFF2-40B4-BE49-F238E27FC236}">
                <a16:creationId xmlns:a16="http://schemas.microsoft.com/office/drawing/2014/main" id="{8B261268-17D3-45B8-B5F6-E9361BFB4D3E}"/>
              </a:ext>
            </a:extLst>
          </p:cNvPr>
          <p:cNvSpPr txBox="1"/>
          <p:nvPr/>
        </p:nvSpPr>
        <p:spPr>
          <a:xfrm>
            <a:off x="6109557" y="5933010"/>
            <a:ext cx="385042" cy="523220"/>
          </a:xfrm>
          <a:prstGeom prst="rect">
            <a:avLst/>
          </a:prstGeom>
          <a:noFill/>
        </p:spPr>
        <p:txBody>
          <a:bodyPr wrap="none" rtlCol="0">
            <a:spAutoFit/>
          </a:bodyPr>
          <a:lstStyle/>
          <a:p>
            <a:r>
              <a:rPr lang="en-GB" sz="2800" dirty="0"/>
              <a:t>1</a:t>
            </a:r>
          </a:p>
        </p:txBody>
      </p:sp>
      <p:sp>
        <p:nvSpPr>
          <p:cNvPr id="3" name="TextBox 2">
            <a:extLst>
              <a:ext uri="{FF2B5EF4-FFF2-40B4-BE49-F238E27FC236}">
                <a16:creationId xmlns:a16="http://schemas.microsoft.com/office/drawing/2014/main" id="{72BB8484-54F7-4678-92E5-540C6AA9072D}"/>
              </a:ext>
            </a:extLst>
          </p:cNvPr>
          <p:cNvSpPr txBox="1"/>
          <p:nvPr/>
        </p:nvSpPr>
        <p:spPr>
          <a:xfrm>
            <a:off x="1343864" y="3306588"/>
            <a:ext cx="9866804" cy="523220"/>
          </a:xfrm>
          <a:prstGeom prst="rect">
            <a:avLst/>
          </a:prstGeom>
          <a:noFill/>
        </p:spPr>
        <p:txBody>
          <a:bodyPr wrap="none" rtlCol="0">
            <a:spAutoFit/>
          </a:bodyPr>
          <a:lstStyle/>
          <a:p>
            <a:r>
              <a:rPr lang="en-GB" sz="2800" dirty="0"/>
              <a:t>99.99999999999999999999999999999999999999999 ….. %</a:t>
            </a:r>
          </a:p>
        </p:txBody>
      </p:sp>
      <p:sp>
        <p:nvSpPr>
          <p:cNvPr id="11" name="TextBox 10">
            <a:extLst>
              <a:ext uri="{FF2B5EF4-FFF2-40B4-BE49-F238E27FC236}">
                <a16:creationId xmlns:a16="http://schemas.microsoft.com/office/drawing/2014/main" id="{E2EC4AE8-15FF-46A9-BC6E-DCD33E598E0C}"/>
              </a:ext>
            </a:extLst>
          </p:cNvPr>
          <p:cNvSpPr txBox="1"/>
          <p:nvPr/>
        </p:nvSpPr>
        <p:spPr>
          <a:xfrm>
            <a:off x="3118505" y="1235078"/>
            <a:ext cx="6097604" cy="584775"/>
          </a:xfrm>
          <a:prstGeom prst="rect">
            <a:avLst/>
          </a:prstGeom>
          <a:noFill/>
        </p:spPr>
        <p:txBody>
          <a:bodyPr wrap="square">
            <a:spAutoFit/>
          </a:bodyPr>
          <a:lstStyle/>
          <a:p>
            <a:pPr algn="ctr"/>
            <a:r>
              <a:rPr lang="en-US" sz="3200" b="1" spc="-60" dirty="0">
                <a:solidFill>
                  <a:srgbClr val="067F9C"/>
                </a:solidFill>
                <a:latin typeface="+mj-lt"/>
                <a:ea typeface="+mj-ea"/>
                <a:cs typeface="+mj-cs"/>
              </a:rPr>
              <a:t>Biogenesis</a:t>
            </a:r>
            <a:endParaRPr lang="en-GB" sz="3200" b="1" spc="-60" dirty="0">
              <a:solidFill>
                <a:srgbClr val="067F9C"/>
              </a:solidFill>
              <a:latin typeface="+mj-lt"/>
              <a:ea typeface="+mj-ea"/>
              <a:cs typeface="+mj-cs"/>
            </a:endParaRPr>
          </a:p>
        </p:txBody>
      </p:sp>
      <p:grpSp>
        <p:nvGrpSpPr>
          <p:cNvPr id="14" name="Group 13">
            <a:extLst>
              <a:ext uri="{FF2B5EF4-FFF2-40B4-BE49-F238E27FC236}">
                <a16:creationId xmlns:a16="http://schemas.microsoft.com/office/drawing/2014/main" id="{762BBE36-362D-4037-A265-360A59BA3DF8}"/>
              </a:ext>
            </a:extLst>
          </p:cNvPr>
          <p:cNvGrpSpPr/>
          <p:nvPr/>
        </p:nvGrpSpPr>
        <p:grpSpPr>
          <a:xfrm>
            <a:off x="1399236" y="3302532"/>
            <a:ext cx="10019903" cy="3153698"/>
            <a:chOff x="1399236" y="3302532"/>
            <a:chExt cx="10019903" cy="3153698"/>
          </a:xfrm>
        </p:grpSpPr>
        <p:sp>
          <p:nvSpPr>
            <p:cNvPr id="4" name="TextBox 3">
              <a:extLst>
                <a:ext uri="{FF2B5EF4-FFF2-40B4-BE49-F238E27FC236}">
                  <a16:creationId xmlns:a16="http://schemas.microsoft.com/office/drawing/2014/main" id="{56033463-154C-412D-97F4-4466720E8F78}"/>
                </a:ext>
              </a:extLst>
            </p:cNvPr>
            <p:cNvSpPr txBox="1"/>
            <p:nvPr/>
          </p:nvSpPr>
          <p:spPr>
            <a:xfrm>
              <a:off x="1399236" y="3302532"/>
              <a:ext cx="10019903" cy="523220"/>
            </a:xfrm>
            <a:prstGeom prst="rect">
              <a:avLst/>
            </a:prstGeom>
            <a:solidFill>
              <a:schemeClr val="bg1"/>
            </a:solidFill>
          </p:spPr>
          <p:txBody>
            <a:bodyPr wrap="square" rtlCol="0">
              <a:spAutoFit/>
            </a:bodyPr>
            <a:lstStyle/>
            <a:p>
              <a:pPr algn="ctr"/>
              <a:r>
                <a:rPr lang="en-GB" sz="2800" dirty="0"/>
                <a:t>100%</a:t>
              </a:r>
            </a:p>
          </p:txBody>
        </p:sp>
        <p:sp>
          <p:nvSpPr>
            <p:cNvPr id="6" name="TextBox 5">
              <a:extLst>
                <a:ext uri="{FF2B5EF4-FFF2-40B4-BE49-F238E27FC236}">
                  <a16:creationId xmlns:a16="http://schemas.microsoft.com/office/drawing/2014/main" id="{DE511CB3-6FE9-469B-9325-7BE0092C9311}"/>
                </a:ext>
              </a:extLst>
            </p:cNvPr>
            <p:cNvSpPr txBox="1"/>
            <p:nvPr/>
          </p:nvSpPr>
          <p:spPr>
            <a:xfrm>
              <a:off x="6090183" y="5933010"/>
              <a:ext cx="387757" cy="523220"/>
            </a:xfrm>
            <a:prstGeom prst="rect">
              <a:avLst/>
            </a:prstGeom>
            <a:solidFill>
              <a:schemeClr val="bg1"/>
            </a:solidFill>
          </p:spPr>
          <p:txBody>
            <a:bodyPr wrap="none" rtlCol="0">
              <a:spAutoFit/>
            </a:bodyPr>
            <a:lstStyle/>
            <a:p>
              <a:r>
                <a:rPr lang="en-GB" sz="2800" dirty="0"/>
                <a:t>0</a:t>
              </a:r>
            </a:p>
          </p:txBody>
        </p:sp>
      </p:grpSp>
      <p:pic>
        <p:nvPicPr>
          <p:cNvPr id="12" name="Picture 11" descr="A close up of a egg&#10;&#10;Description automatically generated">
            <a:extLst>
              <a:ext uri="{FF2B5EF4-FFF2-40B4-BE49-F238E27FC236}">
                <a16:creationId xmlns:a16="http://schemas.microsoft.com/office/drawing/2014/main" id="{6CAF8688-0FDE-416B-99A9-E4DB79F7AF7F}"/>
              </a:ext>
            </a:extLst>
          </p:cNvPr>
          <p:cNvPicPr>
            <a:picLocks noChangeAspect="1"/>
          </p:cNvPicPr>
          <p:nvPr/>
        </p:nvPicPr>
        <p:blipFill>
          <a:blip r:embed="rId2"/>
          <a:stretch>
            <a:fillRect/>
          </a:stretch>
        </p:blipFill>
        <p:spPr>
          <a:xfrm>
            <a:off x="9767202" y="293853"/>
            <a:ext cx="2559458" cy="2559458"/>
          </a:xfrm>
          <a:prstGeom prst="rect">
            <a:avLst/>
          </a:prstGeom>
        </p:spPr>
      </p:pic>
    </p:spTree>
    <p:extLst>
      <p:ext uri="{BB962C8B-B14F-4D97-AF65-F5344CB8AC3E}">
        <p14:creationId xmlns:p14="http://schemas.microsoft.com/office/powerpoint/2010/main" val="526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1CD05C-D3F6-4E98-A56C-84CED1C7634F}"/>
              </a:ext>
            </a:extLst>
          </p:cNvPr>
          <p:cNvSpPr>
            <a:spLocks noGrp="1"/>
          </p:cNvSpPr>
          <p:nvPr>
            <p:ph type="body" sz="quarter" idx="14"/>
          </p:nvPr>
        </p:nvSpPr>
        <p:spPr>
          <a:xfrm>
            <a:off x="1639904" y="1444767"/>
            <a:ext cx="4900386" cy="334508"/>
          </a:xfrm>
        </p:spPr>
        <p:txBody>
          <a:bodyPr/>
          <a:lstStyle/>
          <a:p>
            <a:r>
              <a:rPr lang="en-GB" sz="2400" dirty="0"/>
              <a:t>Non-living Things</a:t>
            </a:r>
          </a:p>
        </p:txBody>
      </p:sp>
      <p:sp>
        <p:nvSpPr>
          <p:cNvPr id="3" name="Text Placeholder 2">
            <a:extLst>
              <a:ext uri="{FF2B5EF4-FFF2-40B4-BE49-F238E27FC236}">
                <a16:creationId xmlns:a16="http://schemas.microsoft.com/office/drawing/2014/main" id="{F670FC7F-67F3-46C5-8E41-3E5B8F9C384C}"/>
              </a:ext>
            </a:extLst>
          </p:cNvPr>
          <p:cNvSpPr>
            <a:spLocks noGrp="1"/>
          </p:cNvSpPr>
          <p:nvPr>
            <p:ph type="body" sz="quarter" idx="15"/>
          </p:nvPr>
        </p:nvSpPr>
        <p:spPr>
          <a:xfrm>
            <a:off x="7653764" y="1444767"/>
            <a:ext cx="2481638" cy="334508"/>
          </a:xfrm>
        </p:spPr>
        <p:txBody>
          <a:bodyPr/>
          <a:lstStyle/>
          <a:p>
            <a:r>
              <a:rPr lang="en-GB" sz="2400" dirty="0"/>
              <a:t>Living Things</a:t>
            </a:r>
          </a:p>
        </p:txBody>
      </p:sp>
      <p:sp>
        <p:nvSpPr>
          <p:cNvPr id="6" name="Title 5">
            <a:extLst>
              <a:ext uri="{FF2B5EF4-FFF2-40B4-BE49-F238E27FC236}">
                <a16:creationId xmlns:a16="http://schemas.microsoft.com/office/drawing/2014/main" id="{E229656B-1984-4001-A0B5-64475474EE84}"/>
              </a:ext>
            </a:extLst>
          </p:cNvPr>
          <p:cNvSpPr>
            <a:spLocks noGrp="1"/>
          </p:cNvSpPr>
          <p:nvPr>
            <p:ph type="title"/>
          </p:nvPr>
        </p:nvSpPr>
        <p:spPr/>
        <p:txBody>
          <a:bodyPr/>
          <a:lstStyle/>
          <a:p>
            <a:r>
              <a:rPr lang="en-GB" dirty="0"/>
              <a:t>Birth</a:t>
            </a:r>
          </a:p>
        </p:txBody>
      </p:sp>
      <p:pic>
        <p:nvPicPr>
          <p:cNvPr id="8" name="Picture 7" descr="A picture containing drawing&#10;&#10;Description automatically generated">
            <a:extLst>
              <a:ext uri="{FF2B5EF4-FFF2-40B4-BE49-F238E27FC236}">
                <a16:creationId xmlns:a16="http://schemas.microsoft.com/office/drawing/2014/main" id="{9E0CE16B-D381-4340-A3FB-4E55D482AF75}"/>
              </a:ext>
            </a:extLst>
          </p:cNvPr>
          <p:cNvPicPr>
            <a:picLocks noChangeAspect="1"/>
          </p:cNvPicPr>
          <p:nvPr/>
        </p:nvPicPr>
        <p:blipFill>
          <a:blip r:embed="rId2"/>
          <a:stretch>
            <a:fillRect/>
          </a:stretch>
        </p:blipFill>
        <p:spPr>
          <a:xfrm>
            <a:off x="1547661" y="1892257"/>
            <a:ext cx="2730693" cy="3978337"/>
          </a:xfrm>
          <a:prstGeom prst="rect">
            <a:avLst/>
          </a:prstGeom>
        </p:spPr>
      </p:pic>
      <p:pic>
        <p:nvPicPr>
          <p:cNvPr id="18" name="Picture 17" descr="A picture containing food&#10;&#10;Description automatically generated">
            <a:extLst>
              <a:ext uri="{FF2B5EF4-FFF2-40B4-BE49-F238E27FC236}">
                <a16:creationId xmlns:a16="http://schemas.microsoft.com/office/drawing/2014/main" id="{559B6FA2-BBCB-4430-999D-79D5BC71908B}"/>
              </a:ext>
            </a:extLst>
          </p:cNvPr>
          <p:cNvPicPr>
            <a:picLocks noChangeAspect="1"/>
          </p:cNvPicPr>
          <p:nvPr/>
        </p:nvPicPr>
        <p:blipFill>
          <a:blip r:embed="rId3"/>
          <a:stretch>
            <a:fillRect/>
          </a:stretch>
        </p:blipFill>
        <p:spPr>
          <a:xfrm>
            <a:off x="7103387" y="3421852"/>
            <a:ext cx="3636670" cy="2440045"/>
          </a:xfrm>
          <a:prstGeom prst="rect">
            <a:avLst/>
          </a:prstGeom>
        </p:spPr>
      </p:pic>
      <p:sp>
        <p:nvSpPr>
          <p:cNvPr id="19" name="TextBox 18">
            <a:extLst>
              <a:ext uri="{FF2B5EF4-FFF2-40B4-BE49-F238E27FC236}">
                <a16:creationId xmlns:a16="http://schemas.microsoft.com/office/drawing/2014/main" id="{B9799096-16A2-4CAC-86AE-13FDA6A58565}"/>
              </a:ext>
            </a:extLst>
          </p:cNvPr>
          <p:cNvSpPr txBox="1"/>
          <p:nvPr/>
        </p:nvSpPr>
        <p:spPr>
          <a:xfrm>
            <a:off x="245306" y="5924132"/>
            <a:ext cx="5655715" cy="707886"/>
          </a:xfrm>
          <a:prstGeom prst="rect">
            <a:avLst/>
          </a:prstGeom>
          <a:noFill/>
        </p:spPr>
        <p:txBody>
          <a:bodyPr wrap="none" rtlCol="0">
            <a:spAutoFit/>
          </a:bodyPr>
          <a:lstStyle/>
          <a:p>
            <a:pPr algn="ctr"/>
            <a:r>
              <a:rPr lang="en-GB" sz="2000" dirty="0"/>
              <a:t>Non-living things are created by living things</a:t>
            </a:r>
            <a:br>
              <a:rPr lang="en-GB" sz="2000" dirty="0"/>
            </a:br>
            <a:r>
              <a:rPr lang="en-GB" sz="2000" dirty="0"/>
              <a:t>(or other natural events)</a:t>
            </a:r>
          </a:p>
        </p:txBody>
      </p:sp>
      <p:sp>
        <p:nvSpPr>
          <p:cNvPr id="20" name="TextBox 19">
            <a:extLst>
              <a:ext uri="{FF2B5EF4-FFF2-40B4-BE49-F238E27FC236}">
                <a16:creationId xmlns:a16="http://schemas.microsoft.com/office/drawing/2014/main" id="{A373FCAE-4229-4ECA-97D7-AE37C1EE7434}"/>
              </a:ext>
            </a:extLst>
          </p:cNvPr>
          <p:cNvSpPr txBox="1"/>
          <p:nvPr/>
        </p:nvSpPr>
        <p:spPr>
          <a:xfrm>
            <a:off x="6925301" y="5924132"/>
            <a:ext cx="4030270" cy="707886"/>
          </a:xfrm>
          <a:prstGeom prst="rect">
            <a:avLst/>
          </a:prstGeom>
          <a:noFill/>
        </p:spPr>
        <p:txBody>
          <a:bodyPr wrap="none" rtlCol="0">
            <a:spAutoFit/>
          </a:bodyPr>
          <a:lstStyle/>
          <a:p>
            <a:pPr algn="ctr"/>
            <a:r>
              <a:rPr lang="en-GB" sz="2000" dirty="0"/>
              <a:t>Living things create themselves</a:t>
            </a:r>
            <a:br>
              <a:rPr lang="en-GB" sz="2000" dirty="0"/>
            </a:br>
            <a:r>
              <a:rPr lang="en-GB" sz="2000" dirty="0"/>
              <a:t>from other living things !</a:t>
            </a:r>
          </a:p>
        </p:txBody>
      </p:sp>
      <p:sp>
        <p:nvSpPr>
          <p:cNvPr id="13" name="TextBox 12">
            <a:extLst>
              <a:ext uri="{FF2B5EF4-FFF2-40B4-BE49-F238E27FC236}">
                <a16:creationId xmlns:a16="http://schemas.microsoft.com/office/drawing/2014/main" id="{B003C0E9-A746-4827-B385-725D7554A6A5}"/>
              </a:ext>
            </a:extLst>
          </p:cNvPr>
          <p:cNvSpPr txBox="1"/>
          <p:nvPr/>
        </p:nvSpPr>
        <p:spPr>
          <a:xfrm>
            <a:off x="3041106" y="515698"/>
            <a:ext cx="6998368" cy="584775"/>
          </a:xfrm>
          <a:prstGeom prst="rect">
            <a:avLst/>
          </a:prstGeom>
          <a:noFill/>
        </p:spPr>
        <p:txBody>
          <a:bodyPr wrap="square">
            <a:spAutoFit/>
          </a:bodyPr>
          <a:lstStyle/>
          <a:p>
            <a:r>
              <a:rPr lang="en-GB" sz="3200" b="1" spc="-60" dirty="0">
                <a:latin typeface="+mj-lt"/>
                <a:ea typeface="+mj-ea"/>
                <a:cs typeface="+mj-cs"/>
              </a:rPr>
              <a:t>How are living things created?</a:t>
            </a:r>
          </a:p>
        </p:txBody>
      </p:sp>
      <p:pic>
        <p:nvPicPr>
          <p:cNvPr id="9" name="Picture 8" descr="A picture containing food&#10;&#10;Description automatically generated">
            <a:extLst>
              <a:ext uri="{FF2B5EF4-FFF2-40B4-BE49-F238E27FC236}">
                <a16:creationId xmlns:a16="http://schemas.microsoft.com/office/drawing/2014/main" id="{3DC42C5D-D042-498E-8E54-90A7CD404A5E}"/>
              </a:ext>
            </a:extLst>
          </p:cNvPr>
          <p:cNvPicPr>
            <a:picLocks noChangeAspect="1"/>
          </p:cNvPicPr>
          <p:nvPr/>
        </p:nvPicPr>
        <p:blipFill>
          <a:blip r:embed="rId4"/>
          <a:stretch>
            <a:fillRect/>
          </a:stretch>
        </p:blipFill>
        <p:spPr>
          <a:xfrm>
            <a:off x="7103385" y="3421852"/>
            <a:ext cx="3636672" cy="2440046"/>
          </a:xfrm>
          <a:prstGeom prst="rect">
            <a:avLst/>
          </a:prstGeom>
        </p:spPr>
      </p:pic>
      <p:pic>
        <p:nvPicPr>
          <p:cNvPr id="10" name="Picture 9" descr="A picture containing table, indoor, sitting, cake&#10;&#10;Description automatically generated">
            <a:extLst>
              <a:ext uri="{FF2B5EF4-FFF2-40B4-BE49-F238E27FC236}">
                <a16:creationId xmlns:a16="http://schemas.microsoft.com/office/drawing/2014/main" id="{A6668197-F64A-4B71-B2DA-FF9FE407AB81}"/>
              </a:ext>
            </a:extLst>
          </p:cNvPr>
          <p:cNvPicPr>
            <a:picLocks noChangeAspect="1"/>
          </p:cNvPicPr>
          <p:nvPr/>
        </p:nvPicPr>
        <p:blipFill>
          <a:blip r:embed="rId5"/>
          <a:stretch>
            <a:fillRect/>
          </a:stretch>
        </p:blipFill>
        <p:spPr>
          <a:xfrm>
            <a:off x="5865545" y="1941395"/>
            <a:ext cx="2847975" cy="2647950"/>
          </a:xfrm>
          <a:prstGeom prst="rect">
            <a:avLst/>
          </a:prstGeom>
        </p:spPr>
      </p:pic>
      <p:pic>
        <p:nvPicPr>
          <p:cNvPr id="12" name="Picture 11" descr="A picture containing sitting, table, decorated, food&#10;&#10;Description automatically generated">
            <a:extLst>
              <a:ext uri="{FF2B5EF4-FFF2-40B4-BE49-F238E27FC236}">
                <a16:creationId xmlns:a16="http://schemas.microsoft.com/office/drawing/2014/main" id="{C22A23F2-33C0-4EAC-988D-1D5CB110B709}"/>
              </a:ext>
            </a:extLst>
          </p:cNvPr>
          <p:cNvPicPr>
            <a:picLocks noChangeAspect="1"/>
          </p:cNvPicPr>
          <p:nvPr/>
        </p:nvPicPr>
        <p:blipFill>
          <a:blip r:embed="rId6"/>
          <a:stretch>
            <a:fillRect/>
          </a:stretch>
        </p:blipFill>
        <p:spPr>
          <a:xfrm>
            <a:off x="5743927" y="1941395"/>
            <a:ext cx="3056177" cy="2647950"/>
          </a:xfrm>
          <a:prstGeom prst="rect">
            <a:avLst/>
          </a:prstGeom>
        </p:spPr>
      </p:pic>
      <p:sp>
        <p:nvSpPr>
          <p:cNvPr id="5" name="Oval 4">
            <a:extLst>
              <a:ext uri="{FF2B5EF4-FFF2-40B4-BE49-F238E27FC236}">
                <a16:creationId xmlns:a16="http://schemas.microsoft.com/office/drawing/2014/main" id="{634244B3-146B-4055-910F-60EFB30FBD6B}"/>
              </a:ext>
            </a:extLst>
          </p:cNvPr>
          <p:cNvSpPr/>
          <p:nvPr/>
        </p:nvSpPr>
        <p:spPr>
          <a:xfrm>
            <a:off x="8767953" y="3169024"/>
            <a:ext cx="2120433" cy="201451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Picture 3" descr="A close up of a egg&#10;&#10;Description automatically generated">
            <a:extLst>
              <a:ext uri="{FF2B5EF4-FFF2-40B4-BE49-F238E27FC236}">
                <a16:creationId xmlns:a16="http://schemas.microsoft.com/office/drawing/2014/main" id="{9D8D3585-DC92-4EB0-A854-6F0C1DB0348A}"/>
              </a:ext>
            </a:extLst>
          </p:cNvPr>
          <p:cNvPicPr>
            <a:picLocks noChangeAspect="1"/>
          </p:cNvPicPr>
          <p:nvPr/>
        </p:nvPicPr>
        <p:blipFill>
          <a:blip r:embed="rId7"/>
          <a:stretch>
            <a:fillRect/>
          </a:stretch>
        </p:blipFill>
        <p:spPr>
          <a:xfrm>
            <a:off x="9767202" y="293853"/>
            <a:ext cx="2559458" cy="2559458"/>
          </a:xfrm>
          <a:prstGeom prst="rect">
            <a:avLst/>
          </a:prstGeom>
        </p:spPr>
      </p:pic>
    </p:spTree>
    <p:extLst>
      <p:ext uri="{BB962C8B-B14F-4D97-AF65-F5344CB8AC3E}">
        <p14:creationId xmlns:p14="http://schemas.microsoft.com/office/powerpoint/2010/main" val="39579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19" grpId="0"/>
      <p:bldP spid="20" grpId="0"/>
      <p:bldP spid="1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id="{D52D150E-EC39-483A-8968-585A40B78C6F}"/>
              </a:ext>
            </a:extLst>
          </p:cNvPr>
          <p:cNvSpPr txBox="1">
            <a:spLocks/>
          </p:cNvSpPr>
          <p:nvPr/>
        </p:nvSpPr>
        <p:spPr>
          <a:xfrm>
            <a:off x="2985888" y="1473492"/>
            <a:ext cx="6095037"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800" dirty="0"/>
              <a:t>Life is </a:t>
            </a:r>
            <a:r>
              <a:rPr lang="en-GB" sz="2800" dirty="0"/>
              <a:t>the activity of a living thing to create and maintain its material existence</a:t>
            </a:r>
            <a:endParaRPr lang="en-US" sz="2800" dirty="0"/>
          </a:p>
        </p:txBody>
      </p:sp>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Life = Self-creation &amp; Self-maintenance</a:t>
            </a:r>
          </a:p>
        </p:txBody>
      </p:sp>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2985887" y="1471763"/>
            <a:ext cx="6095037" cy="234556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800" dirty="0"/>
              <a:t>Life is </a:t>
            </a:r>
            <a:r>
              <a:rPr lang="en-GB" sz="2800" dirty="0"/>
              <a:t>the activity of a living thing to create its material existence</a:t>
            </a:r>
            <a:br>
              <a:rPr lang="en-GB" sz="2800" dirty="0"/>
            </a:br>
            <a:r>
              <a:rPr lang="en-GB" sz="2800" dirty="0"/>
              <a:t>from other living things </a:t>
            </a:r>
            <a:br>
              <a:rPr lang="en-GB" sz="2800" dirty="0"/>
            </a:br>
            <a:r>
              <a:rPr lang="en-GB" sz="2800" dirty="0"/>
              <a:t>and maintain that existence despite its hostile environment.</a:t>
            </a:r>
            <a:endParaRPr lang="en-US" sz="2800" dirty="0"/>
          </a:p>
        </p:txBody>
      </p:sp>
      <p:sp>
        <p:nvSpPr>
          <p:cNvPr id="49" name="Text Placeholder 2">
            <a:extLst>
              <a:ext uri="{FF2B5EF4-FFF2-40B4-BE49-F238E27FC236}">
                <a16:creationId xmlns:a16="http://schemas.microsoft.com/office/drawing/2014/main" id="{CDC4FB65-7978-424F-B8F1-36401C1C5D01}"/>
              </a:ext>
            </a:extLst>
          </p:cNvPr>
          <p:cNvSpPr txBox="1">
            <a:spLocks/>
          </p:cNvSpPr>
          <p:nvPr/>
        </p:nvSpPr>
        <p:spPr>
          <a:xfrm>
            <a:off x="446314" y="4006772"/>
            <a:ext cx="5123976" cy="334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t>But if this is correct, then …</a:t>
            </a:r>
          </a:p>
        </p:txBody>
      </p:sp>
      <p:sp>
        <p:nvSpPr>
          <p:cNvPr id="11" name="Text Placeholder 4">
            <a:extLst>
              <a:ext uri="{FF2B5EF4-FFF2-40B4-BE49-F238E27FC236}">
                <a16:creationId xmlns:a16="http://schemas.microsoft.com/office/drawing/2014/main" id="{1A500B32-B3F2-43FA-B605-01D04EA8A2FD}"/>
              </a:ext>
            </a:extLst>
          </p:cNvPr>
          <p:cNvSpPr txBox="1">
            <a:spLocks/>
          </p:cNvSpPr>
          <p:nvPr/>
        </p:nvSpPr>
        <p:spPr>
          <a:xfrm>
            <a:off x="1530235" y="4680630"/>
            <a:ext cx="8499289" cy="18550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160"/>
              </a:lnSpc>
              <a:spcBef>
                <a:spcPts val="2000"/>
              </a:spcBef>
              <a:buFont typeface="Wingdings" panose="05000000000000000000" pitchFamily="2" charset="2"/>
              <a:buChar char="Ø"/>
            </a:pPr>
            <a:r>
              <a:rPr lang="en-GB" sz="2000" dirty="0"/>
              <a:t>Biogenesis is true : All Life comes from Life !</a:t>
            </a:r>
          </a:p>
          <a:p>
            <a:pPr marL="342900" indent="-342900">
              <a:lnSpc>
                <a:spcPts val="2160"/>
              </a:lnSpc>
              <a:spcBef>
                <a:spcPts val="2000"/>
              </a:spcBef>
              <a:buFont typeface="Wingdings" panose="05000000000000000000" pitchFamily="2" charset="2"/>
              <a:buChar char="Ø"/>
            </a:pPr>
            <a:r>
              <a:rPr lang="en-GB" sz="2000" dirty="0"/>
              <a:t>There never was a first ever living thing ! </a:t>
            </a:r>
          </a:p>
          <a:p>
            <a:pPr marL="342900" indent="-342900">
              <a:lnSpc>
                <a:spcPts val="2160"/>
              </a:lnSpc>
              <a:spcBef>
                <a:spcPts val="2000"/>
              </a:spcBef>
              <a:buFont typeface="Wingdings" panose="05000000000000000000" pitchFamily="2" charset="2"/>
              <a:buChar char="Ø"/>
            </a:pPr>
            <a:r>
              <a:rPr lang="en-GB" sz="2000" dirty="0"/>
              <a:t>Life has existed for all time …. !</a:t>
            </a:r>
          </a:p>
        </p:txBody>
      </p:sp>
      <p:pic>
        <p:nvPicPr>
          <p:cNvPr id="6" name="Picture 5" descr="A close up of a chicken&#10;&#10;Description automatically generated">
            <a:extLst>
              <a:ext uri="{FF2B5EF4-FFF2-40B4-BE49-F238E27FC236}">
                <a16:creationId xmlns:a16="http://schemas.microsoft.com/office/drawing/2014/main" id="{53694EA0-458F-4C6C-945F-CE00EE7CCBD8}"/>
              </a:ext>
            </a:extLst>
          </p:cNvPr>
          <p:cNvPicPr>
            <a:picLocks noChangeAspect="1"/>
          </p:cNvPicPr>
          <p:nvPr/>
        </p:nvPicPr>
        <p:blipFill>
          <a:blip r:embed="rId2"/>
          <a:stretch>
            <a:fillRect/>
          </a:stretch>
        </p:blipFill>
        <p:spPr>
          <a:xfrm>
            <a:off x="263501" y="1008748"/>
            <a:ext cx="2722387" cy="2652059"/>
          </a:xfrm>
          <a:prstGeom prst="rect">
            <a:avLst/>
          </a:prstGeom>
        </p:spPr>
      </p:pic>
      <p:pic>
        <p:nvPicPr>
          <p:cNvPr id="2" name="Picture 1" descr="A close up of a flower&#10;&#10;Description automatically generated">
            <a:extLst>
              <a:ext uri="{FF2B5EF4-FFF2-40B4-BE49-F238E27FC236}">
                <a16:creationId xmlns:a16="http://schemas.microsoft.com/office/drawing/2014/main" id="{E8B977F8-7F7B-416B-A148-FEF823B20595}"/>
              </a:ext>
            </a:extLst>
          </p:cNvPr>
          <p:cNvPicPr>
            <a:picLocks noChangeAspect="1"/>
          </p:cNvPicPr>
          <p:nvPr/>
        </p:nvPicPr>
        <p:blipFill>
          <a:blip r:embed="rId3"/>
          <a:stretch>
            <a:fillRect/>
          </a:stretch>
        </p:blipFill>
        <p:spPr>
          <a:xfrm>
            <a:off x="7261262" y="4197947"/>
            <a:ext cx="1819663" cy="2372099"/>
          </a:xfrm>
          <a:prstGeom prst="rect">
            <a:avLst/>
          </a:prstGeom>
        </p:spPr>
      </p:pic>
      <p:pic>
        <p:nvPicPr>
          <p:cNvPr id="3" name="Picture 2" descr="A picture containing sky, table&#10;&#10;Description automatically generated">
            <a:extLst>
              <a:ext uri="{FF2B5EF4-FFF2-40B4-BE49-F238E27FC236}">
                <a16:creationId xmlns:a16="http://schemas.microsoft.com/office/drawing/2014/main" id="{A40850B3-1515-4EBF-A5CC-3C637C485E92}"/>
              </a:ext>
            </a:extLst>
          </p:cNvPr>
          <p:cNvPicPr>
            <a:picLocks noChangeAspect="1"/>
          </p:cNvPicPr>
          <p:nvPr/>
        </p:nvPicPr>
        <p:blipFill>
          <a:blip r:embed="rId4"/>
          <a:stretch>
            <a:fillRect/>
          </a:stretch>
        </p:blipFill>
        <p:spPr>
          <a:xfrm>
            <a:off x="9593992" y="2922051"/>
            <a:ext cx="1819663" cy="1984884"/>
          </a:xfrm>
          <a:prstGeom prst="rect">
            <a:avLst/>
          </a:prstGeom>
        </p:spPr>
      </p:pic>
      <p:pic>
        <p:nvPicPr>
          <p:cNvPr id="4" name="Picture 3">
            <a:extLst>
              <a:ext uri="{FF2B5EF4-FFF2-40B4-BE49-F238E27FC236}">
                <a16:creationId xmlns:a16="http://schemas.microsoft.com/office/drawing/2014/main" id="{8C62FF17-8BE1-49F4-ACA3-8CCB81606C6A}"/>
              </a:ext>
            </a:extLst>
          </p:cNvPr>
          <p:cNvPicPr>
            <a:picLocks noChangeAspect="1"/>
          </p:cNvPicPr>
          <p:nvPr/>
        </p:nvPicPr>
        <p:blipFill>
          <a:blip r:embed="rId5"/>
          <a:stretch>
            <a:fillRect/>
          </a:stretch>
        </p:blipFill>
        <p:spPr>
          <a:xfrm>
            <a:off x="10811088" y="1297666"/>
            <a:ext cx="697589" cy="708932"/>
          </a:xfrm>
          <a:prstGeom prst="rect">
            <a:avLst/>
          </a:prstGeom>
        </p:spPr>
      </p:pic>
      <p:sp>
        <p:nvSpPr>
          <p:cNvPr id="12" name="TextBox 11">
            <a:extLst>
              <a:ext uri="{FF2B5EF4-FFF2-40B4-BE49-F238E27FC236}">
                <a16:creationId xmlns:a16="http://schemas.microsoft.com/office/drawing/2014/main" id="{4E65BCC6-0318-49A4-B74C-B8386B63BBEE}"/>
              </a:ext>
            </a:extLst>
          </p:cNvPr>
          <p:cNvSpPr txBox="1"/>
          <p:nvPr/>
        </p:nvSpPr>
        <p:spPr>
          <a:xfrm>
            <a:off x="8686346" y="1789042"/>
            <a:ext cx="1039532" cy="1862048"/>
          </a:xfrm>
          <a:prstGeom prst="rect">
            <a:avLst/>
          </a:prstGeom>
          <a:noFill/>
        </p:spPr>
        <p:txBody>
          <a:bodyPr wrap="square" rtlCol="0">
            <a:spAutoFit/>
          </a:bodyPr>
          <a:lstStyle/>
          <a:p>
            <a:r>
              <a:rPr lang="en-GB" sz="11500" dirty="0">
                <a:solidFill>
                  <a:srgbClr val="00B050"/>
                </a:solidFill>
                <a:sym typeface="Wingdings" panose="05000000000000000000" pitchFamily="2" charset="2"/>
              </a:rPr>
              <a:t></a:t>
            </a:r>
            <a:endParaRPr lang="en-GB" sz="11500" dirty="0">
              <a:solidFill>
                <a:srgbClr val="00B050"/>
              </a:solidFill>
            </a:endParaRPr>
          </a:p>
        </p:txBody>
      </p:sp>
    </p:spTree>
    <p:extLst>
      <p:ext uri="{BB962C8B-B14F-4D97-AF65-F5344CB8AC3E}">
        <p14:creationId xmlns:p14="http://schemas.microsoft.com/office/powerpoint/2010/main" val="80577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500"/>
                            </p:stCondLst>
                            <p:childTnLst>
                              <p:par>
                                <p:cTn id="28" presetID="22" presetClass="entr" presetSubtype="8" fill="hold" grpId="0" nodeType="afterEffect">
                                  <p:stCondLst>
                                    <p:cond delay="100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left)">
                                      <p:cBhvr>
                                        <p:cTn id="30" dur="500"/>
                                        <p:tgtEl>
                                          <p:spTgt spid="11">
                                            <p:txEl>
                                              <p:pRg st="1" end="1"/>
                                            </p:txEl>
                                          </p:spTgt>
                                        </p:tgtEl>
                                      </p:cBhvr>
                                    </p:animEffect>
                                  </p:childTnLst>
                                </p:cTn>
                              </p:par>
                            </p:childTnLst>
                          </p:cTn>
                        </p:par>
                        <p:par>
                          <p:cTn id="31" fill="hold">
                            <p:stCondLst>
                              <p:cond delay="2000"/>
                            </p:stCondLst>
                            <p:childTnLst>
                              <p:par>
                                <p:cTn id="32" presetID="22" presetClass="entr" presetSubtype="8" fill="hold" grpId="0" nodeType="afterEffect">
                                  <p:stCondLst>
                                    <p:cond delay="100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10" presetClass="entr" presetSubtype="0" fill="hold" nodeType="afterEffect">
                                  <p:stCondLst>
                                    <p:cond delay="5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1500"/>
                            </p:stCondLst>
                            <p:childTnLst>
                              <p:par>
                                <p:cTn id="45" presetID="10" presetClass="entr" presetSubtype="0" fill="hold" nodeType="afterEffect">
                                  <p:stCondLst>
                                    <p:cond delay="50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2500"/>
                            </p:stCondLst>
                            <p:childTnLst>
                              <p:par>
                                <p:cTn id="49" presetID="10" presetClass="entr" presetSubtype="0" fill="hold" nodeType="afterEffect">
                                  <p:stCondLst>
                                    <p:cond delay="50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49" grpId="0"/>
      <p:bldP spid="11" grpId="0" uiExpand="1" build="p"/>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colorful, sitting, small&#10;&#10;Description automatically generated">
            <a:extLst>
              <a:ext uri="{FF2B5EF4-FFF2-40B4-BE49-F238E27FC236}">
                <a16:creationId xmlns:a16="http://schemas.microsoft.com/office/drawing/2014/main" id="{A4CF27D3-3BF9-40BA-A85A-71829546A6FB}"/>
              </a:ext>
            </a:extLst>
          </p:cNvPr>
          <p:cNvPicPr>
            <a:picLocks noChangeAspect="1"/>
          </p:cNvPicPr>
          <p:nvPr/>
        </p:nvPicPr>
        <p:blipFill>
          <a:blip r:embed="rId3"/>
          <a:stretch>
            <a:fillRect/>
          </a:stretch>
        </p:blipFill>
        <p:spPr>
          <a:xfrm>
            <a:off x="1016013" y="1652630"/>
            <a:ext cx="3343950" cy="4062743"/>
          </a:xfrm>
          <a:prstGeom prst="rect">
            <a:avLst/>
          </a:prstGeom>
        </p:spPr>
      </p:pic>
      <p:sp>
        <p:nvSpPr>
          <p:cNvPr id="5" name="Title 9">
            <a:extLst>
              <a:ext uri="{FF2B5EF4-FFF2-40B4-BE49-F238E27FC236}">
                <a16:creationId xmlns:a16="http://schemas.microsoft.com/office/drawing/2014/main" id="{312354EA-078A-4CF4-BA5F-86755F4B0DC6}"/>
              </a:ext>
            </a:extLst>
          </p:cNvPr>
          <p:cNvSpPr txBox="1">
            <a:spLocks/>
          </p:cNvSpPr>
          <p:nvPr/>
        </p:nvSpPr>
        <p:spPr>
          <a:xfrm>
            <a:off x="446314" y="500215"/>
            <a:ext cx="11174186" cy="590931"/>
          </a:xfrm>
          <a:prstGeom prst="rect">
            <a:avLst/>
          </a:prstGeom>
        </p:spPr>
        <p:txBody>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n-US" dirty="0"/>
              <a:t>Living molecules</a:t>
            </a:r>
          </a:p>
        </p:txBody>
      </p:sp>
      <p:sp>
        <p:nvSpPr>
          <p:cNvPr id="3" name="Rectangle 2">
            <a:extLst>
              <a:ext uri="{FF2B5EF4-FFF2-40B4-BE49-F238E27FC236}">
                <a16:creationId xmlns:a16="http://schemas.microsoft.com/office/drawing/2014/main" id="{BA57F9D9-3323-453F-B24B-C83C3A2A30D1}"/>
              </a:ext>
            </a:extLst>
          </p:cNvPr>
          <p:cNvSpPr/>
          <p:nvPr/>
        </p:nvSpPr>
        <p:spPr>
          <a:xfrm>
            <a:off x="9923646" y="6035040"/>
            <a:ext cx="596767" cy="510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A picture containing indoor, sitting, piece, blue&#10;&#10;Description automatically generated">
            <a:extLst>
              <a:ext uri="{FF2B5EF4-FFF2-40B4-BE49-F238E27FC236}">
                <a16:creationId xmlns:a16="http://schemas.microsoft.com/office/drawing/2014/main" id="{DE8147E8-13B3-4AFA-A01A-A66D29B3C766}"/>
              </a:ext>
            </a:extLst>
          </p:cNvPr>
          <p:cNvPicPr>
            <a:picLocks noChangeAspect="1"/>
          </p:cNvPicPr>
          <p:nvPr/>
        </p:nvPicPr>
        <p:blipFill>
          <a:blip r:embed="rId4"/>
          <a:stretch>
            <a:fillRect/>
          </a:stretch>
        </p:blipFill>
        <p:spPr>
          <a:xfrm>
            <a:off x="5545122" y="1652630"/>
            <a:ext cx="5410899" cy="4058175"/>
          </a:xfrm>
          <a:prstGeom prst="rect">
            <a:avLst/>
          </a:prstGeom>
        </p:spPr>
      </p:pic>
    </p:spTree>
    <p:extLst>
      <p:ext uri="{BB962C8B-B14F-4D97-AF65-F5344CB8AC3E}">
        <p14:creationId xmlns:p14="http://schemas.microsoft.com/office/powerpoint/2010/main" val="3270283423"/>
      </p:ext>
    </p:extLst>
  </p:cSld>
  <p:clrMapOvr>
    <a:masterClrMapping/>
  </p:clrMapOvr>
  <mc:AlternateContent xmlns:mc="http://schemas.openxmlformats.org/markup-compatibility/2006" xmlns:p14="http://schemas.microsoft.com/office/powerpoint/2010/main">
    <mc:Choice Requires="p14">
      <p:transition spd="slow" p14:dur="2000" advTm="98815"/>
    </mc:Choice>
    <mc:Fallback xmlns="">
      <p:transition spd="slow" advTm="98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posing for the camera&#10;&#10;Description automatically generated">
            <a:extLst>
              <a:ext uri="{FF2B5EF4-FFF2-40B4-BE49-F238E27FC236}">
                <a16:creationId xmlns:a16="http://schemas.microsoft.com/office/drawing/2014/main" id="{581C3A1D-0876-4ED4-8959-7FCC15209383}"/>
              </a:ext>
            </a:extLst>
          </p:cNvPr>
          <p:cNvPicPr>
            <a:picLocks noChangeAspect="1"/>
          </p:cNvPicPr>
          <p:nvPr/>
        </p:nvPicPr>
        <p:blipFill>
          <a:blip r:embed="rId2"/>
          <a:stretch>
            <a:fillRect/>
          </a:stretch>
        </p:blipFill>
        <p:spPr>
          <a:xfrm>
            <a:off x="-973854" y="612588"/>
            <a:ext cx="4136571" cy="6245412"/>
          </a:xfrm>
          <a:prstGeom prst="rect">
            <a:avLst/>
          </a:prstGeom>
        </p:spPr>
      </p:pic>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Universal Life</a:t>
            </a:r>
          </a:p>
        </p:txBody>
      </p:sp>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2602241" y="1832885"/>
            <a:ext cx="6862331"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3200" dirty="0"/>
              <a:t>Every living thing is a</a:t>
            </a:r>
            <a:br>
              <a:rPr lang="en-GB" sz="3200" dirty="0"/>
            </a:br>
            <a:r>
              <a:rPr lang="en-GB" sz="3200" dirty="0"/>
              <a:t>community of other living things</a:t>
            </a:r>
          </a:p>
          <a:p>
            <a:pPr algn="ctr">
              <a:lnSpc>
                <a:spcPct val="100000"/>
              </a:lnSpc>
            </a:pPr>
            <a:r>
              <a:rPr lang="en-GB" sz="2800" dirty="0"/>
              <a:t>(the Universal Life Hypothesis)</a:t>
            </a:r>
            <a:endParaRPr lang="en-US" sz="2800" dirty="0"/>
          </a:p>
        </p:txBody>
      </p:sp>
      <p:pic>
        <p:nvPicPr>
          <p:cNvPr id="2" name="Picture 1" descr="A close up of a flower&#10;&#10;Description automatically generated">
            <a:extLst>
              <a:ext uri="{FF2B5EF4-FFF2-40B4-BE49-F238E27FC236}">
                <a16:creationId xmlns:a16="http://schemas.microsoft.com/office/drawing/2014/main" id="{E8B977F8-7F7B-416B-A148-FEF823B20595}"/>
              </a:ext>
            </a:extLst>
          </p:cNvPr>
          <p:cNvPicPr>
            <a:picLocks noChangeAspect="1"/>
          </p:cNvPicPr>
          <p:nvPr/>
        </p:nvPicPr>
        <p:blipFill>
          <a:blip r:embed="rId3"/>
          <a:stretch>
            <a:fillRect/>
          </a:stretch>
        </p:blipFill>
        <p:spPr>
          <a:xfrm>
            <a:off x="7688023" y="3985686"/>
            <a:ext cx="1819663" cy="2372099"/>
          </a:xfrm>
          <a:prstGeom prst="rect">
            <a:avLst/>
          </a:prstGeom>
        </p:spPr>
      </p:pic>
      <p:pic>
        <p:nvPicPr>
          <p:cNvPr id="3" name="Picture 2" descr="A picture containing sky, table&#10;&#10;Description automatically generated">
            <a:extLst>
              <a:ext uri="{FF2B5EF4-FFF2-40B4-BE49-F238E27FC236}">
                <a16:creationId xmlns:a16="http://schemas.microsoft.com/office/drawing/2014/main" id="{A40850B3-1515-4EBF-A5CC-3C637C485E92}"/>
              </a:ext>
            </a:extLst>
          </p:cNvPr>
          <p:cNvPicPr>
            <a:picLocks noChangeAspect="1"/>
          </p:cNvPicPr>
          <p:nvPr/>
        </p:nvPicPr>
        <p:blipFill>
          <a:blip r:embed="rId4"/>
          <a:stretch>
            <a:fillRect/>
          </a:stretch>
        </p:blipFill>
        <p:spPr>
          <a:xfrm>
            <a:off x="9689014" y="2436558"/>
            <a:ext cx="1819663" cy="1984884"/>
          </a:xfrm>
          <a:prstGeom prst="rect">
            <a:avLst/>
          </a:prstGeom>
        </p:spPr>
      </p:pic>
      <p:pic>
        <p:nvPicPr>
          <p:cNvPr id="4" name="Picture 3">
            <a:extLst>
              <a:ext uri="{FF2B5EF4-FFF2-40B4-BE49-F238E27FC236}">
                <a16:creationId xmlns:a16="http://schemas.microsoft.com/office/drawing/2014/main" id="{8C62FF17-8BE1-49F4-ACA3-8CCB81606C6A}"/>
              </a:ext>
            </a:extLst>
          </p:cNvPr>
          <p:cNvPicPr>
            <a:picLocks noChangeAspect="1"/>
          </p:cNvPicPr>
          <p:nvPr/>
        </p:nvPicPr>
        <p:blipFill>
          <a:blip r:embed="rId5"/>
          <a:stretch>
            <a:fillRect/>
          </a:stretch>
        </p:blipFill>
        <p:spPr>
          <a:xfrm>
            <a:off x="10811088" y="1297666"/>
            <a:ext cx="697589" cy="708932"/>
          </a:xfrm>
          <a:prstGeom prst="rect">
            <a:avLst/>
          </a:prstGeom>
        </p:spPr>
      </p:pic>
      <p:pic>
        <p:nvPicPr>
          <p:cNvPr id="5" name="Picture 4" descr="A close up of a logo&#10;&#10;Description automatically generated">
            <a:extLst>
              <a:ext uri="{FF2B5EF4-FFF2-40B4-BE49-F238E27FC236}">
                <a16:creationId xmlns:a16="http://schemas.microsoft.com/office/drawing/2014/main" id="{073EF630-048E-4D93-8B3F-F40736D2FA4F}"/>
              </a:ext>
            </a:extLst>
          </p:cNvPr>
          <p:cNvPicPr>
            <a:picLocks noChangeAspect="1"/>
          </p:cNvPicPr>
          <p:nvPr/>
        </p:nvPicPr>
        <p:blipFill>
          <a:blip r:embed="rId6"/>
          <a:stretch>
            <a:fillRect/>
          </a:stretch>
        </p:blipFill>
        <p:spPr>
          <a:xfrm rot="18809196">
            <a:off x="2821464" y="4834796"/>
            <a:ext cx="2708506" cy="1117371"/>
          </a:xfrm>
          <a:prstGeom prst="rect">
            <a:avLst/>
          </a:prstGeom>
        </p:spPr>
      </p:pic>
      <p:pic>
        <p:nvPicPr>
          <p:cNvPr id="7" name="Picture 6" descr="A close up of an animal&#10;&#10;Description automatically generated">
            <a:extLst>
              <a:ext uri="{FF2B5EF4-FFF2-40B4-BE49-F238E27FC236}">
                <a16:creationId xmlns:a16="http://schemas.microsoft.com/office/drawing/2014/main" id="{506C550E-3BDD-44AC-9EA7-C20F8E55C481}"/>
              </a:ext>
            </a:extLst>
          </p:cNvPr>
          <p:cNvPicPr>
            <a:picLocks noChangeAspect="1"/>
          </p:cNvPicPr>
          <p:nvPr/>
        </p:nvPicPr>
        <p:blipFill>
          <a:blip r:embed="rId7"/>
          <a:stretch>
            <a:fillRect/>
          </a:stretch>
        </p:blipFill>
        <p:spPr>
          <a:xfrm>
            <a:off x="1718908" y="3826203"/>
            <a:ext cx="2200276" cy="1412357"/>
          </a:xfrm>
          <a:prstGeom prst="rect">
            <a:avLst/>
          </a:prstGeom>
        </p:spPr>
      </p:pic>
      <p:pic>
        <p:nvPicPr>
          <p:cNvPr id="6" name="Picture 5" descr="A picture containing cup, clock&#10;&#10;Description automatically generated">
            <a:extLst>
              <a:ext uri="{FF2B5EF4-FFF2-40B4-BE49-F238E27FC236}">
                <a16:creationId xmlns:a16="http://schemas.microsoft.com/office/drawing/2014/main" id="{3CF59AB6-16CB-43CD-80DD-BA87C48D34F0}"/>
              </a:ext>
            </a:extLst>
          </p:cNvPr>
          <p:cNvPicPr>
            <a:picLocks noChangeAspect="1"/>
          </p:cNvPicPr>
          <p:nvPr/>
        </p:nvPicPr>
        <p:blipFill>
          <a:blip r:embed="rId8"/>
          <a:stretch>
            <a:fillRect/>
          </a:stretch>
        </p:blipFill>
        <p:spPr>
          <a:xfrm>
            <a:off x="5431436" y="4906935"/>
            <a:ext cx="1679401" cy="1709936"/>
          </a:xfrm>
          <a:prstGeom prst="rect">
            <a:avLst/>
          </a:prstGeom>
        </p:spPr>
      </p:pic>
    </p:spTree>
    <p:extLst>
      <p:ext uri="{BB962C8B-B14F-4D97-AF65-F5344CB8AC3E}">
        <p14:creationId xmlns:p14="http://schemas.microsoft.com/office/powerpoint/2010/main" val="6726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FAAC-16A1-496F-87C8-52C4FD25F1D7}"/>
              </a:ext>
            </a:extLst>
          </p:cNvPr>
          <p:cNvSpPr>
            <a:spLocks noGrp="1"/>
          </p:cNvSpPr>
          <p:nvPr>
            <p:ph type="title"/>
          </p:nvPr>
        </p:nvSpPr>
        <p:spPr/>
        <p:txBody>
          <a:bodyPr/>
          <a:lstStyle/>
          <a:p>
            <a:r>
              <a:rPr lang="en-GB" dirty="0"/>
              <a:t>Available now on Amazon …</a:t>
            </a:r>
          </a:p>
        </p:txBody>
      </p:sp>
      <p:pic>
        <p:nvPicPr>
          <p:cNvPr id="9" name="Picture 8" descr="A close up of food&#10;&#10;Description automatically generated">
            <a:extLst>
              <a:ext uri="{FF2B5EF4-FFF2-40B4-BE49-F238E27FC236}">
                <a16:creationId xmlns:a16="http://schemas.microsoft.com/office/drawing/2014/main" id="{A91B5FDE-1582-403E-9139-7DEF179463C7}"/>
              </a:ext>
            </a:extLst>
          </p:cNvPr>
          <p:cNvPicPr>
            <a:picLocks noChangeAspect="1"/>
          </p:cNvPicPr>
          <p:nvPr/>
        </p:nvPicPr>
        <p:blipFill>
          <a:blip r:embed="rId2"/>
          <a:stretch>
            <a:fillRect/>
          </a:stretch>
        </p:blipFill>
        <p:spPr>
          <a:xfrm>
            <a:off x="4069942" y="1264851"/>
            <a:ext cx="3668770" cy="5269240"/>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357EB6C4-EF67-491C-91D7-5107E85686A1}"/>
              </a:ext>
            </a:extLst>
          </p:cNvPr>
          <p:cNvSpPr txBox="1"/>
          <p:nvPr/>
        </p:nvSpPr>
        <p:spPr>
          <a:xfrm>
            <a:off x="8027469" y="5832910"/>
            <a:ext cx="3664786" cy="369332"/>
          </a:xfrm>
          <a:prstGeom prst="rect">
            <a:avLst/>
          </a:prstGeom>
          <a:noFill/>
        </p:spPr>
        <p:txBody>
          <a:bodyPr wrap="none" rtlCol="0">
            <a:spAutoFit/>
          </a:bodyPr>
          <a:lstStyle/>
          <a:p>
            <a:r>
              <a:rPr lang="en-GB" dirty="0"/>
              <a:t>Find me on Twitter @ATBollands</a:t>
            </a:r>
          </a:p>
        </p:txBody>
      </p:sp>
    </p:spTree>
    <p:extLst>
      <p:ext uri="{BB962C8B-B14F-4D97-AF65-F5344CB8AC3E}">
        <p14:creationId xmlns:p14="http://schemas.microsoft.com/office/powerpoint/2010/main" val="15305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C7A44-704F-4E7D-B97D-4AE26B84B7F1}"/>
              </a:ext>
            </a:extLst>
          </p:cNvPr>
          <p:cNvSpPr>
            <a:spLocks noGrp="1"/>
          </p:cNvSpPr>
          <p:nvPr>
            <p:ph type="body" sz="quarter" idx="14"/>
          </p:nvPr>
        </p:nvSpPr>
        <p:spPr>
          <a:xfrm>
            <a:off x="571500" y="1230864"/>
            <a:ext cx="4488414" cy="334508"/>
          </a:xfrm>
        </p:spPr>
        <p:txBody>
          <a:bodyPr/>
          <a:lstStyle/>
          <a:p>
            <a:r>
              <a:rPr lang="en-GB" sz="2400" dirty="0"/>
              <a:t>What is Life?</a:t>
            </a:r>
          </a:p>
        </p:txBody>
      </p:sp>
      <p:sp>
        <p:nvSpPr>
          <p:cNvPr id="4" name="Text Placeholder 3">
            <a:extLst>
              <a:ext uri="{FF2B5EF4-FFF2-40B4-BE49-F238E27FC236}">
                <a16:creationId xmlns:a16="http://schemas.microsoft.com/office/drawing/2014/main" id="{78F9D630-B1DC-4D94-A78A-A2684E8575CC}"/>
              </a:ext>
            </a:extLst>
          </p:cNvPr>
          <p:cNvSpPr>
            <a:spLocks noGrp="1"/>
          </p:cNvSpPr>
          <p:nvPr>
            <p:ph type="body" sz="quarter" idx="17"/>
          </p:nvPr>
        </p:nvSpPr>
        <p:spPr>
          <a:xfrm>
            <a:off x="571501" y="1700487"/>
            <a:ext cx="5280660" cy="3561943"/>
          </a:xfrm>
        </p:spPr>
        <p:txBody>
          <a:bodyPr/>
          <a:lstStyle/>
          <a:p>
            <a:pPr>
              <a:lnSpc>
                <a:spcPts val="2200"/>
              </a:lnSpc>
              <a:spcBef>
                <a:spcPts val="2600"/>
              </a:spcBef>
            </a:pPr>
            <a:r>
              <a:rPr lang="en-GB" sz="2000" b="1" dirty="0"/>
              <a:t>A family resemblance</a:t>
            </a:r>
          </a:p>
          <a:p>
            <a:pPr>
              <a:lnSpc>
                <a:spcPts val="2200"/>
              </a:lnSpc>
              <a:spcBef>
                <a:spcPts val="2600"/>
              </a:spcBef>
            </a:pPr>
            <a:r>
              <a:rPr lang="en-GB" sz="2000" b="1" dirty="0"/>
              <a:t>LILU - virus, cell, organism, nation</a:t>
            </a:r>
          </a:p>
          <a:p>
            <a:pPr>
              <a:lnSpc>
                <a:spcPts val="2200"/>
              </a:lnSpc>
              <a:spcBef>
                <a:spcPts val="2600"/>
              </a:spcBef>
            </a:pPr>
            <a:r>
              <a:rPr lang="en-GB" sz="2000" b="1" dirty="0"/>
              <a:t>God only knows!</a:t>
            </a:r>
          </a:p>
          <a:p>
            <a:pPr>
              <a:lnSpc>
                <a:spcPts val="2200"/>
              </a:lnSpc>
              <a:spcBef>
                <a:spcPts val="2600"/>
              </a:spcBef>
            </a:pPr>
            <a:r>
              <a:rPr lang="en-GB" sz="2000" b="1" dirty="0"/>
              <a:t>The maintenance of a state </a:t>
            </a:r>
            <a:br>
              <a:rPr lang="en-GB" sz="2000" b="1" dirty="0"/>
            </a:br>
            <a:r>
              <a:rPr lang="en-GB" sz="2000" b="1" dirty="0"/>
              <a:t>far-from-thermodynamic-equilibrium</a:t>
            </a:r>
          </a:p>
          <a:p>
            <a:pPr>
              <a:lnSpc>
                <a:spcPts val="2200"/>
              </a:lnSpc>
              <a:spcBef>
                <a:spcPts val="2400"/>
              </a:spcBef>
            </a:pPr>
            <a:r>
              <a:rPr lang="en-GB" sz="2000" b="1" dirty="0"/>
              <a:t>An entity which replicates the information </a:t>
            </a:r>
            <a:br>
              <a:rPr lang="en-GB" sz="2000" b="1" dirty="0"/>
            </a:br>
            <a:r>
              <a:rPr lang="en-GB" sz="2000" b="1" dirty="0"/>
              <a:t>that controls how it does so</a:t>
            </a:r>
          </a:p>
          <a:p>
            <a:pPr>
              <a:lnSpc>
                <a:spcPts val="2200"/>
              </a:lnSpc>
              <a:spcBef>
                <a:spcPts val="2600"/>
              </a:spcBef>
            </a:pPr>
            <a:r>
              <a:rPr lang="en-GB" sz="2000" b="1" dirty="0"/>
              <a:t>Autopoiesis – well, it’s complicated!</a:t>
            </a:r>
          </a:p>
          <a:p>
            <a:pPr>
              <a:lnSpc>
                <a:spcPts val="2200"/>
              </a:lnSpc>
              <a:spcBef>
                <a:spcPts val="2600"/>
              </a:spcBef>
            </a:pPr>
            <a:r>
              <a:rPr lang="en-GB" sz="2000" b="1" dirty="0"/>
              <a:t>Beyond scientific explanation</a:t>
            </a:r>
          </a:p>
        </p:txBody>
      </p:sp>
      <p:sp>
        <p:nvSpPr>
          <p:cNvPr id="5" name="Text Placeholder 4">
            <a:extLst>
              <a:ext uri="{FF2B5EF4-FFF2-40B4-BE49-F238E27FC236}">
                <a16:creationId xmlns:a16="http://schemas.microsoft.com/office/drawing/2014/main" id="{CAD63459-B8DC-45F0-8AAC-7F16E8AFAC35}"/>
              </a:ext>
            </a:extLst>
          </p:cNvPr>
          <p:cNvSpPr>
            <a:spLocks noGrp="1"/>
          </p:cNvSpPr>
          <p:nvPr>
            <p:ph type="body" sz="quarter" idx="18"/>
          </p:nvPr>
        </p:nvSpPr>
        <p:spPr>
          <a:xfrm>
            <a:off x="5907948" y="1580653"/>
            <a:ext cx="5504404" cy="3561943"/>
          </a:xfrm>
        </p:spPr>
        <p:txBody>
          <a:bodyPr/>
          <a:lstStyle/>
          <a:p>
            <a:pPr>
              <a:lnSpc>
                <a:spcPts val="2000"/>
              </a:lnSpc>
              <a:spcBef>
                <a:spcPts val="1200"/>
              </a:spcBef>
            </a:pPr>
            <a:r>
              <a:rPr lang="en-GB" sz="1800" dirty="0"/>
              <a:t>Is it really not possible to define Life?</a:t>
            </a:r>
            <a:br>
              <a:rPr lang="en-GB" sz="1800" dirty="0"/>
            </a:br>
            <a:r>
              <a:rPr lang="en-GB" sz="1800" dirty="0"/>
              <a:t>Can we exclude machines?</a:t>
            </a:r>
            <a:br>
              <a:rPr lang="en-GB" sz="1800" dirty="0"/>
            </a:br>
            <a:br>
              <a:rPr lang="en-GB" sz="1800" dirty="0"/>
            </a:br>
            <a:r>
              <a:rPr lang="en-GB" sz="1800" dirty="0"/>
              <a:t>Why only 4 levels?  Is there a limit?</a:t>
            </a:r>
          </a:p>
          <a:p>
            <a:pPr>
              <a:lnSpc>
                <a:spcPts val="2000"/>
              </a:lnSpc>
              <a:spcBef>
                <a:spcPts val="1200"/>
              </a:spcBef>
            </a:pPr>
            <a:br>
              <a:rPr lang="en-GB" sz="1800" dirty="0"/>
            </a:br>
            <a:r>
              <a:rPr lang="en-GB" sz="1800" dirty="0"/>
              <a:t>If not from God, then how did Life begin?</a:t>
            </a:r>
          </a:p>
          <a:p>
            <a:pPr>
              <a:lnSpc>
                <a:spcPts val="2000"/>
              </a:lnSpc>
              <a:spcBef>
                <a:spcPts val="0"/>
              </a:spcBef>
            </a:pPr>
            <a:endParaRPr lang="en-GB" sz="1800" dirty="0"/>
          </a:p>
          <a:p>
            <a:pPr>
              <a:lnSpc>
                <a:spcPts val="2000"/>
              </a:lnSpc>
              <a:spcBef>
                <a:spcPts val="600"/>
              </a:spcBef>
            </a:pPr>
            <a:r>
              <a:rPr lang="en-GB" sz="1800" dirty="0"/>
              <a:t>How do they do this? </a:t>
            </a:r>
          </a:p>
          <a:p>
            <a:pPr>
              <a:lnSpc>
                <a:spcPts val="2000"/>
              </a:lnSpc>
              <a:spcBef>
                <a:spcPts val="0"/>
              </a:spcBef>
            </a:pPr>
            <a:r>
              <a:rPr lang="en-GB" sz="1800" dirty="0"/>
              <a:t>Does “emergence” count as an explanation?</a:t>
            </a:r>
          </a:p>
          <a:p>
            <a:pPr>
              <a:lnSpc>
                <a:spcPts val="2000"/>
              </a:lnSpc>
              <a:spcBef>
                <a:spcPts val="0"/>
              </a:spcBef>
            </a:pPr>
            <a:endParaRPr lang="en-GB" sz="1800" dirty="0"/>
          </a:p>
          <a:p>
            <a:pPr>
              <a:lnSpc>
                <a:spcPts val="2000"/>
              </a:lnSpc>
              <a:spcBef>
                <a:spcPts val="0"/>
              </a:spcBef>
            </a:pPr>
            <a:r>
              <a:rPr lang="en-GB" sz="1800" dirty="0"/>
              <a:t>Circular definition?  Is that allowed?</a:t>
            </a:r>
          </a:p>
          <a:p>
            <a:pPr>
              <a:lnSpc>
                <a:spcPts val="2000"/>
              </a:lnSpc>
              <a:spcBef>
                <a:spcPts val="1800"/>
              </a:spcBef>
            </a:pPr>
            <a:r>
              <a:rPr lang="en-GB" sz="1050" dirty="0"/>
              <a:t> </a:t>
            </a:r>
            <a:br>
              <a:rPr lang="en-GB" sz="1800" dirty="0"/>
            </a:br>
            <a:r>
              <a:rPr lang="en-GB" sz="1800" dirty="0"/>
              <a:t>Life is complex, for sure. </a:t>
            </a:r>
            <a:br>
              <a:rPr lang="en-GB" sz="1800" dirty="0"/>
            </a:br>
            <a:r>
              <a:rPr lang="en-GB" sz="1800" dirty="0"/>
              <a:t>But, can’t the definition be simple? </a:t>
            </a:r>
          </a:p>
          <a:p>
            <a:pPr>
              <a:lnSpc>
                <a:spcPts val="2000"/>
              </a:lnSpc>
              <a:spcBef>
                <a:spcPts val="2400"/>
              </a:spcBef>
            </a:pPr>
            <a:r>
              <a:rPr lang="en-GB" sz="1800" dirty="0"/>
              <a:t>Is it </a:t>
            </a:r>
            <a:r>
              <a:rPr lang="en-GB" sz="1800" u="sng" dirty="0"/>
              <a:t>really</a:t>
            </a:r>
            <a:r>
              <a:rPr lang="en-GB" sz="1800" dirty="0"/>
              <a:t> beyond science?  </a:t>
            </a:r>
          </a:p>
        </p:txBody>
      </p:sp>
      <p:sp>
        <p:nvSpPr>
          <p:cNvPr id="6" name="Title 5">
            <a:extLst>
              <a:ext uri="{FF2B5EF4-FFF2-40B4-BE49-F238E27FC236}">
                <a16:creationId xmlns:a16="http://schemas.microsoft.com/office/drawing/2014/main" id="{BEDE4DFD-8CB1-4003-98C0-6EDF25F543ED}"/>
              </a:ext>
            </a:extLst>
          </p:cNvPr>
          <p:cNvSpPr>
            <a:spLocks noGrp="1"/>
          </p:cNvSpPr>
          <p:nvPr>
            <p:ph type="title"/>
          </p:nvPr>
        </p:nvSpPr>
        <p:spPr/>
        <p:txBody>
          <a:bodyPr/>
          <a:lstStyle/>
          <a:p>
            <a:r>
              <a:rPr lang="en-GB" dirty="0"/>
              <a:t>Thanks to our all speakers so far !</a:t>
            </a:r>
          </a:p>
        </p:txBody>
      </p:sp>
      <p:sp>
        <p:nvSpPr>
          <p:cNvPr id="8" name="TextBox 7">
            <a:extLst>
              <a:ext uri="{FF2B5EF4-FFF2-40B4-BE49-F238E27FC236}">
                <a16:creationId xmlns:a16="http://schemas.microsoft.com/office/drawing/2014/main" id="{C5F30B02-0247-40C6-B933-AF796FF5B21B}"/>
              </a:ext>
            </a:extLst>
          </p:cNvPr>
          <p:cNvSpPr txBox="1"/>
          <p:nvPr/>
        </p:nvSpPr>
        <p:spPr>
          <a:xfrm>
            <a:off x="5907948" y="6199515"/>
            <a:ext cx="5504403" cy="637290"/>
          </a:xfrm>
          <a:prstGeom prst="rect">
            <a:avLst/>
          </a:prstGeom>
          <a:noFill/>
        </p:spPr>
        <p:txBody>
          <a:bodyPr wrap="square">
            <a:spAutoFit/>
          </a:bodyPr>
          <a:lstStyle/>
          <a:p>
            <a:pPr>
              <a:lnSpc>
                <a:spcPts val="2160"/>
              </a:lnSpc>
              <a:spcBef>
                <a:spcPts val="2400"/>
              </a:spcBef>
            </a:pPr>
            <a:r>
              <a:rPr lang="en-GB" sz="1800" dirty="0">
                <a:solidFill>
                  <a:schemeClr val="tx1">
                    <a:lumMod val="75000"/>
                    <a:lumOff val="25000"/>
                  </a:schemeClr>
                </a:solidFill>
              </a:rPr>
              <a:t>Or is our </a:t>
            </a:r>
            <a:r>
              <a:rPr lang="en-GB" sz="1800" b="1" i="1" dirty="0">
                <a:solidFill>
                  <a:schemeClr val="tx1">
                    <a:lumMod val="75000"/>
                    <a:lumOff val="25000"/>
                  </a:schemeClr>
                </a:solidFill>
              </a:rPr>
              <a:t>current</a:t>
            </a:r>
            <a:r>
              <a:rPr lang="en-GB" sz="1800" dirty="0">
                <a:solidFill>
                  <a:schemeClr val="tx1">
                    <a:lumMod val="75000"/>
                    <a:lumOff val="25000"/>
                  </a:schemeClr>
                </a:solidFill>
              </a:rPr>
              <a:t> scientific understanding </a:t>
            </a:r>
            <a:br>
              <a:rPr lang="en-GB" sz="1800" dirty="0">
                <a:solidFill>
                  <a:schemeClr val="tx1">
                    <a:lumMod val="75000"/>
                    <a:lumOff val="25000"/>
                  </a:schemeClr>
                </a:solidFill>
              </a:rPr>
            </a:br>
            <a:r>
              <a:rPr lang="en-GB" sz="1800" dirty="0">
                <a:solidFill>
                  <a:schemeClr val="tx1">
                    <a:lumMod val="75000"/>
                    <a:lumOff val="25000"/>
                  </a:schemeClr>
                </a:solidFill>
              </a:rPr>
              <a:t>of Life missing something?</a:t>
            </a:r>
          </a:p>
        </p:txBody>
      </p:sp>
      <p:sp>
        <p:nvSpPr>
          <p:cNvPr id="7" name="Text Placeholder 4">
            <a:extLst>
              <a:ext uri="{FF2B5EF4-FFF2-40B4-BE49-F238E27FC236}">
                <a16:creationId xmlns:a16="http://schemas.microsoft.com/office/drawing/2014/main" id="{4303290C-F2CB-4CC1-A9B3-7E0959AE6FC0}"/>
              </a:ext>
            </a:extLst>
          </p:cNvPr>
          <p:cNvSpPr txBox="1">
            <a:spLocks/>
          </p:cNvSpPr>
          <p:nvPr/>
        </p:nvSpPr>
        <p:spPr>
          <a:xfrm>
            <a:off x="9979793" y="1562187"/>
            <a:ext cx="2318085" cy="35619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1200"/>
              </a:spcBef>
            </a:pPr>
            <a:r>
              <a:rPr lang="en-GB" sz="1800" b="1" dirty="0"/>
              <a:t>Yes, it is !</a:t>
            </a:r>
          </a:p>
          <a:p>
            <a:pPr>
              <a:lnSpc>
                <a:spcPts val="2000"/>
              </a:lnSpc>
              <a:spcBef>
                <a:spcPts val="0"/>
              </a:spcBef>
            </a:pPr>
            <a:r>
              <a:rPr lang="en-GB" sz="1800" b="1" dirty="0"/>
              <a:t>Yes, we can.</a:t>
            </a:r>
          </a:p>
          <a:p>
            <a:pPr>
              <a:lnSpc>
                <a:spcPts val="2000"/>
              </a:lnSpc>
              <a:spcBef>
                <a:spcPts val="2000"/>
              </a:spcBef>
            </a:pPr>
            <a:r>
              <a:rPr lang="en-GB" sz="1800" b="1" dirty="0"/>
              <a:t>There is no limit </a:t>
            </a:r>
            <a:br>
              <a:rPr lang="en-GB" sz="1800" b="1" dirty="0"/>
            </a:br>
            <a:r>
              <a:rPr lang="en-GB" sz="1800" b="1" dirty="0"/>
              <a:t>(up or down)</a:t>
            </a:r>
          </a:p>
          <a:p>
            <a:pPr>
              <a:lnSpc>
                <a:spcPts val="2000"/>
              </a:lnSpc>
              <a:spcBef>
                <a:spcPts val="1200"/>
              </a:spcBef>
            </a:pPr>
            <a:r>
              <a:rPr lang="en-GB" sz="1800" b="1" dirty="0"/>
              <a:t>          It didn’t !</a:t>
            </a:r>
          </a:p>
          <a:p>
            <a:pPr>
              <a:lnSpc>
                <a:spcPts val="2000"/>
              </a:lnSpc>
              <a:spcBef>
                <a:spcPts val="2600"/>
              </a:spcBef>
            </a:pPr>
            <a:r>
              <a:rPr lang="en-GB" sz="1800" b="1" dirty="0"/>
              <a:t>    They are made</a:t>
            </a:r>
            <a:br>
              <a:rPr lang="en-GB" sz="1800" b="1" dirty="0"/>
            </a:br>
            <a:r>
              <a:rPr lang="en-GB" sz="1800" b="1" dirty="0"/>
              <a:t>                      from</a:t>
            </a:r>
            <a:br>
              <a:rPr lang="en-GB" sz="1800" b="1" dirty="0"/>
            </a:br>
            <a:r>
              <a:rPr lang="en-GB" sz="1800" b="1" dirty="0"/>
              <a:t>other living things</a:t>
            </a:r>
          </a:p>
          <a:p>
            <a:pPr>
              <a:lnSpc>
                <a:spcPts val="2000"/>
              </a:lnSpc>
              <a:spcBef>
                <a:spcPts val="1200"/>
              </a:spcBef>
            </a:pPr>
            <a:r>
              <a:rPr lang="en-GB" sz="1800" b="1" dirty="0"/>
              <a:t>Yes, it is.</a:t>
            </a:r>
          </a:p>
          <a:p>
            <a:pPr>
              <a:lnSpc>
                <a:spcPts val="2000"/>
              </a:lnSpc>
              <a:spcBef>
                <a:spcPts val="2400"/>
              </a:spcBef>
            </a:pPr>
            <a:br>
              <a:rPr lang="en-GB" sz="1800" b="1" dirty="0"/>
            </a:br>
            <a:r>
              <a:rPr lang="en-GB" sz="1800" b="1" dirty="0"/>
              <a:t>Yes, it can.</a:t>
            </a:r>
          </a:p>
          <a:p>
            <a:pPr>
              <a:lnSpc>
                <a:spcPts val="2000"/>
              </a:lnSpc>
              <a:spcBef>
                <a:spcPts val="2400"/>
              </a:spcBef>
            </a:pPr>
            <a:r>
              <a:rPr lang="en-GB" sz="1800" b="1" dirty="0"/>
              <a:t>No, it isn’t.</a:t>
            </a:r>
          </a:p>
          <a:p>
            <a:pPr>
              <a:lnSpc>
                <a:spcPts val="2000"/>
              </a:lnSpc>
              <a:spcBef>
                <a:spcPts val="1200"/>
              </a:spcBef>
            </a:pPr>
            <a:br>
              <a:rPr lang="en-GB" sz="1800" b="1" dirty="0"/>
            </a:br>
            <a:r>
              <a:rPr lang="en-GB" sz="1800" b="1" dirty="0"/>
              <a:t>Yes, it is !</a:t>
            </a:r>
          </a:p>
        </p:txBody>
      </p:sp>
    </p:spTree>
    <p:extLst>
      <p:ext uri="{BB962C8B-B14F-4D97-AF65-F5344CB8AC3E}">
        <p14:creationId xmlns:p14="http://schemas.microsoft.com/office/powerpoint/2010/main" val="18292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up)">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up)">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ipe(up)">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up)">
                                      <p:cBhvr>
                                        <p:cTn id="36" dur="500"/>
                                        <p:tgtEl>
                                          <p:spTgt spid="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wipe(up)">
                                      <p:cBhvr>
                                        <p:cTn id="41" dur="500"/>
                                        <p:tgtEl>
                                          <p:spTgt spid="7">
                                            <p:txEl>
                                              <p:pRg st="7" end="7"/>
                                            </p:txEl>
                                          </p:spTgt>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wipe(up)">
                                      <p:cBhvr>
                                        <p:cTn id="4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hicken&#10;&#10;Description automatically generated">
            <a:extLst>
              <a:ext uri="{FF2B5EF4-FFF2-40B4-BE49-F238E27FC236}">
                <a16:creationId xmlns:a16="http://schemas.microsoft.com/office/drawing/2014/main" id="{53694EA0-458F-4C6C-945F-CE00EE7CCBD8}"/>
              </a:ext>
            </a:extLst>
          </p:cNvPr>
          <p:cNvPicPr>
            <a:picLocks noChangeAspect="1"/>
          </p:cNvPicPr>
          <p:nvPr/>
        </p:nvPicPr>
        <p:blipFill>
          <a:blip r:embed="rId2"/>
          <a:stretch>
            <a:fillRect/>
          </a:stretch>
        </p:blipFill>
        <p:spPr>
          <a:xfrm>
            <a:off x="446314" y="1174785"/>
            <a:ext cx="2715412" cy="2645265"/>
          </a:xfrm>
          <a:prstGeom prst="rect">
            <a:avLst/>
          </a:prstGeom>
        </p:spPr>
      </p:pic>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472515"/>
            <a:ext cx="11174186" cy="646331"/>
          </a:xfrm>
        </p:spPr>
        <p:txBody>
          <a:bodyPr/>
          <a:lstStyle/>
          <a:p>
            <a:r>
              <a:rPr lang="en-US" sz="4000" dirty="0"/>
              <a:t>What is Life ?</a:t>
            </a:r>
          </a:p>
        </p:txBody>
      </p:sp>
      <p:pic>
        <p:nvPicPr>
          <p:cNvPr id="3" name="Picture 2" descr="A picture containing sky, table&#10;&#10;Description automatically generated">
            <a:extLst>
              <a:ext uri="{FF2B5EF4-FFF2-40B4-BE49-F238E27FC236}">
                <a16:creationId xmlns:a16="http://schemas.microsoft.com/office/drawing/2014/main" id="{A40850B3-1515-4EBF-A5CC-3C637C485E92}"/>
              </a:ext>
            </a:extLst>
          </p:cNvPr>
          <p:cNvPicPr>
            <a:picLocks noChangeAspect="1"/>
          </p:cNvPicPr>
          <p:nvPr/>
        </p:nvPicPr>
        <p:blipFill>
          <a:blip r:embed="rId3"/>
          <a:stretch>
            <a:fillRect/>
          </a:stretch>
        </p:blipFill>
        <p:spPr>
          <a:xfrm>
            <a:off x="9694702" y="4313927"/>
            <a:ext cx="1819663" cy="1984884"/>
          </a:xfrm>
          <a:prstGeom prst="rect">
            <a:avLst/>
          </a:prstGeom>
        </p:spPr>
      </p:pic>
      <p:sp>
        <p:nvSpPr>
          <p:cNvPr id="12" name="Text Placeholder 20">
            <a:extLst>
              <a:ext uri="{FF2B5EF4-FFF2-40B4-BE49-F238E27FC236}">
                <a16:creationId xmlns:a16="http://schemas.microsoft.com/office/drawing/2014/main" id="{1D283BC9-0DA0-407B-B01B-2DF61E28EF6F}"/>
              </a:ext>
            </a:extLst>
          </p:cNvPr>
          <p:cNvSpPr txBox="1">
            <a:spLocks/>
          </p:cNvSpPr>
          <p:nvPr/>
        </p:nvSpPr>
        <p:spPr>
          <a:xfrm>
            <a:off x="2632055" y="4582290"/>
            <a:ext cx="6785810"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800"/>
              </a:spcBef>
            </a:pPr>
            <a:r>
              <a:rPr lang="en-GB" sz="3200" dirty="0"/>
              <a:t>Every living thing is a</a:t>
            </a:r>
            <a:br>
              <a:rPr lang="en-GB" sz="3200" dirty="0"/>
            </a:br>
            <a:r>
              <a:rPr lang="en-GB" sz="3200" dirty="0"/>
              <a:t>community of other living things</a:t>
            </a:r>
            <a:br>
              <a:rPr lang="en-GB" sz="3200" dirty="0"/>
            </a:br>
            <a:r>
              <a:rPr lang="en-GB" sz="900" dirty="0"/>
              <a:t> </a:t>
            </a:r>
            <a:br>
              <a:rPr lang="en-GB" sz="3200" dirty="0"/>
            </a:br>
            <a:r>
              <a:rPr lang="en-GB" sz="2400" dirty="0"/>
              <a:t>(the Universal Life Hypothesis)</a:t>
            </a:r>
            <a:endParaRPr lang="en-US" sz="3200" dirty="0"/>
          </a:p>
        </p:txBody>
      </p:sp>
      <p:sp>
        <p:nvSpPr>
          <p:cNvPr id="14" name="Text Placeholder 20">
            <a:extLst>
              <a:ext uri="{FF2B5EF4-FFF2-40B4-BE49-F238E27FC236}">
                <a16:creationId xmlns:a16="http://schemas.microsoft.com/office/drawing/2014/main" id="{883CEC42-330B-40C4-9A58-F7D2EE1BC353}"/>
              </a:ext>
            </a:extLst>
          </p:cNvPr>
          <p:cNvSpPr txBox="1">
            <a:spLocks/>
          </p:cNvSpPr>
          <p:nvPr/>
        </p:nvSpPr>
        <p:spPr>
          <a:xfrm>
            <a:off x="3139891" y="1386285"/>
            <a:ext cx="6095037" cy="2345566"/>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800" dirty="0"/>
              <a:t>Life is </a:t>
            </a:r>
            <a:r>
              <a:rPr lang="en-GB" sz="2800" dirty="0"/>
              <a:t>the activity of a living thing to create its material existence</a:t>
            </a:r>
            <a:br>
              <a:rPr lang="en-GB" sz="2800" dirty="0"/>
            </a:br>
            <a:r>
              <a:rPr lang="en-GB" sz="2800" dirty="0"/>
              <a:t>from other living things </a:t>
            </a:r>
            <a:br>
              <a:rPr lang="en-GB" sz="2800" dirty="0"/>
            </a:br>
            <a:r>
              <a:rPr lang="en-GB" sz="2800" dirty="0"/>
              <a:t>and maintain that existence despite its hostile environment.</a:t>
            </a:r>
            <a:endParaRPr lang="en-US" sz="2800" dirty="0"/>
          </a:p>
        </p:txBody>
      </p:sp>
      <p:pic>
        <p:nvPicPr>
          <p:cNvPr id="16" name="Picture 15" descr="A close up of food&#10;&#10;Description automatically generated">
            <a:extLst>
              <a:ext uri="{FF2B5EF4-FFF2-40B4-BE49-F238E27FC236}">
                <a16:creationId xmlns:a16="http://schemas.microsoft.com/office/drawing/2014/main" id="{A1B828BC-ECA8-4D12-9BC9-B91A24BE7F92}"/>
              </a:ext>
            </a:extLst>
          </p:cNvPr>
          <p:cNvPicPr>
            <a:picLocks noChangeAspect="1"/>
          </p:cNvPicPr>
          <p:nvPr/>
        </p:nvPicPr>
        <p:blipFill>
          <a:blip r:embed="rId4"/>
          <a:stretch>
            <a:fillRect/>
          </a:stretch>
        </p:blipFill>
        <p:spPr>
          <a:xfrm>
            <a:off x="10052900" y="416576"/>
            <a:ext cx="1692786" cy="2431250"/>
          </a:xfrm>
          <a:prstGeom prst="rect">
            <a:avLst/>
          </a:prstGeom>
          <a:ln>
            <a:solidFill>
              <a:schemeClr val="tx1"/>
            </a:solidFill>
          </a:ln>
          <a:effectLst>
            <a:outerShdw blurRad="50800" dist="38100" dir="2700000" algn="tl" rotWithShape="0">
              <a:prstClr val="black">
                <a:alpha val="40000"/>
              </a:prstClr>
            </a:outerShdw>
          </a:effectLst>
        </p:spPr>
      </p:pic>
      <p:sp>
        <p:nvSpPr>
          <p:cNvPr id="8" name="Title 9">
            <a:extLst>
              <a:ext uri="{FF2B5EF4-FFF2-40B4-BE49-F238E27FC236}">
                <a16:creationId xmlns:a16="http://schemas.microsoft.com/office/drawing/2014/main" id="{CF1F4FBA-17DF-4289-AF10-27A46117B370}"/>
              </a:ext>
            </a:extLst>
          </p:cNvPr>
          <p:cNvSpPr txBox="1">
            <a:spLocks/>
          </p:cNvSpPr>
          <p:nvPr/>
        </p:nvSpPr>
        <p:spPr>
          <a:xfrm>
            <a:off x="446314" y="3942329"/>
            <a:ext cx="11174186"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r>
              <a:rPr lang="en-US" sz="2800" dirty="0">
                <a:solidFill>
                  <a:srgbClr val="0070C0"/>
                </a:solidFill>
              </a:rPr>
              <a:t>Living things exist because …</a:t>
            </a:r>
          </a:p>
        </p:txBody>
      </p:sp>
    </p:spTree>
    <p:extLst>
      <p:ext uri="{BB962C8B-B14F-4D97-AF65-F5344CB8AC3E}">
        <p14:creationId xmlns:p14="http://schemas.microsoft.com/office/powerpoint/2010/main" val="195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a:blip r:embed="rId2"/>
          <a:srcRect/>
          <a:stretch/>
        </p:blipFill>
        <p:spPr>
          <a:xfrm>
            <a:off x="0" y="0"/>
            <a:ext cx="12192000" cy="6858000"/>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a:extLst>
              <a:ext uri="{FF2B5EF4-FFF2-40B4-BE49-F238E27FC236}">
                <a16:creationId xmlns:a16="http://schemas.microsoft.com/office/drawing/2014/main" id="{D7F67FDF-D697-3249-AD21-75F6353FFBA5}"/>
              </a:ext>
              <a:ext uri="{C183D7F6-B498-43B3-948B-1728B52AA6E4}">
                <adec:decorative xmlns:adec="http://schemas.microsoft.com/office/drawing/2017/decorative" val="1"/>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082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C7A44-704F-4E7D-B97D-4AE26B84B7F1}"/>
              </a:ext>
            </a:extLst>
          </p:cNvPr>
          <p:cNvSpPr>
            <a:spLocks noGrp="1"/>
          </p:cNvSpPr>
          <p:nvPr>
            <p:ph type="body" sz="quarter" idx="14"/>
          </p:nvPr>
        </p:nvSpPr>
        <p:spPr>
          <a:xfrm>
            <a:off x="571500" y="1230864"/>
            <a:ext cx="4488414" cy="334508"/>
          </a:xfrm>
        </p:spPr>
        <p:txBody>
          <a:bodyPr/>
          <a:lstStyle/>
          <a:p>
            <a:r>
              <a:rPr lang="en-GB" sz="2400" dirty="0"/>
              <a:t>What is Life?</a:t>
            </a:r>
          </a:p>
        </p:txBody>
      </p:sp>
      <p:sp>
        <p:nvSpPr>
          <p:cNvPr id="4" name="Text Placeholder 3">
            <a:extLst>
              <a:ext uri="{FF2B5EF4-FFF2-40B4-BE49-F238E27FC236}">
                <a16:creationId xmlns:a16="http://schemas.microsoft.com/office/drawing/2014/main" id="{78F9D630-B1DC-4D94-A78A-A2684E8575CC}"/>
              </a:ext>
            </a:extLst>
          </p:cNvPr>
          <p:cNvSpPr>
            <a:spLocks noGrp="1"/>
          </p:cNvSpPr>
          <p:nvPr>
            <p:ph type="body" sz="quarter" idx="17"/>
          </p:nvPr>
        </p:nvSpPr>
        <p:spPr>
          <a:xfrm>
            <a:off x="571500" y="1700487"/>
            <a:ext cx="5290285" cy="3561943"/>
          </a:xfrm>
        </p:spPr>
        <p:txBody>
          <a:bodyPr/>
          <a:lstStyle/>
          <a:p>
            <a:pPr>
              <a:lnSpc>
                <a:spcPts val="2200"/>
              </a:lnSpc>
              <a:spcBef>
                <a:spcPts val="2600"/>
              </a:spcBef>
            </a:pPr>
            <a:r>
              <a:rPr lang="en-GB" sz="2000" b="1" dirty="0"/>
              <a:t>A family resemblance</a:t>
            </a:r>
          </a:p>
          <a:p>
            <a:pPr>
              <a:lnSpc>
                <a:spcPts val="2200"/>
              </a:lnSpc>
              <a:spcBef>
                <a:spcPts val="2600"/>
              </a:spcBef>
            </a:pPr>
            <a:r>
              <a:rPr lang="en-GB" sz="2000" b="1" dirty="0"/>
              <a:t>LILU - virus, cell, organism, nation</a:t>
            </a:r>
          </a:p>
          <a:p>
            <a:pPr>
              <a:lnSpc>
                <a:spcPts val="2200"/>
              </a:lnSpc>
              <a:spcBef>
                <a:spcPts val="2600"/>
              </a:spcBef>
            </a:pPr>
            <a:r>
              <a:rPr lang="en-GB" sz="2000" b="1" dirty="0"/>
              <a:t>God only knows!</a:t>
            </a:r>
          </a:p>
          <a:p>
            <a:pPr>
              <a:lnSpc>
                <a:spcPts val="2200"/>
              </a:lnSpc>
              <a:spcBef>
                <a:spcPts val="2600"/>
              </a:spcBef>
            </a:pPr>
            <a:r>
              <a:rPr lang="en-GB" sz="2000" b="1" dirty="0"/>
              <a:t>The maintenance of a state </a:t>
            </a:r>
            <a:br>
              <a:rPr lang="en-GB" sz="2000" b="1" dirty="0"/>
            </a:br>
            <a:r>
              <a:rPr lang="en-GB" sz="2000" b="1" dirty="0"/>
              <a:t>far-from-thermodynamic-equilibrium</a:t>
            </a:r>
          </a:p>
          <a:p>
            <a:pPr>
              <a:lnSpc>
                <a:spcPts val="2200"/>
              </a:lnSpc>
              <a:spcBef>
                <a:spcPts val="2400"/>
              </a:spcBef>
            </a:pPr>
            <a:r>
              <a:rPr lang="en-GB" sz="2000" b="1" dirty="0"/>
              <a:t>An entity which replicates the information </a:t>
            </a:r>
            <a:br>
              <a:rPr lang="en-GB" sz="2000" b="1" dirty="0"/>
            </a:br>
            <a:r>
              <a:rPr lang="en-GB" sz="2000" b="1" dirty="0"/>
              <a:t>that controls how it does so</a:t>
            </a:r>
          </a:p>
          <a:p>
            <a:pPr>
              <a:lnSpc>
                <a:spcPts val="2200"/>
              </a:lnSpc>
              <a:spcBef>
                <a:spcPts val="2600"/>
              </a:spcBef>
            </a:pPr>
            <a:r>
              <a:rPr lang="en-GB" sz="2000" b="1" dirty="0"/>
              <a:t>Autopoiesis – well, it’s complicated!</a:t>
            </a:r>
          </a:p>
          <a:p>
            <a:pPr>
              <a:lnSpc>
                <a:spcPts val="2200"/>
              </a:lnSpc>
              <a:spcBef>
                <a:spcPts val="2600"/>
              </a:spcBef>
            </a:pPr>
            <a:r>
              <a:rPr lang="en-GB" sz="2000" b="1" dirty="0"/>
              <a:t>Beyond scientific explanation</a:t>
            </a:r>
          </a:p>
        </p:txBody>
      </p:sp>
      <p:sp>
        <p:nvSpPr>
          <p:cNvPr id="5" name="Text Placeholder 4">
            <a:extLst>
              <a:ext uri="{FF2B5EF4-FFF2-40B4-BE49-F238E27FC236}">
                <a16:creationId xmlns:a16="http://schemas.microsoft.com/office/drawing/2014/main" id="{CAD63459-B8DC-45F0-8AAC-7F16E8AFAC35}"/>
              </a:ext>
            </a:extLst>
          </p:cNvPr>
          <p:cNvSpPr>
            <a:spLocks noGrp="1"/>
          </p:cNvSpPr>
          <p:nvPr>
            <p:ph type="body" sz="quarter" idx="18"/>
          </p:nvPr>
        </p:nvSpPr>
        <p:spPr>
          <a:xfrm>
            <a:off x="6095999" y="1652362"/>
            <a:ext cx="5504404" cy="3561943"/>
          </a:xfrm>
        </p:spPr>
        <p:txBody>
          <a:bodyPr/>
          <a:lstStyle/>
          <a:p>
            <a:pPr>
              <a:lnSpc>
                <a:spcPts val="2000"/>
              </a:lnSpc>
              <a:spcBef>
                <a:spcPts val="1200"/>
              </a:spcBef>
            </a:pPr>
            <a:r>
              <a:rPr lang="en-GB" sz="1800" dirty="0"/>
              <a:t>Is it really not possible to define Life?</a:t>
            </a:r>
            <a:br>
              <a:rPr lang="en-GB" sz="1800" dirty="0"/>
            </a:br>
            <a:r>
              <a:rPr lang="en-GB" sz="1800" dirty="0"/>
              <a:t>Can we exclude machines?</a:t>
            </a:r>
            <a:br>
              <a:rPr lang="en-GB" sz="1800" dirty="0"/>
            </a:br>
            <a:br>
              <a:rPr lang="en-GB" sz="1800" dirty="0"/>
            </a:br>
            <a:r>
              <a:rPr lang="en-GB" sz="1800" dirty="0"/>
              <a:t>Why only 4 levels?  Is there a limit (up &amp; down)?</a:t>
            </a:r>
          </a:p>
          <a:p>
            <a:pPr>
              <a:lnSpc>
                <a:spcPts val="2000"/>
              </a:lnSpc>
              <a:spcBef>
                <a:spcPts val="1200"/>
              </a:spcBef>
            </a:pPr>
            <a:br>
              <a:rPr lang="en-GB" sz="1800" dirty="0"/>
            </a:br>
            <a:r>
              <a:rPr lang="en-GB" sz="1800" dirty="0"/>
              <a:t>If not from God, then how did Life begin?</a:t>
            </a:r>
          </a:p>
          <a:p>
            <a:pPr>
              <a:lnSpc>
                <a:spcPts val="2000"/>
              </a:lnSpc>
              <a:spcBef>
                <a:spcPts val="0"/>
              </a:spcBef>
            </a:pPr>
            <a:endParaRPr lang="en-GB" sz="1800" dirty="0"/>
          </a:p>
          <a:p>
            <a:pPr>
              <a:lnSpc>
                <a:spcPts val="2000"/>
              </a:lnSpc>
              <a:spcBef>
                <a:spcPts val="600"/>
              </a:spcBef>
            </a:pPr>
            <a:r>
              <a:rPr lang="en-GB" sz="1800" dirty="0"/>
              <a:t>How do they do this? </a:t>
            </a:r>
          </a:p>
          <a:p>
            <a:pPr>
              <a:lnSpc>
                <a:spcPts val="2000"/>
              </a:lnSpc>
              <a:spcBef>
                <a:spcPts val="0"/>
              </a:spcBef>
            </a:pPr>
            <a:r>
              <a:rPr lang="en-GB" sz="1800" dirty="0"/>
              <a:t>Does “emergence” count as an explanation?</a:t>
            </a:r>
          </a:p>
          <a:p>
            <a:pPr>
              <a:lnSpc>
                <a:spcPts val="2000"/>
              </a:lnSpc>
              <a:spcBef>
                <a:spcPts val="0"/>
              </a:spcBef>
            </a:pPr>
            <a:endParaRPr lang="en-GB" sz="1800" dirty="0"/>
          </a:p>
          <a:p>
            <a:pPr>
              <a:lnSpc>
                <a:spcPts val="2000"/>
              </a:lnSpc>
              <a:spcBef>
                <a:spcPts val="0"/>
              </a:spcBef>
            </a:pPr>
            <a:r>
              <a:rPr lang="en-GB" sz="1800" dirty="0"/>
              <a:t>Circular definition?  Is that allowed?</a:t>
            </a:r>
          </a:p>
          <a:p>
            <a:pPr>
              <a:lnSpc>
                <a:spcPts val="2000"/>
              </a:lnSpc>
              <a:spcBef>
                <a:spcPts val="1800"/>
              </a:spcBef>
            </a:pPr>
            <a:br>
              <a:rPr lang="en-GB" sz="1800" dirty="0"/>
            </a:br>
            <a:r>
              <a:rPr lang="en-GB" sz="1800" dirty="0"/>
              <a:t>Life is complex, for sure. </a:t>
            </a:r>
            <a:br>
              <a:rPr lang="en-GB" sz="1800" dirty="0"/>
            </a:br>
            <a:r>
              <a:rPr lang="en-GB" sz="1800" dirty="0"/>
              <a:t>But, can’t the definition be simple? </a:t>
            </a:r>
          </a:p>
          <a:p>
            <a:pPr>
              <a:lnSpc>
                <a:spcPts val="2000"/>
              </a:lnSpc>
              <a:spcBef>
                <a:spcPts val="2400"/>
              </a:spcBef>
            </a:pPr>
            <a:r>
              <a:rPr lang="en-GB" sz="1800" dirty="0"/>
              <a:t>Is it </a:t>
            </a:r>
            <a:r>
              <a:rPr lang="en-GB" sz="1800" u="sng" dirty="0"/>
              <a:t>really</a:t>
            </a:r>
            <a:r>
              <a:rPr lang="en-GB" sz="1800" dirty="0"/>
              <a:t> beyond science?  </a:t>
            </a:r>
          </a:p>
        </p:txBody>
      </p:sp>
      <p:sp>
        <p:nvSpPr>
          <p:cNvPr id="6" name="Title 5">
            <a:extLst>
              <a:ext uri="{FF2B5EF4-FFF2-40B4-BE49-F238E27FC236}">
                <a16:creationId xmlns:a16="http://schemas.microsoft.com/office/drawing/2014/main" id="{BEDE4DFD-8CB1-4003-98C0-6EDF25F543ED}"/>
              </a:ext>
            </a:extLst>
          </p:cNvPr>
          <p:cNvSpPr>
            <a:spLocks noGrp="1"/>
          </p:cNvSpPr>
          <p:nvPr>
            <p:ph type="title"/>
          </p:nvPr>
        </p:nvSpPr>
        <p:spPr/>
        <p:txBody>
          <a:bodyPr/>
          <a:lstStyle/>
          <a:p>
            <a:r>
              <a:rPr lang="en-GB" dirty="0"/>
              <a:t>Thanks to our all speakers so far !</a:t>
            </a:r>
          </a:p>
        </p:txBody>
      </p:sp>
      <p:sp>
        <p:nvSpPr>
          <p:cNvPr id="8" name="TextBox 7">
            <a:extLst>
              <a:ext uri="{FF2B5EF4-FFF2-40B4-BE49-F238E27FC236}">
                <a16:creationId xmlns:a16="http://schemas.microsoft.com/office/drawing/2014/main" id="{C5F30B02-0247-40C6-B933-AF796FF5B21B}"/>
              </a:ext>
            </a:extLst>
          </p:cNvPr>
          <p:cNvSpPr txBox="1"/>
          <p:nvPr/>
        </p:nvSpPr>
        <p:spPr>
          <a:xfrm>
            <a:off x="6096000" y="6211085"/>
            <a:ext cx="5504403" cy="637290"/>
          </a:xfrm>
          <a:prstGeom prst="rect">
            <a:avLst/>
          </a:prstGeom>
          <a:noFill/>
        </p:spPr>
        <p:txBody>
          <a:bodyPr wrap="square">
            <a:spAutoFit/>
          </a:bodyPr>
          <a:lstStyle/>
          <a:p>
            <a:pPr>
              <a:lnSpc>
                <a:spcPts val="2160"/>
              </a:lnSpc>
              <a:spcBef>
                <a:spcPts val="2400"/>
              </a:spcBef>
            </a:pPr>
            <a:r>
              <a:rPr lang="en-GB" sz="1800" dirty="0">
                <a:solidFill>
                  <a:schemeClr val="tx1">
                    <a:lumMod val="75000"/>
                    <a:lumOff val="25000"/>
                  </a:schemeClr>
                </a:solidFill>
              </a:rPr>
              <a:t>Or is our </a:t>
            </a:r>
            <a:r>
              <a:rPr lang="en-GB" sz="1800" b="1" i="1" dirty="0">
                <a:solidFill>
                  <a:schemeClr val="tx1">
                    <a:lumMod val="75000"/>
                    <a:lumOff val="25000"/>
                  </a:schemeClr>
                </a:solidFill>
              </a:rPr>
              <a:t>current</a:t>
            </a:r>
            <a:r>
              <a:rPr lang="en-GB" sz="1800" dirty="0">
                <a:solidFill>
                  <a:schemeClr val="tx1">
                    <a:lumMod val="75000"/>
                    <a:lumOff val="25000"/>
                  </a:schemeClr>
                </a:solidFill>
              </a:rPr>
              <a:t> scientific understanding </a:t>
            </a:r>
            <a:br>
              <a:rPr lang="en-GB" sz="1800" dirty="0">
                <a:solidFill>
                  <a:schemeClr val="tx1">
                    <a:lumMod val="75000"/>
                    <a:lumOff val="25000"/>
                  </a:schemeClr>
                </a:solidFill>
              </a:rPr>
            </a:br>
            <a:r>
              <a:rPr lang="en-GB" sz="1800" dirty="0">
                <a:solidFill>
                  <a:schemeClr val="tx1">
                    <a:lumMod val="75000"/>
                    <a:lumOff val="25000"/>
                  </a:schemeClr>
                </a:solidFill>
              </a:rPr>
              <a:t>of Life missing something?</a:t>
            </a:r>
          </a:p>
        </p:txBody>
      </p:sp>
    </p:spTree>
    <p:extLst>
      <p:ext uri="{BB962C8B-B14F-4D97-AF65-F5344CB8AC3E}">
        <p14:creationId xmlns:p14="http://schemas.microsoft.com/office/powerpoint/2010/main" val="184785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par>
                          <p:cTn id="22" fill="hold">
                            <p:stCondLst>
                              <p:cond delay="500"/>
                            </p:stCondLst>
                            <p:childTnLst>
                              <p:par>
                                <p:cTn id="23" presetID="22" presetClass="entr" presetSubtype="8" fill="hold" grpId="0" nodeType="afterEffect">
                                  <p:stCondLst>
                                    <p:cond delay="50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500"/>
                                        <p:tgtEl>
                                          <p:spTgt spid="4">
                                            <p:txEl>
                                              <p:pRg st="3" end="3"/>
                                            </p:txEl>
                                          </p:spTgt>
                                        </p:tgtEl>
                                      </p:cBhvr>
                                    </p:animEffect>
                                  </p:childTnLst>
                                </p:cTn>
                              </p:par>
                            </p:childTnLst>
                          </p:cTn>
                        </p:par>
                        <p:par>
                          <p:cTn id="31" fill="hold">
                            <p:stCondLst>
                              <p:cond delay="500"/>
                            </p:stCondLst>
                            <p:childTnLst>
                              <p:par>
                                <p:cTn id="32" presetID="22" presetClass="entr" presetSubtype="8" fill="hold" grpId="0" nodeType="afterEffect">
                                  <p:stCondLst>
                                    <p:cond delay="50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par>
                          <p:cTn id="35" fill="hold">
                            <p:stCondLst>
                              <p:cond delay="1500"/>
                            </p:stCondLst>
                            <p:childTnLst>
                              <p:par>
                                <p:cTn id="36" presetID="22" presetClass="entr" presetSubtype="8" fill="hold" grpId="0" nodeType="afterEffect">
                                  <p:stCondLst>
                                    <p:cond delay="50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left)">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childTnLst>
                          </p:cTn>
                        </p:par>
                        <p:par>
                          <p:cTn id="44" fill="hold">
                            <p:stCondLst>
                              <p:cond delay="500"/>
                            </p:stCondLst>
                            <p:childTnLst>
                              <p:par>
                                <p:cTn id="45" presetID="22" presetClass="entr" presetSubtype="8" fill="hold" grpId="0" nodeType="afterEffect">
                                  <p:stCondLst>
                                    <p:cond delay="50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wipe(left)">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500"/>
                                        <p:tgtEl>
                                          <p:spTgt spid="4">
                                            <p:txEl>
                                              <p:pRg st="5" end="5"/>
                                            </p:txEl>
                                          </p:spTgt>
                                        </p:tgtEl>
                                      </p:cBhvr>
                                    </p:animEffect>
                                  </p:childTnLst>
                                </p:cTn>
                              </p:par>
                            </p:childTnLst>
                          </p:cTn>
                        </p:par>
                        <p:par>
                          <p:cTn id="53" fill="hold">
                            <p:stCondLst>
                              <p:cond delay="500"/>
                            </p:stCondLst>
                            <p:childTnLst>
                              <p:par>
                                <p:cTn id="54" presetID="22" presetClass="entr" presetSubtype="8" fill="hold" grpId="0" nodeType="afterEffect">
                                  <p:stCondLst>
                                    <p:cond delay="50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wipe(left)">
                                      <p:cBhvr>
                                        <p:cTn id="56" dur="500"/>
                                        <p:tgtEl>
                                          <p:spTgt spid="5">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left)">
                                      <p:cBhvr>
                                        <p:cTn id="61" dur="500"/>
                                        <p:tgtEl>
                                          <p:spTgt spid="4">
                                            <p:txEl>
                                              <p:pRg st="6" end="6"/>
                                            </p:txEl>
                                          </p:spTgt>
                                        </p:tgtEl>
                                      </p:cBhvr>
                                    </p:animEffect>
                                  </p:childTnLst>
                                </p:cTn>
                              </p:par>
                            </p:childTnLst>
                          </p:cTn>
                        </p:par>
                        <p:par>
                          <p:cTn id="62" fill="hold">
                            <p:stCondLst>
                              <p:cond delay="500"/>
                            </p:stCondLst>
                            <p:childTnLst>
                              <p:par>
                                <p:cTn id="63" presetID="22" presetClass="entr" presetSubtype="8" fill="hold" grpId="0" nodeType="afterEffect">
                                  <p:stCondLst>
                                    <p:cond delay="500"/>
                                  </p:stCondLst>
                                  <p:childTnLst>
                                    <p:set>
                                      <p:cBhvr>
                                        <p:cTn id="64" dur="1" fill="hold">
                                          <p:stCondLst>
                                            <p:cond delay="0"/>
                                          </p:stCondLst>
                                        </p:cTn>
                                        <p:tgtEl>
                                          <p:spTgt spid="5">
                                            <p:txEl>
                                              <p:pRg st="8" end="8"/>
                                            </p:txEl>
                                          </p:spTgt>
                                        </p:tgtEl>
                                        <p:attrNameLst>
                                          <p:attrName>style.visibility</p:attrName>
                                        </p:attrNameLst>
                                      </p:cBhvr>
                                      <p:to>
                                        <p:strVal val="visible"/>
                                      </p:to>
                                    </p:set>
                                    <p:animEffect transition="in" filter="wipe(left)">
                                      <p:cBhvr>
                                        <p:cTn id="65" dur="500"/>
                                        <p:tgtEl>
                                          <p:spTgt spid="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food&#10;&#10;Description automatically generated">
            <a:extLst>
              <a:ext uri="{FF2B5EF4-FFF2-40B4-BE49-F238E27FC236}">
                <a16:creationId xmlns:a16="http://schemas.microsoft.com/office/drawing/2014/main" id="{A91B5FDE-1582-403E-9139-7DEF179463C7}"/>
              </a:ext>
            </a:extLst>
          </p:cNvPr>
          <p:cNvPicPr>
            <a:picLocks noChangeAspect="1"/>
          </p:cNvPicPr>
          <p:nvPr/>
        </p:nvPicPr>
        <p:blipFill>
          <a:blip r:embed="rId2"/>
          <a:stretch>
            <a:fillRect/>
          </a:stretch>
        </p:blipFill>
        <p:spPr>
          <a:xfrm>
            <a:off x="1693951" y="1206464"/>
            <a:ext cx="3750652" cy="5386842"/>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A screenshot of a social media post&#10;&#10;Description automatically generated">
            <a:extLst>
              <a:ext uri="{FF2B5EF4-FFF2-40B4-BE49-F238E27FC236}">
                <a16:creationId xmlns:a16="http://schemas.microsoft.com/office/drawing/2014/main" id="{90C932A7-F912-4A45-B0BF-789828E4A4DA}"/>
              </a:ext>
            </a:extLst>
          </p:cNvPr>
          <p:cNvPicPr>
            <a:picLocks noChangeAspect="1"/>
          </p:cNvPicPr>
          <p:nvPr/>
        </p:nvPicPr>
        <p:blipFill>
          <a:blip r:embed="rId3"/>
          <a:stretch>
            <a:fillRect/>
          </a:stretch>
        </p:blipFill>
        <p:spPr>
          <a:xfrm>
            <a:off x="6355189" y="1206464"/>
            <a:ext cx="3782788" cy="5386842"/>
          </a:xfrm>
          <a:prstGeom prst="rect">
            <a:avLst/>
          </a:prstGeom>
          <a:ln>
            <a:solidFill>
              <a:schemeClr val="tx1"/>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CC9088F4-8DDC-44EF-B46A-031AB4A454D4}"/>
              </a:ext>
            </a:extLst>
          </p:cNvPr>
          <p:cNvSpPr>
            <a:spLocks noGrp="1"/>
          </p:cNvSpPr>
          <p:nvPr>
            <p:ph type="title"/>
          </p:nvPr>
        </p:nvSpPr>
        <p:spPr>
          <a:xfrm>
            <a:off x="446088" y="500063"/>
            <a:ext cx="11174412" cy="590550"/>
          </a:xfrm>
        </p:spPr>
        <p:txBody>
          <a:bodyPr/>
          <a:lstStyle/>
          <a:p>
            <a:r>
              <a:rPr lang="en-GB" dirty="0"/>
              <a:t>Available now on Amazon …</a:t>
            </a:r>
          </a:p>
        </p:txBody>
      </p:sp>
    </p:spTree>
    <p:extLst>
      <p:ext uri="{BB962C8B-B14F-4D97-AF65-F5344CB8AC3E}">
        <p14:creationId xmlns:p14="http://schemas.microsoft.com/office/powerpoint/2010/main" val="187900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C4FF-9D41-47D0-BCAC-75ACBE7DF606}"/>
              </a:ext>
            </a:extLst>
          </p:cNvPr>
          <p:cNvSpPr>
            <a:spLocks noGrp="1"/>
          </p:cNvSpPr>
          <p:nvPr>
            <p:ph type="title"/>
          </p:nvPr>
        </p:nvSpPr>
        <p:spPr/>
        <p:txBody>
          <a:bodyPr/>
          <a:lstStyle/>
          <a:p>
            <a:r>
              <a:rPr lang="en-GB" dirty="0"/>
              <a:t>Does Life really exist?</a:t>
            </a:r>
          </a:p>
        </p:txBody>
      </p:sp>
      <p:sp>
        <p:nvSpPr>
          <p:cNvPr id="3" name="Content Placeholder 2">
            <a:extLst>
              <a:ext uri="{FF2B5EF4-FFF2-40B4-BE49-F238E27FC236}">
                <a16:creationId xmlns:a16="http://schemas.microsoft.com/office/drawing/2014/main" id="{F85FA1BF-FC4C-4E10-AC78-5BE83A072AC2}"/>
              </a:ext>
            </a:extLst>
          </p:cNvPr>
          <p:cNvSpPr>
            <a:spLocks noGrp="1"/>
          </p:cNvSpPr>
          <p:nvPr>
            <p:ph idx="1"/>
          </p:nvPr>
        </p:nvSpPr>
        <p:spPr>
          <a:xfrm>
            <a:off x="908331" y="1491434"/>
            <a:ext cx="9900840" cy="4770098"/>
          </a:xfrm>
        </p:spPr>
        <p:txBody>
          <a:bodyPr/>
          <a:lstStyle/>
          <a:p>
            <a:pPr marL="0" indent="0">
              <a:buNone/>
            </a:pPr>
            <a:r>
              <a:rPr lang="en-GB" sz="2000" dirty="0"/>
              <a:t>The inability of scientists to agree on a definition of Life suggests one of the following is true:</a:t>
            </a:r>
          </a:p>
          <a:p>
            <a:pPr marL="342900" lvl="0" indent="-342900" algn="just">
              <a:lnSpc>
                <a:spcPct val="115000"/>
              </a:lnSpc>
              <a:spcBef>
                <a:spcPts val="900"/>
              </a:spcBef>
              <a:buFont typeface="+mj-lt"/>
              <a:buAutoNum type="arabicPeriod"/>
            </a:pPr>
            <a:r>
              <a:rPr lang="en-GB" sz="2000" b="1" dirty="0"/>
              <a:t>There is no such thing as Life</a:t>
            </a:r>
            <a:r>
              <a:rPr lang="en-GB" sz="2000" dirty="0"/>
              <a:t>, i.e. the distinction is entirely arbitrary – it is whatever we choose it to be. Hence, there is no right answer to the question </a:t>
            </a:r>
            <a:r>
              <a:rPr lang="en-GB" sz="2000" i="1" dirty="0"/>
              <a:t>What is Life?</a:t>
            </a:r>
            <a:endParaRPr lang="en-GB" sz="2000" dirty="0"/>
          </a:p>
          <a:p>
            <a:pPr marL="342900" lvl="0" indent="-342900" algn="just">
              <a:lnSpc>
                <a:spcPct val="115000"/>
              </a:lnSpc>
              <a:spcBef>
                <a:spcPts val="900"/>
              </a:spcBef>
              <a:spcAft>
                <a:spcPts val="1000"/>
              </a:spcAft>
              <a:buFont typeface="+mj-lt"/>
              <a:buAutoNum type="arabicPeriod"/>
            </a:pPr>
            <a:r>
              <a:rPr lang="en-GB" sz="2000" b="1" dirty="0"/>
              <a:t>There is such a thing as Life</a:t>
            </a:r>
            <a:r>
              <a:rPr lang="en-GB" sz="2000" dirty="0"/>
              <a:t>, i.e. there is a correct answer, which does draw a clear and meaningful distinction, and:</a:t>
            </a:r>
          </a:p>
          <a:p>
            <a:pPr marL="800100" lvl="1" indent="-342900" algn="just">
              <a:lnSpc>
                <a:spcPct val="115000"/>
              </a:lnSpc>
              <a:spcBef>
                <a:spcPts val="900"/>
              </a:spcBef>
              <a:spcAft>
                <a:spcPts val="1000"/>
              </a:spcAft>
              <a:buFont typeface="+mj-lt"/>
              <a:buAutoNum type="alphaLcParenR"/>
            </a:pPr>
            <a:r>
              <a:rPr lang="en-GB" sz="1800" dirty="0"/>
              <a:t>The difference between a living thing and a non-living thing is due to something </a:t>
            </a:r>
            <a:r>
              <a:rPr lang="en-GB" sz="1800" b="1" dirty="0"/>
              <a:t>supernatural</a:t>
            </a:r>
            <a:r>
              <a:rPr lang="en-GB" sz="1800" dirty="0"/>
              <a:t> (e.g. God, soul), which cannot be explained scientifically</a:t>
            </a:r>
          </a:p>
          <a:p>
            <a:pPr marL="800100" lvl="1" indent="-342900" algn="just">
              <a:lnSpc>
                <a:spcPct val="115000"/>
              </a:lnSpc>
              <a:spcBef>
                <a:spcPts val="900"/>
              </a:spcBef>
              <a:spcAft>
                <a:spcPts val="1000"/>
              </a:spcAft>
              <a:buFont typeface="+mj-lt"/>
              <a:buAutoNum type="alphaLcParenR"/>
            </a:pPr>
            <a:r>
              <a:rPr lang="en-GB" sz="1800" dirty="0"/>
              <a:t>The difference between a living thing and a non-living thing is due to something </a:t>
            </a:r>
            <a:r>
              <a:rPr lang="en-GB" sz="1800" b="1" dirty="0"/>
              <a:t>natural </a:t>
            </a:r>
            <a:r>
              <a:rPr lang="en-GB" sz="1800" dirty="0"/>
              <a:t>– some property or capability which can be explained scientifically</a:t>
            </a:r>
          </a:p>
          <a:p>
            <a:pPr lvl="1" algn="just">
              <a:lnSpc>
                <a:spcPct val="115000"/>
              </a:lnSpc>
              <a:spcBef>
                <a:spcPts val="900"/>
              </a:spcBef>
              <a:spcAft>
                <a:spcPts val="1000"/>
              </a:spcAft>
            </a:pPr>
            <a:endParaRPr lang="en-GB" sz="1800" dirty="0"/>
          </a:p>
          <a:p>
            <a:pPr lvl="1" algn="just">
              <a:lnSpc>
                <a:spcPct val="115000"/>
              </a:lnSpc>
              <a:spcBef>
                <a:spcPts val="900"/>
              </a:spcBef>
              <a:spcAft>
                <a:spcPts val="1000"/>
              </a:spcAft>
            </a:pPr>
            <a:endParaRPr lang="en-GB" sz="1800" dirty="0"/>
          </a:p>
          <a:p>
            <a:pPr marL="0" indent="0">
              <a:buNone/>
            </a:pPr>
            <a:endParaRPr lang="en-GB" sz="2000" dirty="0"/>
          </a:p>
        </p:txBody>
      </p:sp>
      <p:sp>
        <p:nvSpPr>
          <p:cNvPr id="4" name="TextBox 3">
            <a:extLst>
              <a:ext uri="{FF2B5EF4-FFF2-40B4-BE49-F238E27FC236}">
                <a16:creationId xmlns:a16="http://schemas.microsoft.com/office/drawing/2014/main" id="{143773C8-CE91-42EC-AD1D-B7157FF7EA9E}"/>
              </a:ext>
            </a:extLst>
          </p:cNvPr>
          <p:cNvSpPr txBox="1"/>
          <p:nvPr/>
        </p:nvSpPr>
        <p:spPr>
          <a:xfrm>
            <a:off x="11020923" y="5492091"/>
            <a:ext cx="628698" cy="769441"/>
          </a:xfrm>
          <a:prstGeom prst="rect">
            <a:avLst/>
          </a:prstGeom>
          <a:noFill/>
        </p:spPr>
        <p:txBody>
          <a:bodyPr wrap="none" rtlCol="0">
            <a:spAutoFit/>
          </a:bodyPr>
          <a:lstStyle/>
          <a:p>
            <a:r>
              <a:rPr lang="en-GB" sz="4400" dirty="0">
                <a:solidFill>
                  <a:srgbClr val="00B050"/>
                </a:solidFill>
                <a:sym typeface="Wingdings" panose="05000000000000000000" pitchFamily="2" charset="2"/>
              </a:rPr>
              <a:t></a:t>
            </a:r>
            <a:endParaRPr lang="en-GB" sz="4400" dirty="0">
              <a:solidFill>
                <a:srgbClr val="00B050"/>
              </a:solidFill>
            </a:endParaRPr>
          </a:p>
        </p:txBody>
      </p:sp>
      <p:sp>
        <p:nvSpPr>
          <p:cNvPr id="6" name="TextBox 5">
            <a:extLst>
              <a:ext uri="{FF2B5EF4-FFF2-40B4-BE49-F238E27FC236}">
                <a16:creationId xmlns:a16="http://schemas.microsoft.com/office/drawing/2014/main" id="{FBC36D09-8D87-4179-A537-3C1D0EAA8D92}"/>
              </a:ext>
            </a:extLst>
          </p:cNvPr>
          <p:cNvSpPr txBox="1"/>
          <p:nvPr/>
        </p:nvSpPr>
        <p:spPr>
          <a:xfrm>
            <a:off x="11020923" y="3680938"/>
            <a:ext cx="628698" cy="769441"/>
          </a:xfrm>
          <a:prstGeom prst="rect">
            <a:avLst/>
          </a:prstGeom>
          <a:noFill/>
        </p:spPr>
        <p:txBody>
          <a:bodyPr wrap="none" rtlCol="0">
            <a:spAutoFit/>
          </a:bodyPr>
          <a:lstStyle/>
          <a:p>
            <a:r>
              <a:rPr lang="en-GB" sz="4400" dirty="0">
                <a:solidFill>
                  <a:srgbClr val="00B050"/>
                </a:solidFill>
                <a:sym typeface="Wingdings" panose="05000000000000000000" pitchFamily="2" charset="2"/>
              </a:rPr>
              <a:t></a:t>
            </a:r>
            <a:endParaRPr lang="en-GB" sz="4400" dirty="0">
              <a:solidFill>
                <a:srgbClr val="00B050"/>
              </a:solidFill>
            </a:endParaRPr>
          </a:p>
        </p:txBody>
      </p:sp>
      <p:sp>
        <p:nvSpPr>
          <p:cNvPr id="10" name="TextBox 9">
            <a:extLst>
              <a:ext uri="{FF2B5EF4-FFF2-40B4-BE49-F238E27FC236}">
                <a16:creationId xmlns:a16="http://schemas.microsoft.com/office/drawing/2014/main" id="{D8219960-3FE2-44AB-B1D9-F50F05DA9D9F}"/>
              </a:ext>
            </a:extLst>
          </p:cNvPr>
          <p:cNvSpPr txBox="1"/>
          <p:nvPr/>
        </p:nvSpPr>
        <p:spPr>
          <a:xfrm>
            <a:off x="11019203" y="2271740"/>
            <a:ext cx="575799" cy="830997"/>
          </a:xfrm>
          <a:prstGeom prst="rect">
            <a:avLst/>
          </a:prstGeom>
          <a:noFill/>
        </p:spPr>
        <p:txBody>
          <a:bodyPr wrap="none" rtlCol="0">
            <a:spAutoFit/>
          </a:bodyPr>
          <a:lstStyle/>
          <a:p>
            <a:r>
              <a:rPr lang="en-GB" sz="4800" dirty="0">
                <a:solidFill>
                  <a:srgbClr val="FF0000"/>
                </a:solidFill>
                <a:sym typeface="Wingdings" panose="05000000000000000000" pitchFamily="2" charset="2"/>
              </a:rPr>
              <a:t></a:t>
            </a:r>
            <a:endParaRPr lang="en-GB" sz="4800" dirty="0">
              <a:solidFill>
                <a:srgbClr val="FF0000"/>
              </a:solidFill>
            </a:endParaRPr>
          </a:p>
        </p:txBody>
      </p:sp>
      <p:sp>
        <p:nvSpPr>
          <p:cNvPr id="12" name="TextBox 11">
            <a:extLst>
              <a:ext uri="{FF2B5EF4-FFF2-40B4-BE49-F238E27FC236}">
                <a16:creationId xmlns:a16="http://schemas.microsoft.com/office/drawing/2014/main" id="{035EFD0A-7C4C-465F-A513-E7294D812BD0}"/>
              </a:ext>
            </a:extLst>
          </p:cNvPr>
          <p:cNvSpPr txBox="1"/>
          <p:nvPr/>
        </p:nvSpPr>
        <p:spPr>
          <a:xfrm>
            <a:off x="11022010" y="4555736"/>
            <a:ext cx="575799" cy="830997"/>
          </a:xfrm>
          <a:prstGeom prst="rect">
            <a:avLst/>
          </a:prstGeom>
          <a:noFill/>
        </p:spPr>
        <p:txBody>
          <a:bodyPr wrap="none" rtlCol="0">
            <a:spAutoFit/>
          </a:bodyPr>
          <a:lstStyle/>
          <a:p>
            <a:r>
              <a:rPr lang="en-GB" sz="4800" dirty="0">
                <a:solidFill>
                  <a:srgbClr val="FF0000"/>
                </a:solidFill>
                <a:sym typeface="Wingdings" panose="05000000000000000000" pitchFamily="2" charset="2"/>
              </a:rPr>
              <a:t></a:t>
            </a:r>
            <a:endParaRPr lang="en-GB" sz="4800" dirty="0">
              <a:solidFill>
                <a:srgbClr val="FF0000"/>
              </a:solidFill>
            </a:endParaRPr>
          </a:p>
        </p:txBody>
      </p:sp>
    </p:spTree>
    <p:extLst>
      <p:ext uri="{BB962C8B-B14F-4D97-AF65-F5344CB8AC3E}">
        <p14:creationId xmlns:p14="http://schemas.microsoft.com/office/powerpoint/2010/main" val="262264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012429-5535-4405-BF5F-F3D959E910AC}"/>
              </a:ext>
            </a:extLst>
          </p:cNvPr>
          <p:cNvSpPr>
            <a:spLocks noGrp="1"/>
          </p:cNvSpPr>
          <p:nvPr>
            <p:ph type="body" sz="quarter" idx="14"/>
          </p:nvPr>
        </p:nvSpPr>
        <p:spPr>
          <a:xfrm>
            <a:off x="893636" y="1509626"/>
            <a:ext cx="4900386" cy="334508"/>
          </a:xfrm>
        </p:spPr>
        <p:txBody>
          <a:bodyPr/>
          <a:lstStyle/>
          <a:p>
            <a:pPr algn="ctr"/>
            <a:r>
              <a:rPr lang="en-GB" sz="3600" dirty="0"/>
              <a:t>Birth</a:t>
            </a:r>
          </a:p>
        </p:txBody>
      </p:sp>
      <p:sp>
        <p:nvSpPr>
          <p:cNvPr id="3" name="Text Placeholder 2">
            <a:extLst>
              <a:ext uri="{FF2B5EF4-FFF2-40B4-BE49-F238E27FC236}">
                <a16:creationId xmlns:a16="http://schemas.microsoft.com/office/drawing/2014/main" id="{88AEFDFF-9284-4AB4-99BE-345A6E51B574}"/>
              </a:ext>
            </a:extLst>
          </p:cNvPr>
          <p:cNvSpPr>
            <a:spLocks noGrp="1"/>
          </p:cNvSpPr>
          <p:nvPr>
            <p:ph type="body" sz="quarter" idx="15"/>
          </p:nvPr>
        </p:nvSpPr>
        <p:spPr>
          <a:xfrm>
            <a:off x="6310730" y="1509626"/>
            <a:ext cx="4900386" cy="334508"/>
          </a:xfrm>
        </p:spPr>
        <p:txBody>
          <a:bodyPr/>
          <a:lstStyle/>
          <a:p>
            <a:pPr algn="ctr"/>
            <a:r>
              <a:rPr lang="en-GB" sz="3600" dirty="0"/>
              <a:t>Death</a:t>
            </a:r>
          </a:p>
        </p:txBody>
      </p:sp>
      <p:sp>
        <p:nvSpPr>
          <p:cNvPr id="6" name="Title 5">
            <a:extLst>
              <a:ext uri="{FF2B5EF4-FFF2-40B4-BE49-F238E27FC236}">
                <a16:creationId xmlns:a16="http://schemas.microsoft.com/office/drawing/2014/main" id="{8353D8BC-5EFE-4559-8218-29BC99F27615}"/>
              </a:ext>
            </a:extLst>
          </p:cNvPr>
          <p:cNvSpPr>
            <a:spLocks noGrp="1"/>
          </p:cNvSpPr>
          <p:nvPr>
            <p:ph type="title"/>
          </p:nvPr>
        </p:nvSpPr>
        <p:spPr/>
        <p:txBody>
          <a:bodyPr/>
          <a:lstStyle/>
          <a:p>
            <a:r>
              <a:rPr lang="en-GB" dirty="0"/>
              <a:t>Two natural events unique to living things…</a:t>
            </a:r>
          </a:p>
        </p:txBody>
      </p:sp>
      <p:pic>
        <p:nvPicPr>
          <p:cNvPr id="8" name="Picture 7" descr="A close up of a egg&#10;&#10;Description automatically generated">
            <a:extLst>
              <a:ext uri="{FF2B5EF4-FFF2-40B4-BE49-F238E27FC236}">
                <a16:creationId xmlns:a16="http://schemas.microsoft.com/office/drawing/2014/main" id="{FE2D96AC-5A0E-473C-A97E-127405AF481D}"/>
              </a:ext>
            </a:extLst>
          </p:cNvPr>
          <p:cNvPicPr>
            <a:picLocks noChangeAspect="1"/>
          </p:cNvPicPr>
          <p:nvPr/>
        </p:nvPicPr>
        <p:blipFill>
          <a:blip r:embed="rId2"/>
          <a:stretch>
            <a:fillRect/>
          </a:stretch>
        </p:blipFill>
        <p:spPr>
          <a:xfrm>
            <a:off x="1925787" y="2823571"/>
            <a:ext cx="2836084" cy="2836084"/>
          </a:xfrm>
          <a:prstGeom prst="rect">
            <a:avLst/>
          </a:prstGeom>
        </p:spPr>
      </p:pic>
      <p:pic>
        <p:nvPicPr>
          <p:cNvPr id="10" name="Picture 9" descr="A picture containing mammal, priest, person, sunglasses&#10;&#10;Description automatically generated">
            <a:extLst>
              <a:ext uri="{FF2B5EF4-FFF2-40B4-BE49-F238E27FC236}">
                <a16:creationId xmlns:a16="http://schemas.microsoft.com/office/drawing/2014/main" id="{45857CEE-F994-440E-9C4C-207436AA99E3}"/>
              </a:ext>
            </a:extLst>
          </p:cNvPr>
          <p:cNvPicPr>
            <a:picLocks noChangeAspect="1"/>
          </p:cNvPicPr>
          <p:nvPr/>
        </p:nvPicPr>
        <p:blipFill>
          <a:blip r:embed="rId3"/>
          <a:stretch>
            <a:fillRect/>
          </a:stretch>
        </p:blipFill>
        <p:spPr>
          <a:xfrm>
            <a:off x="7242701" y="2611174"/>
            <a:ext cx="3048481" cy="3048481"/>
          </a:xfrm>
          <a:prstGeom prst="rect">
            <a:avLst/>
          </a:prstGeom>
        </p:spPr>
      </p:pic>
      <p:sp>
        <p:nvSpPr>
          <p:cNvPr id="4" name="Arrow: Right 3">
            <a:extLst>
              <a:ext uri="{FF2B5EF4-FFF2-40B4-BE49-F238E27FC236}">
                <a16:creationId xmlns:a16="http://schemas.microsoft.com/office/drawing/2014/main" id="{1725E964-6BAD-4340-8128-9C66DB1D4A44}"/>
              </a:ext>
            </a:extLst>
          </p:cNvPr>
          <p:cNvSpPr/>
          <p:nvPr/>
        </p:nvSpPr>
        <p:spPr>
          <a:xfrm>
            <a:off x="4412610" y="3739393"/>
            <a:ext cx="3217684" cy="673217"/>
          </a:xfrm>
          <a:prstGeom prst="rightArrow">
            <a:avLst>
              <a:gd name="adj1" fmla="val 57477"/>
              <a:gd name="adj2"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L I F E</a:t>
            </a:r>
          </a:p>
        </p:txBody>
      </p:sp>
    </p:spTree>
    <p:extLst>
      <p:ext uri="{BB962C8B-B14F-4D97-AF65-F5344CB8AC3E}">
        <p14:creationId xmlns:p14="http://schemas.microsoft.com/office/powerpoint/2010/main" val="25240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500"/>
                                        <p:tgtEl>
                                          <p:spTgt spid="10"/>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Death</a:t>
            </a:r>
          </a:p>
        </p:txBody>
      </p:sp>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3556095" y="1109313"/>
            <a:ext cx="4582063"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Life is the ability to Die ?  </a:t>
            </a:r>
          </a:p>
        </p:txBody>
      </p:sp>
      <p:pic>
        <p:nvPicPr>
          <p:cNvPr id="15" name="Picture 14" descr="A picture containing mammal, priest, person, sunglasses&#10;&#10;Description automatically generated">
            <a:extLst>
              <a:ext uri="{FF2B5EF4-FFF2-40B4-BE49-F238E27FC236}">
                <a16:creationId xmlns:a16="http://schemas.microsoft.com/office/drawing/2014/main" id="{80121D91-EAC6-48A0-9F5F-23C122AE9646}"/>
              </a:ext>
            </a:extLst>
          </p:cNvPr>
          <p:cNvPicPr>
            <a:picLocks noChangeAspect="1"/>
          </p:cNvPicPr>
          <p:nvPr/>
        </p:nvPicPr>
        <p:blipFill>
          <a:blip r:embed="rId2"/>
          <a:stretch>
            <a:fillRect/>
          </a:stretch>
        </p:blipFill>
        <p:spPr>
          <a:xfrm>
            <a:off x="9711891" y="286090"/>
            <a:ext cx="2480109" cy="2480109"/>
          </a:xfrm>
          <a:prstGeom prst="rect">
            <a:avLst/>
          </a:prstGeom>
        </p:spPr>
      </p:pic>
      <p:pic>
        <p:nvPicPr>
          <p:cNvPr id="6" name="Picture 5" descr="A picture containing sitting, bird, small, little&#10;&#10;Description automatically generated">
            <a:extLst>
              <a:ext uri="{FF2B5EF4-FFF2-40B4-BE49-F238E27FC236}">
                <a16:creationId xmlns:a16="http://schemas.microsoft.com/office/drawing/2014/main" id="{AE569B3C-D600-4492-8794-71C93DD5BBF5}"/>
              </a:ext>
            </a:extLst>
          </p:cNvPr>
          <p:cNvPicPr>
            <a:picLocks noChangeAspect="1"/>
          </p:cNvPicPr>
          <p:nvPr/>
        </p:nvPicPr>
        <p:blipFill>
          <a:blip r:embed="rId3"/>
          <a:stretch>
            <a:fillRect/>
          </a:stretch>
        </p:blipFill>
        <p:spPr>
          <a:xfrm>
            <a:off x="2138657" y="1995076"/>
            <a:ext cx="7137469" cy="4078554"/>
          </a:xfrm>
          <a:prstGeom prst="rect">
            <a:avLst/>
          </a:prstGeom>
        </p:spPr>
      </p:pic>
    </p:spTree>
    <p:extLst>
      <p:ext uri="{BB962C8B-B14F-4D97-AF65-F5344CB8AC3E}">
        <p14:creationId xmlns:p14="http://schemas.microsoft.com/office/powerpoint/2010/main" val="18271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Death</a:t>
            </a:r>
          </a:p>
        </p:txBody>
      </p:sp>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3048482" y="1109313"/>
            <a:ext cx="6095037"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Life is the ability to avoid Death !  </a:t>
            </a:r>
          </a:p>
        </p:txBody>
      </p:sp>
      <p:grpSp>
        <p:nvGrpSpPr>
          <p:cNvPr id="39" name="Group 38">
            <a:extLst>
              <a:ext uri="{FF2B5EF4-FFF2-40B4-BE49-F238E27FC236}">
                <a16:creationId xmlns:a16="http://schemas.microsoft.com/office/drawing/2014/main" id="{C7C47E5A-D606-453D-A343-766D58B234B3}"/>
              </a:ext>
            </a:extLst>
          </p:cNvPr>
          <p:cNvGrpSpPr/>
          <p:nvPr/>
        </p:nvGrpSpPr>
        <p:grpSpPr>
          <a:xfrm>
            <a:off x="750771" y="3205213"/>
            <a:ext cx="3763477" cy="2743199"/>
            <a:chOff x="750771" y="3205213"/>
            <a:chExt cx="3763477" cy="2743199"/>
          </a:xfrm>
        </p:grpSpPr>
        <p:cxnSp>
          <p:nvCxnSpPr>
            <p:cNvPr id="34" name="Straight Connector 33">
              <a:extLst>
                <a:ext uri="{FF2B5EF4-FFF2-40B4-BE49-F238E27FC236}">
                  <a16:creationId xmlns:a16="http://schemas.microsoft.com/office/drawing/2014/main" id="{9F03613D-BDE4-43D1-ACBE-83C9E5BD407C}"/>
                </a:ext>
              </a:extLst>
            </p:cNvPr>
            <p:cNvCxnSpPr>
              <a:cxnSpLocks/>
            </p:cNvCxnSpPr>
            <p:nvPr/>
          </p:nvCxnSpPr>
          <p:spPr>
            <a:xfrm>
              <a:off x="4514248" y="3378467"/>
              <a:ext cx="0" cy="25699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6E6E8112-8262-4D06-916A-EAF5B0DD01A5}"/>
                </a:ext>
              </a:extLst>
            </p:cNvPr>
            <p:cNvSpPr/>
            <p:nvPr/>
          </p:nvSpPr>
          <p:spPr>
            <a:xfrm>
              <a:off x="750771" y="3205213"/>
              <a:ext cx="3763477" cy="173254"/>
            </a:xfrm>
            <a:custGeom>
              <a:avLst/>
              <a:gdLst>
                <a:gd name="connsiteX0" fmla="*/ 0 w 3763477"/>
                <a:gd name="connsiteY0" fmla="*/ 0 h 173254"/>
                <a:gd name="connsiteX1" fmla="*/ 567890 w 3763477"/>
                <a:gd name="connsiteY1" fmla="*/ 9625 h 173254"/>
                <a:gd name="connsiteX2" fmla="*/ 664143 w 3763477"/>
                <a:gd name="connsiteY2" fmla="*/ 38501 h 173254"/>
                <a:gd name="connsiteX3" fmla="*/ 731520 w 3763477"/>
                <a:gd name="connsiteY3" fmla="*/ 48126 h 173254"/>
                <a:gd name="connsiteX4" fmla="*/ 827772 w 3763477"/>
                <a:gd name="connsiteY4" fmla="*/ 48126 h 173254"/>
                <a:gd name="connsiteX5" fmla="*/ 885524 w 3763477"/>
                <a:gd name="connsiteY5" fmla="*/ 9625 h 173254"/>
                <a:gd name="connsiteX6" fmla="*/ 1039528 w 3763477"/>
                <a:gd name="connsiteY6" fmla="*/ 19250 h 173254"/>
                <a:gd name="connsiteX7" fmla="*/ 1068404 w 3763477"/>
                <a:gd name="connsiteY7" fmla="*/ 28875 h 173254"/>
                <a:gd name="connsiteX8" fmla="*/ 1280160 w 3763477"/>
                <a:gd name="connsiteY8" fmla="*/ 19250 h 173254"/>
                <a:gd name="connsiteX9" fmla="*/ 1636294 w 3763477"/>
                <a:gd name="connsiteY9" fmla="*/ 9625 h 173254"/>
                <a:gd name="connsiteX10" fmla="*/ 2223435 w 3763477"/>
                <a:gd name="connsiteY10" fmla="*/ 19250 h 173254"/>
                <a:gd name="connsiteX11" fmla="*/ 2290812 w 3763477"/>
                <a:gd name="connsiteY11" fmla="*/ 28875 h 173254"/>
                <a:gd name="connsiteX12" fmla="*/ 3003082 w 3763477"/>
                <a:gd name="connsiteY12" fmla="*/ 38501 h 173254"/>
                <a:gd name="connsiteX13" fmla="*/ 3031957 w 3763477"/>
                <a:gd name="connsiteY13" fmla="*/ 48126 h 173254"/>
                <a:gd name="connsiteX14" fmla="*/ 3195587 w 3763477"/>
                <a:gd name="connsiteY14" fmla="*/ 67376 h 173254"/>
                <a:gd name="connsiteX15" fmla="*/ 3282214 w 3763477"/>
                <a:gd name="connsiteY15" fmla="*/ 86627 h 173254"/>
                <a:gd name="connsiteX16" fmla="*/ 3368842 w 3763477"/>
                <a:gd name="connsiteY16" fmla="*/ 105878 h 173254"/>
                <a:gd name="connsiteX17" fmla="*/ 3657600 w 3763477"/>
                <a:gd name="connsiteY17" fmla="*/ 115503 h 173254"/>
                <a:gd name="connsiteX18" fmla="*/ 3744227 w 3763477"/>
                <a:gd name="connsiteY18" fmla="*/ 154004 h 173254"/>
                <a:gd name="connsiteX19" fmla="*/ 3763477 w 3763477"/>
                <a:gd name="connsiteY19" fmla="*/ 173254 h 1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3477" h="173254">
                  <a:moveTo>
                    <a:pt x="0" y="0"/>
                  </a:moveTo>
                  <a:cubicBezTo>
                    <a:pt x="189297" y="3208"/>
                    <a:pt x="378761" y="1028"/>
                    <a:pt x="567890" y="9625"/>
                  </a:cubicBezTo>
                  <a:cubicBezTo>
                    <a:pt x="626493" y="12289"/>
                    <a:pt x="621157" y="29904"/>
                    <a:pt x="664143" y="38501"/>
                  </a:cubicBezTo>
                  <a:cubicBezTo>
                    <a:pt x="686389" y="42950"/>
                    <a:pt x="709061" y="44918"/>
                    <a:pt x="731520" y="48126"/>
                  </a:cubicBezTo>
                  <a:cubicBezTo>
                    <a:pt x="770259" y="61039"/>
                    <a:pt x="776422" y="67876"/>
                    <a:pt x="827772" y="48126"/>
                  </a:cubicBezTo>
                  <a:cubicBezTo>
                    <a:pt x="849366" y="39821"/>
                    <a:pt x="885524" y="9625"/>
                    <a:pt x="885524" y="9625"/>
                  </a:cubicBezTo>
                  <a:cubicBezTo>
                    <a:pt x="936859" y="12833"/>
                    <a:pt x="988376" y="13866"/>
                    <a:pt x="1039528" y="19250"/>
                  </a:cubicBezTo>
                  <a:cubicBezTo>
                    <a:pt x="1049618" y="20312"/>
                    <a:pt x="1058258" y="28875"/>
                    <a:pt x="1068404" y="28875"/>
                  </a:cubicBezTo>
                  <a:cubicBezTo>
                    <a:pt x="1139062" y="28875"/>
                    <a:pt x="1209542" y="21644"/>
                    <a:pt x="1280160" y="19250"/>
                  </a:cubicBezTo>
                  <a:lnTo>
                    <a:pt x="1636294" y="9625"/>
                  </a:lnTo>
                  <a:lnTo>
                    <a:pt x="2223435" y="19250"/>
                  </a:lnTo>
                  <a:cubicBezTo>
                    <a:pt x="2246112" y="19917"/>
                    <a:pt x="2268132" y="28315"/>
                    <a:pt x="2290812" y="28875"/>
                  </a:cubicBezTo>
                  <a:cubicBezTo>
                    <a:pt x="2528185" y="34736"/>
                    <a:pt x="2765659" y="35292"/>
                    <a:pt x="3003082" y="38501"/>
                  </a:cubicBezTo>
                  <a:cubicBezTo>
                    <a:pt x="3012707" y="41709"/>
                    <a:pt x="3022008" y="46136"/>
                    <a:pt x="3031957" y="48126"/>
                  </a:cubicBezTo>
                  <a:cubicBezTo>
                    <a:pt x="3074512" y="56637"/>
                    <a:pt x="3157405" y="63558"/>
                    <a:pt x="3195587" y="67376"/>
                  </a:cubicBezTo>
                  <a:cubicBezTo>
                    <a:pt x="3269718" y="85910"/>
                    <a:pt x="3196681" y="68298"/>
                    <a:pt x="3282214" y="86627"/>
                  </a:cubicBezTo>
                  <a:cubicBezTo>
                    <a:pt x="3311138" y="92825"/>
                    <a:pt x="3339349" y="103609"/>
                    <a:pt x="3368842" y="105878"/>
                  </a:cubicBezTo>
                  <a:cubicBezTo>
                    <a:pt x="3464864" y="113264"/>
                    <a:pt x="3561347" y="112295"/>
                    <a:pt x="3657600" y="115503"/>
                  </a:cubicBezTo>
                  <a:cubicBezTo>
                    <a:pt x="3703394" y="130768"/>
                    <a:pt x="3711541" y="127855"/>
                    <a:pt x="3744227" y="154004"/>
                  </a:cubicBezTo>
                  <a:cubicBezTo>
                    <a:pt x="3751313" y="159673"/>
                    <a:pt x="3757060" y="166837"/>
                    <a:pt x="3763477" y="173254"/>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3B992F77-6F0E-4399-9DB3-A50EA159863B}"/>
              </a:ext>
            </a:extLst>
          </p:cNvPr>
          <p:cNvGrpSpPr/>
          <p:nvPr/>
        </p:nvGrpSpPr>
        <p:grpSpPr>
          <a:xfrm>
            <a:off x="386439" y="2066693"/>
            <a:ext cx="5497602" cy="4051326"/>
            <a:chOff x="386439" y="2066693"/>
            <a:chExt cx="5497602" cy="4051326"/>
          </a:xfrm>
        </p:grpSpPr>
        <p:grpSp>
          <p:nvGrpSpPr>
            <p:cNvPr id="44" name="Group 43">
              <a:extLst>
                <a:ext uri="{FF2B5EF4-FFF2-40B4-BE49-F238E27FC236}">
                  <a16:creationId xmlns:a16="http://schemas.microsoft.com/office/drawing/2014/main" id="{C4A09A5C-DFDA-4FD4-B894-2F53DFD250E8}"/>
                </a:ext>
              </a:extLst>
            </p:cNvPr>
            <p:cNvGrpSpPr/>
            <p:nvPr/>
          </p:nvGrpSpPr>
          <p:grpSpPr>
            <a:xfrm>
              <a:off x="386439" y="2066693"/>
              <a:ext cx="5497602" cy="4051326"/>
              <a:chOff x="386439" y="2066693"/>
              <a:chExt cx="5497602" cy="4051326"/>
            </a:xfrm>
          </p:grpSpPr>
          <p:cxnSp>
            <p:nvCxnSpPr>
              <p:cNvPr id="4" name="Straight Arrow Connector 3">
                <a:extLst>
                  <a:ext uri="{FF2B5EF4-FFF2-40B4-BE49-F238E27FC236}">
                    <a16:creationId xmlns:a16="http://schemas.microsoft.com/office/drawing/2014/main" id="{057A20B3-8D08-459F-8F11-09F94D2BA0CD}"/>
                  </a:ext>
                </a:extLst>
              </p:cNvPr>
              <p:cNvCxnSpPr>
                <a:cxnSpLocks/>
              </p:cNvCxnSpPr>
              <p:nvPr/>
            </p:nvCxnSpPr>
            <p:spPr>
              <a:xfrm flipV="1">
                <a:off x="741145" y="2512194"/>
                <a:ext cx="0" cy="34362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A19D25A-EC95-4608-AF54-6AA9AD492C1F}"/>
                  </a:ext>
                </a:extLst>
              </p:cNvPr>
              <p:cNvCxnSpPr>
                <a:cxnSpLocks/>
              </p:cNvCxnSpPr>
              <p:nvPr/>
            </p:nvCxnSpPr>
            <p:spPr>
              <a:xfrm>
                <a:off x="741145" y="5948413"/>
                <a:ext cx="44468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D117C3E-5E2A-4020-8FDB-7EC993BEF287}"/>
                  </a:ext>
                </a:extLst>
              </p:cNvPr>
              <p:cNvSpPr txBox="1"/>
              <p:nvPr/>
            </p:nvSpPr>
            <p:spPr>
              <a:xfrm>
                <a:off x="446314" y="2066693"/>
                <a:ext cx="1225015" cy="369332"/>
              </a:xfrm>
              <a:prstGeom prst="rect">
                <a:avLst/>
              </a:prstGeom>
              <a:noFill/>
            </p:spPr>
            <p:txBody>
              <a:bodyPr wrap="none" rtlCol="0">
                <a:spAutoFit/>
              </a:bodyPr>
              <a:lstStyle/>
              <a:p>
                <a:r>
                  <a:rPr lang="en-GB" dirty="0"/>
                  <a:t>Existence</a:t>
                </a:r>
              </a:p>
            </p:txBody>
          </p:sp>
          <p:sp>
            <p:nvSpPr>
              <p:cNvPr id="11" name="TextBox 10">
                <a:extLst>
                  <a:ext uri="{FF2B5EF4-FFF2-40B4-BE49-F238E27FC236}">
                    <a16:creationId xmlns:a16="http://schemas.microsoft.com/office/drawing/2014/main" id="{E8FB0B26-C645-402E-A605-B877CA94F334}"/>
                  </a:ext>
                </a:extLst>
              </p:cNvPr>
              <p:cNvSpPr txBox="1"/>
              <p:nvPr/>
            </p:nvSpPr>
            <p:spPr>
              <a:xfrm>
                <a:off x="5188017" y="5748687"/>
                <a:ext cx="696024" cy="369332"/>
              </a:xfrm>
              <a:prstGeom prst="rect">
                <a:avLst/>
              </a:prstGeom>
              <a:noFill/>
            </p:spPr>
            <p:txBody>
              <a:bodyPr wrap="none" rtlCol="0">
                <a:spAutoFit/>
              </a:bodyPr>
              <a:lstStyle/>
              <a:p>
                <a:r>
                  <a:rPr lang="en-GB" dirty="0"/>
                  <a:t>Time</a:t>
                </a:r>
              </a:p>
            </p:txBody>
          </p:sp>
          <p:sp>
            <p:nvSpPr>
              <p:cNvPr id="41" name="TextBox 40">
                <a:extLst>
                  <a:ext uri="{FF2B5EF4-FFF2-40B4-BE49-F238E27FC236}">
                    <a16:creationId xmlns:a16="http://schemas.microsoft.com/office/drawing/2014/main" id="{B55BBFC9-E227-4EAD-8C76-4294E9E9666D}"/>
                  </a:ext>
                </a:extLst>
              </p:cNvPr>
              <p:cNvSpPr txBox="1"/>
              <p:nvPr/>
            </p:nvSpPr>
            <p:spPr>
              <a:xfrm>
                <a:off x="386439" y="3030172"/>
                <a:ext cx="299643" cy="369332"/>
              </a:xfrm>
              <a:prstGeom prst="rect">
                <a:avLst/>
              </a:prstGeom>
              <a:noFill/>
            </p:spPr>
            <p:txBody>
              <a:bodyPr wrap="square" rtlCol="0">
                <a:spAutoFit/>
              </a:bodyPr>
              <a:lstStyle/>
              <a:p>
                <a:r>
                  <a:rPr lang="en-GB" dirty="0"/>
                  <a:t>1</a:t>
                </a:r>
              </a:p>
            </p:txBody>
          </p:sp>
          <p:sp>
            <p:nvSpPr>
              <p:cNvPr id="43" name="TextBox 42">
                <a:extLst>
                  <a:ext uri="{FF2B5EF4-FFF2-40B4-BE49-F238E27FC236}">
                    <a16:creationId xmlns:a16="http://schemas.microsoft.com/office/drawing/2014/main" id="{F4EAE139-AF4B-456A-944B-EC1881BC4DE7}"/>
                  </a:ext>
                </a:extLst>
              </p:cNvPr>
              <p:cNvSpPr txBox="1"/>
              <p:nvPr/>
            </p:nvSpPr>
            <p:spPr>
              <a:xfrm>
                <a:off x="394104" y="5665889"/>
                <a:ext cx="245811" cy="369332"/>
              </a:xfrm>
              <a:prstGeom prst="rect">
                <a:avLst/>
              </a:prstGeom>
              <a:noFill/>
            </p:spPr>
            <p:txBody>
              <a:bodyPr wrap="square" rtlCol="0">
                <a:spAutoFit/>
              </a:bodyPr>
              <a:lstStyle/>
              <a:p>
                <a:r>
                  <a:rPr lang="en-GB" dirty="0"/>
                  <a:t>0</a:t>
                </a:r>
              </a:p>
            </p:txBody>
          </p:sp>
        </p:grpSp>
        <p:sp>
          <p:nvSpPr>
            <p:cNvPr id="45" name="Text Placeholder 20">
              <a:extLst>
                <a:ext uri="{FF2B5EF4-FFF2-40B4-BE49-F238E27FC236}">
                  <a16:creationId xmlns:a16="http://schemas.microsoft.com/office/drawing/2014/main" id="{A1A2A29F-C2C0-4ABB-9B75-602FA9B96658}"/>
                </a:ext>
              </a:extLst>
            </p:cNvPr>
            <p:cNvSpPr txBox="1">
              <a:spLocks/>
            </p:cNvSpPr>
            <p:nvPr/>
          </p:nvSpPr>
          <p:spPr>
            <a:xfrm>
              <a:off x="2111524" y="2639192"/>
              <a:ext cx="1648363"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2"/>
                  </a:solidFill>
                </a:rPr>
                <a:t>Living thing</a:t>
              </a:r>
            </a:p>
          </p:txBody>
        </p:sp>
      </p:grpSp>
      <p:grpSp>
        <p:nvGrpSpPr>
          <p:cNvPr id="52" name="Group 51">
            <a:extLst>
              <a:ext uri="{FF2B5EF4-FFF2-40B4-BE49-F238E27FC236}">
                <a16:creationId xmlns:a16="http://schemas.microsoft.com/office/drawing/2014/main" id="{E7EE17E7-563F-4E74-B40F-901BD24E57A3}"/>
              </a:ext>
            </a:extLst>
          </p:cNvPr>
          <p:cNvGrpSpPr/>
          <p:nvPr/>
        </p:nvGrpSpPr>
        <p:grpSpPr>
          <a:xfrm>
            <a:off x="6122897" y="2072670"/>
            <a:ext cx="5497603" cy="4051326"/>
            <a:chOff x="6122897" y="2072670"/>
            <a:chExt cx="5497603" cy="4051326"/>
          </a:xfrm>
        </p:grpSpPr>
        <p:sp>
          <p:nvSpPr>
            <p:cNvPr id="46" name="Text Placeholder 20">
              <a:extLst>
                <a:ext uri="{FF2B5EF4-FFF2-40B4-BE49-F238E27FC236}">
                  <a16:creationId xmlns:a16="http://schemas.microsoft.com/office/drawing/2014/main" id="{3005E15D-BBA7-4BE8-8FF0-0C0A9DC738BA}"/>
                </a:ext>
              </a:extLst>
            </p:cNvPr>
            <p:cNvSpPr txBox="1">
              <a:spLocks/>
            </p:cNvSpPr>
            <p:nvPr/>
          </p:nvSpPr>
          <p:spPr>
            <a:xfrm>
              <a:off x="7660373" y="2639192"/>
              <a:ext cx="2353369"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2"/>
                  </a:solidFill>
                </a:rPr>
                <a:t>Non-living thing</a:t>
              </a:r>
            </a:p>
          </p:txBody>
        </p:sp>
        <p:grpSp>
          <p:nvGrpSpPr>
            <p:cNvPr id="51" name="Group 50">
              <a:extLst>
                <a:ext uri="{FF2B5EF4-FFF2-40B4-BE49-F238E27FC236}">
                  <a16:creationId xmlns:a16="http://schemas.microsoft.com/office/drawing/2014/main" id="{DCA9E281-7850-4D4B-8AED-F9361716AFF4}"/>
                </a:ext>
              </a:extLst>
            </p:cNvPr>
            <p:cNvGrpSpPr/>
            <p:nvPr/>
          </p:nvGrpSpPr>
          <p:grpSpPr>
            <a:xfrm>
              <a:off x="6122897" y="2072670"/>
              <a:ext cx="5497603" cy="4051326"/>
              <a:chOff x="6122897" y="2072670"/>
              <a:chExt cx="5497603" cy="4051326"/>
            </a:xfrm>
          </p:grpSpPr>
          <p:cxnSp>
            <p:nvCxnSpPr>
              <p:cNvPr id="16" name="Straight Arrow Connector 15">
                <a:extLst>
                  <a:ext uri="{FF2B5EF4-FFF2-40B4-BE49-F238E27FC236}">
                    <a16:creationId xmlns:a16="http://schemas.microsoft.com/office/drawing/2014/main" id="{07417907-288B-4677-A321-FCAA3B48763F}"/>
                  </a:ext>
                </a:extLst>
              </p:cNvPr>
              <p:cNvCxnSpPr>
                <a:cxnSpLocks/>
              </p:cNvCxnSpPr>
              <p:nvPr/>
            </p:nvCxnSpPr>
            <p:spPr>
              <a:xfrm flipV="1">
                <a:off x="6477604" y="2518171"/>
                <a:ext cx="0" cy="34362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46F850B-09CF-4ECA-9EAC-355ADD66C64C}"/>
                  </a:ext>
                </a:extLst>
              </p:cNvPr>
              <p:cNvCxnSpPr>
                <a:cxnSpLocks/>
              </p:cNvCxnSpPr>
              <p:nvPr/>
            </p:nvCxnSpPr>
            <p:spPr>
              <a:xfrm>
                <a:off x="6477604" y="5954390"/>
                <a:ext cx="44468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13EA50C-1E5E-4B5C-AD15-A4702BA6486E}"/>
                  </a:ext>
                </a:extLst>
              </p:cNvPr>
              <p:cNvSpPr txBox="1"/>
              <p:nvPr/>
            </p:nvSpPr>
            <p:spPr>
              <a:xfrm>
                <a:off x="6182773" y="2072670"/>
                <a:ext cx="1225015" cy="369332"/>
              </a:xfrm>
              <a:prstGeom prst="rect">
                <a:avLst/>
              </a:prstGeom>
              <a:noFill/>
            </p:spPr>
            <p:txBody>
              <a:bodyPr wrap="none" rtlCol="0">
                <a:spAutoFit/>
              </a:bodyPr>
              <a:lstStyle/>
              <a:p>
                <a:r>
                  <a:rPr lang="en-GB" dirty="0"/>
                  <a:t>Existence</a:t>
                </a:r>
              </a:p>
            </p:txBody>
          </p:sp>
          <p:sp>
            <p:nvSpPr>
              <p:cNvPr id="19" name="TextBox 18">
                <a:extLst>
                  <a:ext uri="{FF2B5EF4-FFF2-40B4-BE49-F238E27FC236}">
                    <a16:creationId xmlns:a16="http://schemas.microsoft.com/office/drawing/2014/main" id="{41BAEDD8-D92B-4809-BA98-B9730A30F207}"/>
                  </a:ext>
                </a:extLst>
              </p:cNvPr>
              <p:cNvSpPr txBox="1"/>
              <p:nvPr/>
            </p:nvSpPr>
            <p:spPr>
              <a:xfrm>
                <a:off x="10924476" y="5754664"/>
                <a:ext cx="696024" cy="369332"/>
              </a:xfrm>
              <a:prstGeom prst="rect">
                <a:avLst/>
              </a:prstGeom>
              <a:noFill/>
            </p:spPr>
            <p:txBody>
              <a:bodyPr wrap="none" rtlCol="0">
                <a:spAutoFit/>
              </a:bodyPr>
              <a:lstStyle/>
              <a:p>
                <a:r>
                  <a:rPr lang="en-GB" dirty="0"/>
                  <a:t>Time</a:t>
                </a:r>
              </a:p>
            </p:txBody>
          </p:sp>
          <p:sp>
            <p:nvSpPr>
              <p:cNvPr id="48" name="TextBox 47">
                <a:extLst>
                  <a:ext uri="{FF2B5EF4-FFF2-40B4-BE49-F238E27FC236}">
                    <a16:creationId xmlns:a16="http://schemas.microsoft.com/office/drawing/2014/main" id="{F2CBF500-785D-4834-B7DC-A628040C9E11}"/>
                  </a:ext>
                </a:extLst>
              </p:cNvPr>
              <p:cNvSpPr txBox="1"/>
              <p:nvPr/>
            </p:nvSpPr>
            <p:spPr>
              <a:xfrm>
                <a:off x="6122897" y="3030172"/>
                <a:ext cx="299643" cy="369332"/>
              </a:xfrm>
              <a:prstGeom prst="rect">
                <a:avLst/>
              </a:prstGeom>
              <a:noFill/>
            </p:spPr>
            <p:txBody>
              <a:bodyPr wrap="square" rtlCol="0">
                <a:spAutoFit/>
              </a:bodyPr>
              <a:lstStyle/>
              <a:p>
                <a:r>
                  <a:rPr lang="en-GB" dirty="0"/>
                  <a:t>1</a:t>
                </a:r>
              </a:p>
            </p:txBody>
          </p:sp>
          <p:sp>
            <p:nvSpPr>
              <p:cNvPr id="50" name="TextBox 49">
                <a:extLst>
                  <a:ext uri="{FF2B5EF4-FFF2-40B4-BE49-F238E27FC236}">
                    <a16:creationId xmlns:a16="http://schemas.microsoft.com/office/drawing/2014/main" id="{2B369F59-70E6-4745-A041-513BC988DB5F}"/>
                  </a:ext>
                </a:extLst>
              </p:cNvPr>
              <p:cNvSpPr txBox="1"/>
              <p:nvPr/>
            </p:nvSpPr>
            <p:spPr>
              <a:xfrm>
                <a:off x="6130562" y="5665889"/>
                <a:ext cx="245811" cy="369332"/>
              </a:xfrm>
              <a:prstGeom prst="rect">
                <a:avLst/>
              </a:prstGeom>
              <a:noFill/>
            </p:spPr>
            <p:txBody>
              <a:bodyPr wrap="square" rtlCol="0">
                <a:spAutoFit/>
              </a:bodyPr>
              <a:lstStyle/>
              <a:p>
                <a:r>
                  <a:rPr lang="en-GB" dirty="0"/>
                  <a:t>0</a:t>
                </a:r>
              </a:p>
            </p:txBody>
          </p:sp>
        </p:grpSp>
      </p:grpSp>
      <p:sp>
        <p:nvSpPr>
          <p:cNvPr id="57" name="Rectangle 56">
            <a:extLst>
              <a:ext uri="{FF2B5EF4-FFF2-40B4-BE49-F238E27FC236}">
                <a16:creationId xmlns:a16="http://schemas.microsoft.com/office/drawing/2014/main" id="{1FF8EDD3-AB0C-4F1B-A98D-B7E83AA55742}"/>
              </a:ext>
            </a:extLst>
          </p:cNvPr>
          <p:cNvSpPr/>
          <p:nvPr/>
        </p:nvSpPr>
        <p:spPr>
          <a:xfrm>
            <a:off x="10812235" y="5617615"/>
            <a:ext cx="588387" cy="243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9" name="Group 78">
            <a:extLst>
              <a:ext uri="{FF2B5EF4-FFF2-40B4-BE49-F238E27FC236}">
                <a16:creationId xmlns:a16="http://schemas.microsoft.com/office/drawing/2014/main" id="{84D39625-CE52-4B69-BC32-E4C8E781B24A}"/>
              </a:ext>
            </a:extLst>
          </p:cNvPr>
          <p:cNvGrpSpPr/>
          <p:nvPr/>
        </p:nvGrpSpPr>
        <p:grpSpPr>
          <a:xfrm>
            <a:off x="6477802" y="3243716"/>
            <a:ext cx="1631188" cy="925356"/>
            <a:chOff x="6477802" y="3243715"/>
            <a:chExt cx="1631188" cy="1374625"/>
          </a:xfrm>
        </p:grpSpPr>
        <p:sp>
          <p:nvSpPr>
            <p:cNvPr id="63" name="Freeform: Shape 62">
              <a:extLst>
                <a:ext uri="{FF2B5EF4-FFF2-40B4-BE49-F238E27FC236}">
                  <a16:creationId xmlns:a16="http://schemas.microsoft.com/office/drawing/2014/main" id="{37FAC78F-A0BA-46A9-A053-9F282ADA22F8}"/>
                </a:ext>
              </a:extLst>
            </p:cNvPr>
            <p:cNvSpPr/>
            <p:nvPr/>
          </p:nvSpPr>
          <p:spPr>
            <a:xfrm>
              <a:off x="6477802" y="3243715"/>
              <a:ext cx="1631188" cy="134752"/>
            </a:xfrm>
            <a:custGeom>
              <a:avLst/>
              <a:gdLst>
                <a:gd name="connsiteX0" fmla="*/ 0 w 1674796"/>
                <a:gd name="connsiteY0" fmla="*/ 0 h 240631"/>
                <a:gd name="connsiteX1" fmla="*/ 96253 w 1674796"/>
                <a:gd name="connsiteY1" fmla="*/ 9625 h 240631"/>
                <a:gd name="connsiteX2" fmla="*/ 154004 w 1674796"/>
                <a:gd name="connsiteY2" fmla="*/ 28875 h 240631"/>
                <a:gd name="connsiteX3" fmla="*/ 452387 w 1674796"/>
                <a:gd name="connsiteY3" fmla="*/ 38501 h 240631"/>
                <a:gd name="connsiteX4" fmla="*/ 1106905 w 1674796"/>
                <a:gd name="connsiteY4" fmla="*/ 77002 h 240631"/>
                <a:gd name="connsiteX5" fmla="*/ 1174282 w 1674796"/>
                <a:gd name="connsiteY5" fmla="*/ 105878 h 240631"/>
                <a:gd name="connsiteX6" fmla="*/ 1241659 w 1674796"/>
                <a:gd name="connsiteY6" fmla="*/ 125128 h 240631"/>
                <a:gd name="connsiteX7" fmla="*/ 1337912 w 1674796"/>
                <a:gd name="connsiteY7" fmla="*/ 134753 h 240631"/>
                <a:gd name="connsiteX8" fmla="*/ 1443790 w 1674796"/>
                <a:gd name="connsiteY8" fmla="*/ 154004 h 240631"/>
                <a:gd name="connsiteX9" fmla="*/ 1501541 w 1674796"/>
                <a:gd name="connsiteY9" fmla="*/ 173254 h 240631"/>
                <a:gd name="connsiteX10" fmla="*/ 1530417 w 1674796"/>
                <a:gd name="connsiteY10" fmla="*/ 182880 h 240631"/>
                <a:gd name="connsiteX11" fmla="*/ 1578543 w 1674796"/>
                <a:gd name="connsiteY11" fmla="*/ 192505 h 240631"/>
                <a:gd name="connsiteX12" fmla="*/ 1645920 w 1674796"/>
                <a:gd name="connsiteY12" fmla="*/ 231006 h 240631"/>
                <a:gd name="connsiteX13" fmla="*/ 1674796 w 1674796"/>
                <a:gd name="connsiteY13" fmla="*/ 240631 h 24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796" h="240631">
                  <a:moveTo>
                    <a:pt x="0" y="0"/>
                  </a:moveTo>
                  <a:cubicBezTo>
                    <a:pt x="32084" y="3208"/>
                    <a:pt x="64561" y="3683"/>
                    <a:pt x="96253" y="9625"/>
                  </a:cubicBezTo>
                  <a:cubicBezTo>
                    <a:pt x="116197" y="13364"/>
                    <a:pt x="133723" y="28221"/>
                    <a:pt x="154004" y="28875"/>
                  </a:cubicBezTo>
                  <a:lnTo>
                    <a:pt x="452387" y="38501"/>
                  </a:lnTo>
                  <a:cubicBezTo>
                    <a:pt x="761013" y="109723"/>
                    <a:pt x="487201" y="55633"/>
                    <a:pt x="1106905" y="77002"/>
                  </a:cubicBezTo>
                  <a:cubicBezTo>
                    <a:pt x="1123273" y="77566"/>
                    <a:pt x="1163646" y="101320"/>
                    <a:pt x="1174282" y="105878"/>
                  </a:cubicBezTo>
                  <a:cubicBezTo>
                    <a:pt x="1187994" y="111754"/>
                    <a:pt x="1229449" y="123384"/>
                    <a:pt x="1241659" y="125128"/>
                  </a:cubicBezTo>
                  <a:cubicBezTo>
                    <a:pt x="1273579" y="129688"/>
                    <a:pt x="1305917" y="130753"/>
                    <a:pt x="1337912" y="134753"/>
                  </a:cubicBezTo>
                  <a:cubicBezTo>
                    <a:pt x="1351447" y="136445"/>
                    <a:pt x="1427120" y="149458"/>
                    <a:pt x="1443790" y="154004"/>
                  </a:cubicBezTo>
                  <a:cubicBezTo>
                    <a:pt x="1463367" y="159343"/>
                    <a:pt x="1482291" y="166837"/>
                    <a:pt x="1501541" y="173254"/>
                  </a:cubicBezTo>
                  <a:cubicBezTo>
                    <a:pt x="1511166" y="176463"/>
                    <a:pt x="1520468" y="180890"/>
                    <a:pt x="1530417" y="182880"/>
                  </a:cubicBezTo>
                  <a:lnTo>
                    <a:pt x="1578543" y="192505"/>
                  </a:lnTo>
                  <a:cubicBezTo>
                    <a:pt x="1607540" y="211836"/>
                    <a:pt x="1611730" y="216353"/>
                    <a:pt x="1645920" y="231006"/>
                  </a:cubicBezTo>
                  <a:cubicBezTo>
                    <a:pt x="1655246" y="235003"/>
                    <a:pt x="1674796" y="240631"/>
                    <a:pt x="1674796" y="240631"/>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cxnSp>
          <p:nvCxnSpPr>
            <p:cNvPr id="65" name="Straight Connector 64">
              <a:extLst>
                <a:ext uri="{FF2B5EF4-FFF2-40B4-BE49-F238E27FC236}">
                  <a16:creationId xmlns:a16="http://schemas.microsoft.com/office/drawing/2014/main" id="{9AD5B4D4-72CF-4712-A4F2-EDD07CBB3245}"/>
                </a:ext>
              </a:extLst>
            </p:cNvPr>
            <p:cNvCxnSpPr/>
            <p:nvPr/>
          </p:nvCxnSpPr>
          <p:spPr>
            <a:xfrm>
              <a:off x="8108990" y="3378467"/>
              <a:ext cx="0" cy="123987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0" name="Freeform: Shape 69">
            <a:extLst>
              <a:ext uri="{FF2B5EF4-FFF2-40B4-BE49-F238E27FC236}">
                <a16:creationId xmlns:a16="http://schemas.microsoft.com/office/drawing/2014/main" id="{BF3E37B0-3C0D-4ECB-9DA1-7A09A79D2328}"/>
              </a:ext>
            </a:extLst>
          </p:cNvPr>
          <p:cNvSpPr/>
          <p:nvPr/>
        </p:nvSpPr>
        <p:spPr>
          <a:xfrm>
            <a:off x="8108990" y="4177015"/>
            <a:ext cx="2675823" cy="1723270"/>
          </a:xfrm>
          <a:custGeom>
            <a:avLst/>
            <a:gdLst>
              <a:gd name="connsiteX0" fmla="*/ 0 w 2675823"/>
              <a:gd name="connsiteY0" fmla="*/ 0 h 1309035"/>
              <a:gd name="connsiteX1" fmla="*/ 48126 w 2675823"/>
              <a:gd name="connsiteY1" fmla="*/ 9625 h 1309035"/>
              <a:gd name="connsiteX2" fmla="*/ 77002 w 2675823"/>
              <a:gd name="connsiteY2" fmla="*/ 19250 h 1309035"/>
              <a:gd name="connsiteX3" fmla="*/ 115503 w 2675823"/>
              <a:gd name="connsiteY3" fmla="*/ 28875 h 1309035"/>
              <a:gd name="connsiteX4" fmla="*/ 144379 w 2675823"/>
              <a:gd name="connsiteY4" fmla="*/ 38501 h 1309035"/>
              <a:gd name="connsiteX5" fmla="*/ 279132 w 2675823"/>
              <a:gd name="connsiteY5" fmla="*/ 48126 h 1309035"/>
              <a:gd name="connsiteX6" fmla="*/ 308008 w 2675823"/>
              <a:gd name="connsiteY6" fmla="*/ 67376 h 1309035"/>
              <a:gd name="connsiteX7" fmla="*/ 510139 w 2675823"/>
              <a:gd name="connsiteY7" fmla="*/ 86627 h 1309035"/>
              <a:gd name="connsiteX8" fmla="*/ 519764 w 2675823"/>
              <a:gd name="connsiteY8" fmla="*/ 115503 h 1309035"/>
              <a:gd name="connsiteX9" fmla="*/ 539014 w 2675823"/>
              <a:gd name="connsiteY9" fmla="*/ 144379 h 1309035"/>
              <a:gd name="connsiteX10" fmla="*/ 577515 w 2675823"/>
              <a:gd name="connsiteY10" fmla="*/ 259882 h 1309035"/>
              <a:gd name="connsiteX11" fmla="*/ 596766 w 2675823"/>
              <a:gd name="connsiteY11" fmla="*/ 365760 h 1309035"/>
              <a:gd name="connsiteX12" fmla="*/ 616016 w 2675823"/>
              <a:gd name="connsiteY12" fmla="*/ 442762 h 1309035"/>
              <a:gd name="connsiteX13" fmla="*/ 644892 w 2675823"/>
              <a:gd name="connsiteY13" fmla="*/ 500513 h 1309035"/>
              <a:gd name="connsiteX14" fmla="*/ 654517 w 2675823"/>
              <a:gd name="connsiteY14" fmla="*/ 529389 h 1309035"/>
              <a:gd name="connsiteX15" fmla="*/ 702644 w 2675823"/>
              <a:gd name="connsiteY15" fmla="*/ 587141 h 1309035"/>
              <a:gd name="connsiteX16" fmla="*/ 731520 w 2675823"/>
              <a:gd name="connsiteY16" fmla="*/ 644892 h 1309035"/>
              <a:gd name="connsiteX17" fmla="*/ 760395 w 2675823"/>
              <a:gd name="connsiteY17" fmla="*/ 673768 h 1309035"/>
              <a:gd name="connsiteX18" fmla="*/ 779646 w 2675823"/>
              <a:gd name="connsiteY18" fmla="*/ 721894 h 1309035"/>
              <a:gd name="connsiteX19" fmla="*/ 808522 w 2675823"/>
              <a:gd name="connsiteY19" fmla="*/ 779646 h 1309035"/>
              <a:gd name="connsiteX20" fmla="*/ 837397 w 2675823"/>
              <a:gd name="connsiteY20" fmla="*/ 798896 h 1309035"/>
              <a:gd name="connsiteX21" fmla="*/ 875899 w 2675823"/>
              <a:gd name="connsiteY21" fmla="*/ 837397 h 1309035"/>
              <a:gd name="connsiteX22" fmla="*/ 991402 w 2675823"/>
              <a:gd name="connsiteY22" fmla="*/ 875899 h 1309035"/>
              <a:gd name="connsiteX23" fmla="*/ 1020277 w 2675823"/>
              <a:gd name="connsiteY23" fmla="*/ 885524 h 1309035"/>
              <a:gd name="connsiteX24" fmla="*/ 1078029 w 2675823"/>
              <a:gd name="connsiteY24" fmla="*/ 924025 h 1309035"/>
              <a:gd name="connsiteX25" fmla="*/ 1155031 w 2675823"/>
              <a:gd name="connsiteY25" fmla="*/ 943275 h 1309035"/>
              <a:gd name="connsiteX26" fmla="*/ 1270534 w 2675823"/>
              <a:gd name="connsiteY26" fmla="*/ 1010652 h 1309035"/>
              <a:gd name="connsiteX27" fmla="*/ 1299410 w 2675823"/>
              <a:gd name="connsiteY27" fmla="*/ 1029903 h 1309035"/>
              <a:gd name="connsiteX28" fmla="*/ 1347536 w 2675823"/>
              <a:gd name="connsiteY28" fmla="*/ 1039528 h 1309035"/>
              <a:gd name="connsiteX29" fmla="*/ 1453414 w 2675823"/>
              <a:gd name="connsiteY29" fmla="*/ 1058779 h 1309035"/>
              <a:gd name="connsiteX30" fmla="*/ 1482290 w 2675823"/>
              <a:gd name="connsiteY30" fmla="*/ 1068404 h 1309035"/>
              <a:gd name="connsiteX31" fmla="*/ 1530416 w 2675823"/>
              <a:gd name="connsiteY31" fmla="*/ 1078029 h 1309035"/>
              <a:gd name="connsiteX32" fmla="*/ 1588168 w 2675823"/>
              <a:gd name="connsiteY32" fmla="*/ 1116530 h 1309035"/>
              <a:gd name="connsiteX33" fmla="*/ 1626669 w 2675823"/>
              <a:gd name="connsiteY33" fmla="*/ 1126155 h 1309035"/>
              <a:gd name="connsiteX34" fmla="*/ 1655545 w 2675823"/>
              <a:gd name="connsiteY34" fmla="*/ 1135781 h 1309035"/>
              <a:gd name="connsiteX35" fmla="*/ 1742172 w 2675823"/>
              <a:gd name="connsiteY35" fmla="*/ 1145406 h 1309035"/>
              <a:gd name="connsiteX36" fmla="*/ 1819174 w 2675823"/>
              <a:gd name="connsiteY36" fmla="*/ 1164656 h 1309035"/>
              <a:gd name="connsiteX37" fmla="*/ 1944303 w 2675823"/>
              <a:gd name="connsiteY37" fmla="*/ 1183907 h 1309035"/>
              <a:gd name="connsiteX38" fmla="*/ 2002054 w 2675823"/>
              <a:gd name="connsiteY38" fmla="*/ 1203157 h 1309035"/>
              <a:gd name="connsiteX39" fmla="*/ 2030930 w 2675823"/>
              <a:gd name="connsiteY39" fmla="*/ 1222408 h 1309035"/>
              <a:gd name="connsiteX40" fmla="*/ 2098307 w 2675823"/>
              <a:gd name="connsiteY40" fmla="*/ 1232033 h 1309035"/>
              <a:gd name="connsiteX41" fmla="*/ 2213810 w 2675823"/>
              <a:gd name="connsiteY41" fmla="*/ 1260909 h 1309035"/>
              <a:gd name="connsiteX42" fmla="*/ 2300437 w 2675823"/>
              <a:gd name="connsiteY42" fmla="*/ 1299410 h 1309035"/>
              <a:gd name="connsiteX43" fmla="*/ 2675823 w 2675823"/>
              <a:gd name="connsiteY43" fmla="*/ 1309035 h 13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75823" h="1309035">
                <a:moveTo>
                  <a:pt x="0" y="0"/>
                </a:moveTo>
                <a:cubicBezTo>
                  <a:pt x="16042" y="3208"/>
                  <a:pt x="32255" y="5657"/>
                  <a:pt x="48126" y="9625"/>
                </a:cubicBezTo>
                <a:cubicBezTo>
                  <a:pt x="57969" y="12086"/>
                  <a:pt x="67246" y="16463"/>
                  <a:pt x="77002" y="19250"/>
                </a:cubicBezTo>
                <a:cubicBezTo>
                  <a:pt x="89722" y="22884"/>
                  <a:pt x="102783" y="25241"/>
                  <a:pt x="115503" y="28875"/>
                </a:cubicBezTo>
                <a:cubicBezTo>
                  <a:pt x="125259" y="31662"/>
                  <a:pt x="134302" y="37315"/>
                  <a:pt x="144379" y="38501"/>
                </a:cubicBezTo>
                <a:cubicBezTo>
                  <a:pt x="189103" y="43763"/>
                  <a:pt x="234214" y="44918"/>
                  <a:pt x="279132" y="48126"/>
                </a:cubicBezTo>
                <a:cubicBezTo>
                  <a:pt x="288757" y="54543"/>
                  <a:pt x="296785" y="64570"/>
                  <a:pt x="308008" y="67376"/>
                </a:cubicBezTo>
                <a:cubicBezTo>
                  <a:pt x="328854" y="72588"/>
                  <a:pt x="504218" y="86134"/>
                  <a:pt x="510139" y="86627"/>
                </a:cubicBezTo>
                <a:cubicBezTo>
                  <a:pt x="513347" y="96252"/>
                  <a:pt x="515227" y="106428"/>
                  <a:pt x="519764" y="115503"/>
                </a:cubicBezTo>
                <a:cubicBezTo>
                  <a:pt x="524937" y="125850"/>
                  <a:pt x="536590" y="133068"/>
                  <a:pt x="539014" y="144379"/>
                </a:cubicBezTo>
                <a:cubicBezTo>
                  <a:pt x="564968" y="265497"/>
                  <a:pt x="510609" y="237578"/>
                  <a:pt x="577515" y="259882"/>
                </a:cubicBezTo>
                <a:cubicBezTo>
                  <a:pt x="600200" y="327928"/>
                  <a:pt x="573446" y="241385"/>
                  <a:pt x="596766" y="365760"/>
                </a:cubicBezTo>
                <a:cubicBezTo>
                  <a:pt x="601642" y="391764"/>
                  <a:pt x="609055" y="417237"/>
                  <a:pt x="616016" y="442762"/>
                </a:cubicBezTo>
                <a:cubicBezTo>
                  <a:pt x="630531" y="495982"/>
                  <a:pt x="618612" y="447950"/>
                  <a:pt x="644892" y="500513"/>
                </a:cubicBezTo>
                <a:cubicBezTo>
                  <a:pt x="649429" y="509588"/>
                  <a:pt x="649980" y="520314"/>
                  <a:pt x="654517" y="529389"/>
                </a:cubicBezTo>
                <a:cubicBezTo>
                  <a:pt x="672440" y="565234"/>
                  <a:pt x="676036" y="555212"/>
                  <a:pt x="702644" y="587141"/>
                </a:cubicBezTo>
                <a:cubicBezTo>
                  <a:pt x="778359" y="677998"/>
                  <a:pt x="673647" y="558082"/>
                  <a:pt x="731520" y="644892"/>
                </a:cubicBezTo>
                <a:cubicBezTo>
                  <a:pt x="739071" y="656218"/>
                  <a:pt x="750770" y="664143"/>
                  <a:pt x="760395" y="673768"/>
                </a:cubicBezTo>
                <a:cubicBezTo>
                  <a:pt x="766812" y="689810"/>
                  <a:pt x="773579" y="705716"/>
                  <a:pt x="779646" y="721894"/>
                </a:cubicBezTo>
                <a:cubicBezTo>
                  <a:pt x="789041" y="746947"/>
                  <a:pt x="788076" y="759200"/>
                  <a:pt x="808522" y="779646"/>
                </a:cubicBezTo>
                <a:cubicBezTo>
                  <a:pt x="816702" y="787826"/>
                  <a:pt x="828614" y="791368"/>
                  <a:pt x="837397" y="798896"/>
                </a:cubicBezTo>
                <a:cubicBezTo>
                  <a:pt x="851177" y="810708"/>
                  <a:pt x="860336" y="828059"/>
                  <a:pt x="875899" y="837397"/>
                </a:cubicBezTo>
                <a:cubicBezTo>
                  <a:pt x="875901" y="837398"/>
                  <a:pt x="991401" y="875899"/>
                  <a:pt x="991402" y="875899"/>
                </a:cubicBezTo>
                <a:cubicBezTo>
                  <a:pt x="1001027" y="879107"/>
                  <a:pt x="1011835" y="879896"/>
                  <a:pt x="1020277" y="885524"/>
                </a:cubicBezTo>
                <a:cubicBezTo>
                  <a:pt x="1039528" y="898358"/>
                  <a:pt x="1055342" y="919488"/>
                  <a:pt x="1078029" y="924025"/>
                </a:cubicBezTo>
                <a:cubicBezTo>
                  <a:pt x="1136104" y="935640"/>
                  <a:pt x="1110635" y="928477"/>
                  <a:pt x="1155031" y="943275"/>
                </a:cubicBezTo>
                <a:cubicBezTo>
                  <a:pt x="1272861" y="1021828"/>
                  <a:pt x="1152860" y="945276"/>
                  <a:pt x="1270534" y="1010652"/>
                </a:cubicBezTo>
                <a:cubicBezTo>
                  <a:pt x="1280646" y="1016270"/>
                  <a:pt x="1288578" y="1025841"/>
                  <a:pt x="1299410" y="1029903"/>
                </a:cubicBezTo>
                <a:cubicBezTo>
                  <a:pt x="1314728" y="1035647"/>
                  <a:pt x="1331665" y="1035560"/>
                  <a:pt x="1347536" y="1039528"/>
                </a:cubicBezTo>
                <a:cubicBezTo>
                  <a:pt x="1436565" y="1061785"/>
                  <a:pt x="1275549" y="1036544"/>
                  <a:pt x="1453414" y="1058779"/>
                </a:cubicBezTo>
                <a:cubicBezTo>
                  <a:pt x="1463039" y="1061987"/>
                  <a:pt x="1472447" y="1065943"/>
                  <a:pt x="1482290" y="1068404"/>
                </a:cubicBezTo>
                <a:cubicBezTo>
                  <a:pt x="1498161" y="1072372"/>
                  <a:pt x="1515523" y="1071259"/>
                  <a:pt x="1530416" y="1078029"/>
                </a:cubicBezTo>
                <a:cubicBezTo>
                  <a:pt x="1551479" y="1087603"/>
                  <a:pt x="1565722" y="1110919"/>
                  <a:pt x="1588168" y="1116530"/>
                </a:cubicBezTo>
                <a:cubicBezTo>
                  <a:pt x="1601002" y="1119738"/>
                  <a:pt x="1613949" y="1122521"/>
                  <a:pt x="1626669" y="1126155"/>
                </a:cubicBezTo>
                <a:cubicBezTo>
                  <a:pt x="1636425" y="1128942"/>
                  <a:pt x="1645537" y="1134113"/>
                  <a:pt x="1655545" y="1135781"/>
                </a:cubicBezTo>
                <a:cubicBezTo>
                  <a:pt x="1684203" y="1140557"/>
                  <a:pt x="1713296" y="1142198"/>
                  <a:pt x="1742172" y="1145406"/>
                </a:cubicBezTo>
                <a:cubicBezTo>
                  <a:pt x="1767839" y="1151823"/>
                  <a:pt x="1793304" y="1159112"/>
                  <a:pt x="1819174" y="1164656"/>
                </a:cubicBezTo>
                <a:cubicBezTo>
                  <a:pt x="1845900" y="1170383"/>
                  <a:pt x="1919687" y="1180391"/>
                  <a:pt x="1944303" y="1183907"/>
                </a:cubicBezTo>
                <a:cubicBezTo>
                  <a:pt x="1963553" y="1190324"/>
                  <a:pt x="1983511" y="1194916"/>
                  <a:pt x="2002054" y="1203157"/>
                </a:cubicBezTo>
                <a:cubicBezTo>
                  <a:pt x="2012625" y="1207855"/>
                  <a:pt x="2019850" y="1219084"/>
                  <a:pt x="2030930" y="1222408"/>
                </a:cubicBezTo>
                <a:cubicBezTo>
                  <a:pt x="2052660" y="1228927"/>
                  <a:pt x="2076107" y="1227359"/>
                  <a:pt x="2098307" y="1232033"/>
                </a:cubicBezTo>
                <a:cubicBezTo>
                  <a:pt x="2137142" y="1240209"/>
                  <a:pt x="2213810" y="1260909"/>
                  <a:pt x="2213810" y="1260909"/>
                </a:cubicBezTo>
                <a:cubicBezTo>
                  <a:pt x="2228554" y="1268281"/>
                  <a:pt x="2286204" y="1298440"/>
                  <a:pt x="2300437" y="1299410"/>
                </a:cubicBezTo>
                <a:cubicBezTo>
                  <a:pt x="2425317" y="1307924"/>
                  <a:pt x="2675823" y="1309035"/>
                  <a:pt x="2675823" y="130903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18AB8417-5071-4C93-A2FB-C9F393305C43}"/>
              </a:ext>
            </a:extLst>
          </p:cNvPr>
          <p:cNvSpPr/>
          <p:nvPr/>
        </p:nvSpPr>
        <p:spPr>
          <a:xfrm>
            <a:off x="8601758" y="3243715"/>
            <a:ext cx="2207412" cy="2704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7" name="Group 76">
            <a:extLst>
              <a:ext uri="{FF2B5EF4-FFF2-40B4-BE49-F238E27FC236}">
                <a16:creationId xmlns:a16="http://schemas.microsoft.com/office/drawing/2014/main" id="{40B74186-C299-4F55-99C8-D8BDE5B8605E}"/>
              </a:ext>
            </a:extLst>
          </p:cNvPr>
          <p:cNvGrpSpPr/>
          <p:nvPr/>
        </p:nvGrpSpPr>
        <p:grpSpPr>
          <a:xfrm>
            <a:off x="8606771" y="3301467"/>
            <a:ext cx="2202400" cy="1004101"/>
            <a:chOff x="8606771" y="3378467"/>
            <a:chExt cx="2202400" cy="1347537"/>
          </a:xfrm>
        </p:grpSpPr>
        <p:cxnSp>
          <p:nvCxnSpPr>
            <p:cNvPr id="59" name="Straight Connector 58">
              <a:extLst>
                <a:ext uri="{FF2B5EF4-FFF2-40B4-BE49-F238E27FC236}">
                  <a16:creationId xmlns:a16="http://schemas.microsoft.com/office/drawing/2014/main" id="{135616B9-7B72-46C8-8D63-69C8F8CE1056}"/>
                </a:ext>
              </a:extLst>
            </p:cNvPr>
            <p:cNvCxnSpPr>
              <a:cxnSpLocks/>
            </p:cNvCxnSpPr>
            <p:nvPr/>
          </p:nvCxnSpPr>
          <p:spPr>
            <a:xfrm flipV="1">
              <a:off x="8606771" y="3378467"/>
              <a:ext cx="49258" cy="13475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E069D896-B0C9-40E2-A9F4-14F163C1D9EB}"/>
                </a:ext>
              </a:extLst>
            </p:cNvPr>
            <p:cNvSpPr/>
            <p:nvPr/>
          </p:nvSpPr>
          <p:spPr>
            <a:xfrm>
              <a:off x="8653112" y="3378467"/>
              <a:ext cx="1222408" cy="182880"/>
            </a:xfrm>
            <a:custGeom>
              <a:avLst/>
              <a:gdLst>
                <a:gd name="connsiteX0" fmla="*/ 0 w 1222408"/>
                <a:gd name="connsiteY0" fmla="*/ 0 h 182880"/>
                <a:gd name="connsiteX1" fmla="*/ 125128 w 1222408"/>
                <a:gd name="connsiteY1" fmla="*/ 9626 h 182880"/>
                <a:gd name="connsiteX2" fmla="*/ 173254 w 1222408"/>
                <a:gd name="connsiteY2" fmla="*/ 19251 h 182880"/>
                <a:gd name="connsiteX3" fmla="*/ 202130 w 1222408"/>
                <a:gd name="connsiteY3" fmla="*/ 28876 h 182880"/>
                <a:gd name="connsiteX4" fmla="*/ 596766 w 1222408"/>
                <a:gd name="connsiteY4" fmla="*/ 38501 h 182880"/>
                <a:gd name="connsiteX5" fmla="*/ 683393 w 1222408"/>
                <a:gd name="connsiteY5" fmla="*/ 57752 h 182880"/>
                <a:gd name="connsiteX6" fmla="*/ 731520 w 1222408"/>
                <a:gd name="connsiteY6" fmla="*/ 67377 h 182880"/>
                <a:gd name="connsiteX7" fmla="*/ 789271 w 1222408"/>
                <a:gd name="connsiteY7" fmla="*/ 86628 h 182880"/>
                <a:gd name="connsiteX8" fmla="*/ 818147 w 1222408"/>
                <a:gd name="connsiteY8" fmla="*/ 96253 h 182880"/>
                <a:gd name="connsiteX9" fmla="*/ 1010652 w 1222408"/>
                <a:gd name="connsiteY9" fmla="*/ 125129 h 182880"/>
                <a:gd name="connsiteX10" fmla="*/ 1049153 w 1222408"/>
                <a:gd name="connsiteY10" fmla="*/ 144379 h 182880"/>
                <a:gd name="connsiteX11" fmla="*/ 1135781 w 1222408"/>
                <a:gd name="connsiteY11" fmla="*/ 182880 h 182880"/>
                <a:gd name="connsiteX12" fmla="*/ 1193532 w 1222408"/>
                <a:gd name="connsiteY12" fmla="*/ 173255 h 182880"/>
                <a:gd name="connsiteX13" fmla="*/ 1222408 w 1222408"/>
                <a:gd name="connsiteY13" fmla="*/ 16363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2408" h="182880">
                  <a:moveTo>
                    <a:pt x="0" y="0"/>
                  </a:moveTo>
                  <a:cubicBezTo>
                    <a:pt x="41709" y="3209"/>
                    <a:pt x="83551" y="5006"/>
                    <a:pt x="125128" y="9626"/>
                  </a:cubicBezTo>
                  <a:cubicBezTo>
                    <a:pt x="141388" y="11433"/>
                    <a:pt x="157383" y="15283"/>
                    <a:pt x="173254" y="19251"/>
                  </a:cubicBezTo>
                  <a:cubicBezTo>
                    <a:pt x="183097" y="21712"/>
                    <a:pt x="191995" y="28415"/>
                    <a:pt x="202130" y="28876"/>
                  </a:cubicBezTo>
                  <a:cubicBezTo>
                    <a:pt x="333579" y="34851"/>
                    <a:pt x="465221" y="35293"/>
                    <a:pt x="596766" y="38501"/>
                  </a:cubicBezTo>
                  <a:cubicBezTo>
                    <a:pt x="742012" y="67553"/>
                    <a:pt x="560978" y="30550"/>
                    <a:pt x="683393" y="57752"/>
                  </a:cubicBezTo>
                  <a:cubicBezTo>
                    <a:pt x="699363" y="61301"/>
                    <a:pt x="715736" y="63072"/>
                    <a:pt x="731520" y="67377"/>
                  </a:cubicBezTo>
                  <a:cubicBezTo>
                    <a:pt x="751097" y="72716"/>
                    <a:pt x="770021" y="80211"/>
                    <a:pt x="789271" y="86628"/>
                  </a:cubicBezTo>
                  <a:lnTo>
                    <a:pt x="818147" y="96253"/>
                  </a:lnTo>
                  <a:cubicBezTo>
                    <a:pt x="898434" y="149778"/>
                    <a:pt x="807373" y="96090"/>
                    <a:pt x="1010652" y="125129"/>
                  </a:cubicBezTo>
                  <a:cubicBezTo>
                    <a:pt x="1024856" y="127158"/>
                    <a:pt x="1035831" y="139050"/>
                    <a:pt x="1049153" y="144379"/>
                  </a:cubicBezTo>
                  <a:cubicBezTo>
                    <a:pt x="1135060" y="178742"/>
                    <a:pt x="1080226" y="145845"/>
                    <a:pt x="1135781" y="182880"/>
                  </a:cubicBezTo>
                  <a:cubicBezTo>
                    <a:pt x="1155031" y="179672"/>
                    <a:pt x="1174481" y="177488"/>
                    <a:pt x="1193532" y="173255"/>
                  </a:cubicBezTo>
                  <a:cubicBezTo>
                    <a:pt x="1203436" y="171054"/>
                    <a:pt x="1222408" y="163630"/>
                    <a:pt x="1222408" y="16363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6AC8CAAE-D4BF-4621-A501-C16AA319B60A}"/>
                </a:ext>
              </a:extLst>
            </p:cNvPr>
            <p:cNvCxnSpPr/>
            <p:nvPr/>
          </p:nvCxnSpPr>
          <p:spPr>
            <a:xfrm>
              <a:off x="9876748" y="3561347"/>
              <a:ext cx="0" cy="71769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154B98C4-B606-44CE-8109-358A1BF48206}"/>
                </a:ext>
              </a:extLst>
            </p:cNvPr>
            <p:cNvSpPr/>
            <p:nvPr/>
          </p:nvSpPr>
          <p:spPr>
            <a:xfrm>
              <a:off x="9875520" y="4292867"/>
              <a:ext cx="933651" cy="203698"/>
            </a:xfrm>
            <a:custGeom>
              <a:avLst/>
              <a:gdLst>
                <a:gd name="connsiteX0" fmla="*/ 0 w 933651"/>
                <a:gd name="connsiteY0" fmla="*/ 0 h 203698"/>
                <a:gd name="connsiteX1" fmla="*/ 115503 w 933651"/>
                <a:gd name="connsiteY1" fmla="*/ 19251 h 203698"/>
                <a:gd name="connsiteX2" fmla="*/ 231006 w 933651"/>
                <a:gd name="connsiteY2" fmla="*/ 28876 h 203698"/>
                <a:gd name="connsiteX3" fmla="*/ 346509 w 933651"/>
                <a:gd name="connsiteY3" fmla="*/ 38501 h 203698"/>
                <a:gd name="connsiteX4" fmla="*/ 490888 w 933651"/>
                <a:gd name="connsiteY4" fmla="*/ 48127 h 203698"/>
                <a:gd name="connsiteX5" fmla="*/ 510139 w 933651"/>
                <a:gd name="connsiteY5" fmla="*/ 77002 h 203698"/>
                <a:gd name="connsiteX6" fmla="*/ 702644 w 933651"/>
                <a:gd name="connsiteY6" fmla="*/ 115504 h 203698"/>
                <a:gd name="connsiteX7" fmla="*/ 770021 w 933651"/>
                <a:gd name="connsiteY7" fmla="*/ 134754 h 203698"/>
                <a:gd name="connsiteX8" fmla="*/ 798897 w 933651"/>
                <a:gd name="connsiteY8" fmla="*/ 154005 h 203698"/>
                <a:gd name="connsiteX9" fmla="*/ 827773 w 933651"/>
                <a:gd name="connsiteY9" fmla="*/ 163630 h 203698"/>
                <a:gd name="connsiteX10" fmla="*/ 866274 w 933651"/>
                <a:gd name="connsiteY10" fmla="*/ 182880 h 203698"/>
                <a:gd name="connsiteX11" fmla="*/ 895149 w 933651"/>
                <a:gd name="connsiteY11" fmla="*/ 202131 h 203698"/>
                <a:gd name="connsiteX12" fmla="*/ 933651 w 933651"/>
                <a:gd name="connsiteY12" fmla="*/ 202131 h 20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651" h="203698">
                  <a:moveTo>
                    <a:pt x="0" y="0"/>
                  </a:moveTo>
                  <a:cubicBezTo>
                    <a:pt x="46464" y="9294"/>
                    <a:pt x="65086" y="13944"/>
                    <a:pt x="115503" y="19251"/>
                  </a:cubicBezTo>
                  <a:cubicBezTo>
                    <a:pt x="153925" y="23295"/>
                    <a:pt x="192505" y="25668"/>
                    <a:pt x="231006" y="28876"/>
                  </a:cubicBezTo>
                  <a:cubicBezTo>
                    <a:pt x="290568" y="68585"/>
                    <a:pt x="232029" y="38501"/>
                    <a:pt x="346509" y="38501"/>
                  </a:cubicBezTo>
                  <a:cubicBezTo>
                    <a:pt x="394742" y="38501"/>
                    <a:pt x="442762" y="44918"/>
                    <a:pt x="490888" y="48127"/>
                  </a:cubicBezTo>
                  <a:cubicBezTo>
                    <a:pt x="497305" y="57752"/>
                    <a:pt x="498742" y="75020"/>
                    <a:pt x="510139" y="77002"/>
                  </a:cubicBezTo>
                  <a:cubicBezTo>
                    <a:pt x="713958" y="112449"/>
                    <a:pt x="734869" y="18825"/>
                    <a:pt x="702644" y="115504"/>
                  </a:cubicBezTo>
                  <a:cubicBezTo>
                    <a:pt x="714978" y="118587"/>
                    <a:pt x="756214" y="127850"/>
                    <a:pt x="770021" y="134754"/>
                  </a:cubicBezTo>
                  <a:cubicBezTo>
                    <a:pt x="780368" y="139927"/>
                    <a:pt x="788550" y="148832"/>
                    <a:pt x="798897" y="154005"/>
                  </a:cubicBezTo>
                  <a:cubicBezTo>
                    <a:pt x="807972" y="158542"/>
                    <a:pt x="818447" y="159633"/>
                    <a:pt x="827773" y="163630"/>
                  </a:cubicBezTo>
                  <a:cubicBezTo>
                    <a:pt x="840961" y="169282"/>
                    <a:pt x="853816" y="175761"/>
                    <a:pt x="866274" y="182880"/>
                  </a:cubicBezTo>
                  <a:cubicBezTo>
                    <a:pt x="876318" y="188619"/>
                    <a:pt x="884026" y="198953"/>
                    <a:pt x="895149" y="202131"/>
                  </a:cubicBezTo>
                  <a:cubicBezTo>
                    <a:pt x="907489" y="205657"/>
                    <a:pt x="920817" y="202131"/>
                    <a:pt x="933651" y="202131"/>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descr="A picture containing mammal, priest, person, sunglasses&#10;&#10;Description automatically generated">
            <a:extLst>
              <a:ext uri="{FF2B5EF4-FFF2-40B4-BE49-F238E27FC236}">
                <a16:creationId xmlns:a16="http://schemas.microsoft.com/office/drawing/2014/main" id="{58857A59-1DBC-4779-9E6C-FA6464417478}"/>
              </a:ext>
            </a:extLst>
          </p:cNvPr>
          <p:cNvPicPr>
            <a:picLocks noChangeAspect="1"/>
          </p:cNvPicPr>
          <p:nvPr/>
        </p:nvPicPr>
        <p:blipFill>
          <a:blip r:embed="rId2"/>
          <a:stretch>
            <a:fillRect/>
          </a:stretch>
        </p:blipFill>
        <p:spPr>
          <a:xfrm>
            <a:off x="9711891" y="286090"/>
            <a:ext cx="2480109" cy="2480109"/>
          </a:xfrm>
          <a:prstGeom prst="rect">
            <a:avLst/>
          </a:prstGeom>
        </p:spPr>
      </p:pic>
    </p:spTree>
    <p:extLst>
      <p:ext uri="{BB962C8B-B14F-4D97-AF65-F5344CB8AC3E}">
        <p14:creationId xmlns:p14="http://schemas.microsoft.com/office/powerpoint/2010/main" val="41578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10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150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10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0"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Death</a:t>
            </a:r>
          </a:p>
        </p:txBody>
      </p:sp>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3048482" y="1109313"/>
            <a:ext cx="6095037"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Life is the ability to avoid Death !  </a:t>
            </a:r>
          </a:p>
        </p:txBody>
      </p:sp>
      <p:grpSp>
        <p:nvGrpSpPr>
          <p:cNvPr id="39" name="Group 38">
            <a:extLst>
              <a:ext uri="{FF2B5EF4-FFF2-40B4-BE49-F238E27FC236}">
                <a16:creationId xmlns:a16="http://schemas.microsoft.com/office/drawing/2014/main" id="{C7C47E5A-D606-453D-A343-766D58B234B3}"/>
              </a:ext>
            </a:extLst>
          </p:cNvPr>
          <p:cNvGrpSpPr/>
          <p:nvPr/>
        </p:nvGrpSpPr>
        <p:grpSpPr>
          <a:xfrm>
            <a:off x="750771" y="3205213"/>
            <a:ext cx="3763477" cy="2743199"/>
            <a:chOff x="750771" y="3205213"/>
            <a:chExt cx="3763477" cy="2743199"/>
          </a:xfrm>
        </p:grpSpPr>
        <p:cxnSp>
          <p:nvCxnSpPr>
            <p:cNvPr id="34" name="Straight Connector 33">
              <a:extLst>
                <a:ext uri="{FF2B5EF4-FFF2-40B4-BE49-F238E27FC236}">
                  <a16:creationId xmlns:a16="http://schemas.microsoft.com/office/drawing/2014/main" id="{9F03613D-BDE4-43D1-ACBE-83C9E5BD407C}"/>
                </a:ext>
              </a:extLst>
            </p:cNvPr>
            <p:cNvCxnSpPr>
              <a:cxnSpLocks/>
            </p:cNvCxnSpPr>
            <p:nvPr/>
          </p:nvCxnSpPr>
          <p:spPr>
            <a:xfrm>
              <a:off x="4514248" y="3378467"/>
              <a:ext cx="0" cy="25699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6E6E8112-8262-4D06-916A-EAF5B0DD01A5}"/>
                </a:ext>
              </a:extLst>
            </p:cNvPr>
            <p:cNvSpPr/>
            <p:nvPr/>
          </p:nvSpPr>
          <p:spPr>
            <a:xfrm>
              <a:off x="750771" y="3205213"/>
              <a:ext cx="3763477" cy="173254"/>
            </a:xfrm>
            <a:custGeom>
              <a:avLst/>
              <a:gdLst>
                <a:gd name="connsiteX0" fmla="*/ 0 w 3763477"/>
                <a:gd name="connsiteY0" fmla="*/ 0 h 173254"/>
                <a:gd name="connsiteX1" fmla="*/ 567890 w 3763477"/>
                <a:gd name="connsiteY1" fmla="*/ 9625 h 173254"/>
                <a:gd name="connsiteX2" fmla="*/ 664143 w 3763477"/>
                <a:gd name="connsiteY2" fmla="*/ 38501 h 173254"/>
                <a:gd name="connsiteX3" fmla="*/ 731520 w 3763477"/>
                <a:gd name="connsiteY3" fmla="*/ 48126 h 173254"/>
                <a:gd name="connsiteX4" fmla="*/ 827772 w 3763477"/>
                <a:gd name="connsiteY4" fmla="*/ 48126 h 173254"/>
                <a:gd name="connsiteX5" fmla="*/ 885524 w 3763477"/>
                <a:gd name="connsiteY5" fmla="*/ 9625 h 173254"/>
                <a:gd name="connsiteX6" fmla="*/ 1039528 w 3763477"/>
                <a:gd name="connsiteY6" fmla="*/ 19250 h 173254"/>
                <a:gd name="connsiteX7" fmla="*/ 1068404 w 3763477"/>
                <a:gd name="connsiteY7" fmla="*/ 28875 h 173254"/>
                <a:gd name="connsiteX8" fmla="*/ 1280160 w 3763477"/>
                <a:gd name="connsiteY8" fmla="*/ 19250 h 173254"/>
                <a:gd name="connsiteX9" fmla="*/ 1636294 w 3763477"/>
                <a:gd name="connsiteY9" fmla="*/ 9625 h 173254"/>
                <a:gd name="connsiteX10" fmla="*/ 2223435 w 3763477"/>
                <a:gd name="connsiteY10" fmla="*/ 19250 h 173254"/>
                <a:gd name="connsiteX11" fmla="*/ 2290812 w 3763477"/>
                <a:gd name="connsiteY11" fmla="*/ 28875 h 173254"/>
                <a:gd name="connsiteX12" fmla="*/ 3003082 w 3763477"/>
                <a:gd name="connsiteY12" fmla="*/ 38501 h 173254"/>
                <a:gd name="connsiteX13" fmla="*/ 3031957 w 3763477"/>
                <a:gd name="connsiteY13" fmla="*/ 48126 h 173254"/>
                <a:gd name="connsiteX14" fmla="*/ 3195587 w 3763477"/>
                <a:gd name="connsiteY14" fmla="*/ 67376 h 173254"/>
                <a:gd name="connsiteX15" fmla="*/ 3282214 w 3763477"/>
                <a:gd name="connsiteY15" fmla="*/ 86627 h 173254"/>
                <a:gd name="connsiteX16" fmla="*/ 3368842 w 3763477"/>
                <a:gd name="connsiteY16" fmla="*/ 105878 h 173254"/>
                <a:gd name="connsiteX17" fmla="*/ 3657600 w 3763477"/>
                <a:gd name="connsiteY17" fmla="*/ 115503 h 173254"/>
                <a:gd name="connsiteX18" fmla="*/ 3744227 w 3763477"/>
                <a:gd name="connsiteY18" fmla="*/ 154004 h 173254"/>
                <a:gd name="connsiteX19" fmla="*/ 3763477 w 3763477"/>
                <a:gd name="connsiteY19" fmla="*/ 173254 h 17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3477" h="173254">
                  <a:moveTo>
                    <a:pt x="0" y="0"/>
                  </a:moveTo>
                  <a:cubicBezTo>
                    <a:pt x="189297" y="3208"/>
                    <a:pt x="378761" y="1028"/>
                    <a:pt x="567890" y="9625"/>
                  </a:cubicBezTo>
                  <a:cubicBezTo>
                    <a:pt x="626493" y="12289"/>
                    <a:pt x="621157" y="29904"/>
                    <a:pt x="664143" y="38501"/>
                  </a:cubicBezTo>
                  <a:cubicBezTo>
                    <a:pt x="686389" y="42950"/>
                    <a:pt x="709061" y="44918"/>
                    <a:pt x="731520" y="48126"/>
                  </a:cubicBezTo>
                  <a:cubicBezTo>
                    <a:pt x="770259" y="61039"/>
                    <a:pt x="776422" y="67876"/>
                    <a:pt x="827772" y="48126"/>
                  </a:cubicBezTo>
                  <a:cubicBezTo>
                    <a:pt x="849366" y="39821"/>
                    <a:pt x="885524" y="9625"/>
                    <a:pt x="885524" y="9625"/>
                  </a:cubicBezTo>
                  <a:cubicBezTo>
                    <a:pt x="936859" y="12833"/>
                    <a:pt x="988376" y="13866"/>
                    <a:pt x="1039528" y="19250"/>
                  </a:cubicBezTo>
                  <a:cubicBezTo>
                    <a:pt x="1049618" y="20312"/>
                    <a:pt x="1058258" y="28875"/>
                    <a:pt x="1068404" y="28875"/>
                  </a:cubicBezTo>
                  <a:cubicBezTo>
                    <a:pt x="1139062" y="28875"/>
                    <a:pt x="1209542" y="21644"/>
                    <a:pt x="1280160" y="19250"/>
                  </a:cubicBezTo>
                  <a:lnTo>
                    <a:pt x="1636294" y="9625"/>
                  </a:lnTo>
                  <a:lnTo>
                    <a:pt x="2223435" y="19250"/>
                  </a:lnTo>
                  <a:cubicBezTo>
                    <a:pt x="2246112" y="19917"/>
                    <a:pt x="2268132" y="28315"/>
                    <a:pt x="2290812" y="28875"/>
                  </a:cubicBezTo>
                  <a:cubicBezTo>
                    <a:pt x="2528185" y="34736"/>
                    <a:pt x="2765659" y="35292"/>
                    <a:pt x="3003082" y="38501"/>
                  </a:cubicBezTo>
                  <a:cubicBezTo>
                    <a:pt x="3012707" y="41709"/>
                    <a:pt x="3022008" y="46136"/>
                    <a:pt x="3031957" y="48126"/>
                  </a:cubicBezTo>
                  <a:cubicBezTo>
                    <a:pt x="3074512" y="56637"/>
                    <a:pt x="3157405" y="63558"/>
                    <a:pt x="3195587" y="67376"/>
                  </a:cubicBezTo>
                  <a:cubicBezTo>
                    <a:pt x="3269718" y="85910"/>
                    <a:pt x="3196681" y="68298"/>
                    <a:pt x="3282214" y="86627"/>
                  </a:cubicBezTo>
                  <a:cubicBezTo>
                    <a:pt x="3311138" y="92825"/>
                    <a:pt x="3339349" y="103609"/>
                    <a:pt x="3368842" y="105878"/>
                  </a:cubicBezTo>
                  <a:cubicBezTo>
                    <a:pt x="3464864" y="113264"/>
                    <a:pt x="3561347" y="112295"/>
                    <a:pt x="3657600" y="115503"/>
                  </a:cubicBezTo>
                  <a:cubicBezTo>
                    <a:pt x="3703394" y="130768"/>
                    <a:pt x="3711541" y="127855"/>
                    <a:pt x="3744227" y="154004"/>
                  </a:cubicBezTo>
                  <a:cubicBezTo>
                    <a:pt x="3751313" y="159673"/>
                    <a:pt x="3757060" y="166837"/>
                    <a:pt x="3763477" y="173254"/>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3B992F77-6F0E-4399-9DB3-A50EA159863B}"/>
              </a:ext>
            </a:extLst>
          </p:cNvPr>
          <p:cNvGrpSpPr/>
          <p:nvPr/>
        </p:nvGrpSpPr>
        <p:grpSpPr>
          <a:xfrm>
            <a:off x="386439" y="2066693"/>
            <a:ext cx="5497602" cy="4051326"/>
            <a:chOff x="386439" y="2066693"/>
            <a:chExt cx="5497602" cy="4051326"/>
          </a:xfrm>
        </p:grpSpPr>
        <p:grpSp>
          <p:nvGrpSpPr>
            <p:cNvPr id="44" name="Group 43">
              <a:extLst>
                <a:ext uri="{FF2B5EF4-FFF2-40B4-BE49-F238E27FC236}">
                  <a16:creationId xmlns:a16="http://schemas.microsoft.com/office/drawing/2014/main" id="{C4A09A5C-DFDA-4FD4-B894-2F53DFD250E8}"/>
                </a:ext>
              </a:extLst>
            </p:cNvPr>
            <p:cNvGrpSpPr/>
            <p:nvPr/>
          </p:nvGrpSpPr>
          <p:grpSpPr>
            <a:xfrm>
              <a:off x="386439" y="2066693"/>
              <a:ext cx="5497602" cy="4051326"/>
              <a:chOff x="386439" y="2066693"/>
              <a:chExt cx="5497602" cy="4051326"/>
            </a:xfrm>
          </p:grpSpPr>
          <p:cxnSp>
            <p:nvCxnSpPr>
              <p:cNvPr id="4" name="Straight Arrow Connector 3">
                <a:extLst>
                  <a:ext uri="{FF2B5EF4-FFF2-40B4-BE49-F238E27FC236}">
                    <a16:creationId xmlns:a16="http://schemas.microsoft.com/office/drawing/2014/main" id="{057A20B3-8D08-459F-8F11-09F94D2BA0CD}"/>
                  </a:ext>
                </a:extLst>
              </p:cNvPr>
              <p:cNvCxnSpPr>
                <a:cxnSpLocks/>
              </p:cNvCxnSpPr>
              <p:nvPr/>
            </p:nvCxnSpPr>
            <p:spPr>
              <a:xfrm flipV="1">
                <a:off x="741145" y="2512194"/>
                <a:ext cx="0" cy="34362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A19D25A-EC95-4608-AF54-6AA9AD492C1F}"/>
                  </a:ext>
                </a:extLst>
              </p:cNvPr>
              <p:cNvCxnSpPr>
                <a:cxnSpLocks/>
              </p:cNvCxnSpPr>
              <p:nvPr/>
            </p:nvCxnSpPr>
            <p:spPr>
              <a:xfrm>
                <a:off x="741145" y="5948413"/>
                <a:ext cx="44468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D117C3E-5E2A-4020-8FDB-7EC993BEF287}"/>
                  </a:ext>
                </a:extLst>
              </p:cNvPr>
              <p:cNvSpPr txBox="1"/>
              <p:nvPr/>
            </p:nvSpPr>
            <p:spPr>
              <a:xfrm>
                <a:off x="446314" y="2066693"/>
                <a:ext cx="1225015" cy="369332"/>
              </a:xfrm>
              <a:prstGeom prst="rect">
                <a:avLst/>
              </a:prstGeom>
              <a:noFill/>
            </p:spPr>
            <p:txBody>
              <a:bodyPr wrap="none" rtlCol="0">
                <a:spAutoFit/>
              </a:bodyPr>
              <a:lstStyle/>
              <a:p>
                <a:r>
                  <a:rPr lang="en-GB" dirty="0"/>
                  <a:t>Existence</a:t>
                </a:r>
              </a:p>
            </p:txBody>
          </p:sp>
          <p:sp>
            <p:nvSpPr>
              <p:cNvPr id="11" name="TextBox 10">
                <a:extLst>
                  <a:ext uri="{FF2B5EF4-FFF2-40B4-BE49-F238E27FC236}">
                    <a16:creationId xmlns:a16="http://schemas.microsoft.com/office/drawing/2014/main" id="{E8FB0B26-C645-402E-A605-B877CA94F334}"/>
                  </a:ext>
                </a:extLst>
              </p:cNvPr>
              <p:cNvSpPr txBox="1"/>
              <p:nvPr/>
            </p:nvSpPr>
            <p:spPr>
              <a:xfrm>
                <a:off x="5188017" y="5748687"/>
                <a:ext cx="696024" cy="369332"/>
              </a:xfrm>
              <a:prstGeom prst="rect">
                <a:avLst/>
              </a:prstGeom>
              <a:noFill/>
            </p:spPr>
            <p:txBody>
              <a:bodyPr wrap="none" rtlCol="0">
                <a:spAutoFit/>
              </a:bodyPr>
              <a:lstStyle/>
              <a:p>
                <a:r>
                  <a:rPr lang="en-GB" dirty="0"/>
                  <a:t>Time</a:t>
                </a:r>
              </a:p>
            </p:txBody>
          </p:sp>
          <p:sp>
            <p:nvSpPr>
              <p:cNvPr id="41" name="TextBox 40">
                <a:extLst>
                  <a:ext uri="{FF2B5EF4-FFF2-40B4-BE49-F238E27FC236}">
                    <a16:creationId xmlns:a16="http://schemas.microsoft.com/office/drawing/2014/main" id="{B55BBFC9-E227-4EAD-8C76-4294E9E9666D}"/>
                  </a:ext>
                </a:extLst>
              </p:cNvPr>
              <p:cNvSpPr txBox="1"/>
              <p:nvPr/>
            </p:nvSpPr>
            <p:spPr>
              <a:xfrm>
                <a:off x="386439" y="3030172"/>
                <a:ext cx="299643" cy="369332"/>
              </a:xfrm>
              <a:prstGeom prst="rect">
                <a:avLst/>
              </a:prstGeom>
              <a:noFill/>
            </p:spPr>
            <p:txBody>
              <a:bodyPr wrap="square" rtlCol="0">
                <a:spAutoFit/>
              </a:bodyPr>
              <a:lstStyle/>
              <a:p>
                <a:r>
                  <a:rPr lang="en-GB" dirty="0"/>
                  <a:t>1</a:t>
                </a:r>
              </a:p>
            </p:txBody>
          </p:sp>
          <p:sp>
            <p:nvSpPr>
              <p:cNvPr id="43" name="TextBox 42">
                <a:extLst>
                  <a:ext uri="{FF2B5EF4-FFF2-40B4-BE49-F238E27FC236}">
                    <a16:creationId xmlns:a16="http://schemas.microsoft.com/office/drawing/2014/main" id="{F4EAE139-AF4B-456A-944B-EC1881BC4DE7}"/>
                  </a:ext>
                </a:extLst>
              </p:cNvPr>
              <p:cNvSpPr txBox="1"/>
              <p:nvPr/>
            </p:nvSpPr>
            <p:spPr>
              <a:xfrm>
                <a:off x="394104" y="5665889"/>
                <a:ext cx="245811" cy="369332"/>
              </a:xfrm>
              <a:prstGeom prst="rect">
                <a:avLst/>
              </a:prstGeom>
              <a:noFill/>
            </p:spPr>
            <p:txBody>
              <a:bodyPr wrap="square" rtlCol="0">
                <a:spAutoFit/>
              </a:bodyPr>
              <a:lstStyle/>
              <a:p>
                <a:r>
                  <a:rPr lang="en-GB" dirty="0"/>
                  <a:t>0</a:t>
                </a:r>
              </a:p>
            </p:txBody>
          </p:sp>
        </p:grpSp>
        <p:sp>
          <p:nvSpPr>
            <p:cNvPr id="45" name="Text Placeholder 20">
              <a:extLst>
                <a:ext uri="{FF2B5EF4-FFF2-40B4-BE49-F238E27FC236}">
                  <a16:creationId xmlns:a16="http://schemas.microsoft.com/office/drawing/2014/main" id="{A1A2A29F-C2C0-4ABB-9B75-602FA9B96658}"/>
                </a:ext>
              </a:extLst>
            </p:cNvPr>
            <p:cNvSpPr txBox="1">
              <a:spLocks/>
            </p:cNvSpPr>
            <p:nvPr/>
          </p:nvSpPr>
          <p:spPr>
            <a:xfrm>
              <a:off x="2111524" y="2639192"/>
              <a:ext cx="1648363"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2"/>
                  </a:solidFill>
                </a:rPr>
                <a:t>Living thing</a:t>
              </a:r>
            </a:p>
          </p:txBody>
        </p:sp>
      </p:grpSp>
      <p:grpSp>
        <p:nvGrpSpPr>
          <p:cNvPr id="52" name="Group 51">
            <a:extLst>
              <a:ext uri="{FF2B5EF4-FFF2-40B4-BE49-F238E27FC236}">
                <a16:creationId xmlns:a16="http://schemas.microsoft.com/office/drawing/2014/main" id="{E7EE17E7-563F-4E74-B40F-901BD24E57A3}"/>
              </a:ext>
            </a:extLst>
          </p:cNvPr>
          <p:cNvGrpSpPr/>
          <p:nvPr/>
        </p:nvGrpSpPr>
        <p:grpSpPr>
          <a:xfrm>
            <a:off x="6122897" y="2072670"/>
            <a:ext cx="5497603" cy="4051326"/>
            <a:chOff x="6122897" y="2072670"/>
            <a:chExt cx="5497603" cy="4051326"/>
          </a:xfrm>
        </p:grpSpPr>
        <p:sp>
          <p:nvSpPr>
            <p:cNvPr id="46" name="Text Placeholder 20">
              <a:extLst>
                <a:ext uri="{FF2B5EF4-FFF2-40B4-BE49-F238E27FC236}">
                  <a16:creationId xmlns:a16="http://schemas.microsoft.com/office/drawing/2014/main" id="{3005E15D-BBA7-4BE8-8FF0-0C0A9DC738BA}"/>
                </a:ext>
              </a:extLst>
            </p:cNvPr>
            <p:cNvSpPr txBox="1">
              <a:spLocks/>
            </p:cNvSpPr>
            <p:nvPr/>
          </p:nvSpPr>
          <p:spPr>
            <a:xfrm>
              <a:off x="7660373" y="2639192"/>
              <a:ext cx="2353369"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2"/>
                  </a:solidFill>
                </a:rPr>
                <a:t>Non-living thing</a:t>
              </a:r>
            </a:p>
          </p:txBody>
        </p:sp>
        <p:grpSp>
          <p:nvGrpSpPr>
            <p:cNvPr id="51" name="Group 50">
              <a:extLst>
                <a:ext uri="{FF2B5EF4-FFF2-40B4-BE49-F238E27FC236}">
                  <a16:creationId xmlns:a16="http://schemas.microsoft.com/office/drawing/2014/main" id="{DCA9E281-7850-4D4B-8AED-F9361716AFF4}"/>
                </a:ext>
              </a:extLst>
            </p:cNvPr>
            <p:cNvGrpSpPr/>
            <p:nvPr/>
          </p:nvGrpSpPr>
          <p:grpSpPr>
            <a:xfrm>
              <a:off x="6122897" y="2072670"/>
              <a:ext cx="5497603" cy="4051326"/>
              <a:chOff x="6122897" y="2072670"/>
              <a:chExt cx="5497603" cy="4051326"/>
            </a:xfrm>
          </p:grpSpPr>
          <p:cxnSp>
            <p:nvCxnSpPr>
              <p:cNvPr id="16" name="Straight Arrow Connector 15">
                <a:extLst>
                  <a:ext uri="{FF2B5EF4-FFF2-40B4-BE49-F238E27FC236}">
                    <a16:creationId xmlns:a16="http://schemas.microsoft.com/office/drawing/2014/main" id="{07417907-288B-4677-A321-FCAA3B48763F}"/>
                  </a:ext>
                </a:extLst>
              </p:cNvPr>
              <p:cNvCxnSpPr>
                <a:cxnSpLocks/>
              </p:cNvCxnSpPr>
              <p:nvPr/>
            </p:nvCxnSpPr>
            <p:spPr>
              <a:xfrm flipV="1">
                <a:off x="6477604" y="2518171"/>
                <a:ext cx="0" cy="34362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46F850B-09CF-4ECA-9EAC-355ADD66C64C}"/>
                  </a:ext>
                </a:extLst>
              </p:cNvPr>
              <p:cNvCxnSpPr>
                <a:cxnSpLocks/>
              </p:cNvCxnSpPr>
              <p:nvPr/>
            </p:nvCxnSpPr>
            <p:spPr>
              <a:xfrm>
                <a:off x="6477604" y="5954390"/>
                <a:ext cx="44468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13EA50C-1E5E-4B5C-AD15-A4702BA6486E}"/>
                  </a:ext>
                </a:extLst>
              </p:cNvPr>
              <p:cNvSpPr txBox="1"/>
              <p:nvPr/>
            </p:nvSpPr>
            <p:spPr>
              <a:xfrm>
                <a:off x="6182773" y="2072670"/>
                <a:ext cx="1225015" cy="369332"/>
              </a:xfrm>
              <a:prstGeom prst="rect">
                <a:avLst/>
              </a:prstGeom>
              <a:noFill/>
            </p:spPr>
            <p:txBody>
              <a:bodyPr wrap="none" rtlCol="0">
                <a:spAutoFit/>
              </a:bodyPr>
              <a:lstStyle/>
              <a:p>
                <a:r>
                  <a:rPr lang="en-GB" dirty="0"/>
                  <a:t>Existence</a:t>
                </a:r>
              </a:p>
            </p:txBody>
          </p:sp>
          <p:sp>
            <p:nvSpPr>
              <p:cNvPr id="19" name="TextBox 18">
                <a:extLst>
                  <a:ext uri="{FF2B5EF4-FFF2-40B4-BE49-F238E27FC236}">
                    <a16:creationId xmlns:a16="http://schemas.microsoft.com/office/drawing/2014/main" id="{41BAEDD8-D92B-4809-BA98-B9730A30F207}"/>
                  </a:ext>
                </a:extLst>
              </p:cNvPr>
              <p:cNvSpPr txBox="1"/>
              <p:nvPr/>
            </p:nvSpPr>
            <p:spPr>
              <a:xfrm>
                <a:off x="10924476" y="5754664"/>
                <a:ext cx="696024" cy="369332"/>
              </a:xfrm>
              <a:prstGeom prst="rect">
                <a:avLst/>
              </a:prstGeom>
              <a:noFill/>
            </p:spPr>
            <p:txBody>
              <a:bodyPr wrap="none" rtlCol="0">
                <a:spAutoFit/>
              </a:bodyPr>
              <a:lstStyle/>
              <a:p>
                <a:r>
                  <a:rPr lang="en-GB" dirty="0"/>
                  <a:t>Time</a:t>
                </a:r>
              </a:p>
            </p:txBody>
          </p:sp>
          <p:sp>
            <p:nvSpPr>
              <p:cNvPr id="48" name="TextBox 47">
                <a:extLst>
                  <a:ext uri="{FF2B5EF4-FFF2-40B4-BE49-F238E27FC236}">
                    <a16:creationId xmlns:a16="http://schemas.microsoft.com/office/drawing/2014/main" id="{F2CBF500-785D-4834-B7DC-A628040C9E11}"/>
                  </a:ext>
                </a:extLst>
              </p:cNvPr>
              <p:cNvSpPr txBox="1"/>
              <p:nvPr/>
            </p:nvSpPr>
            <p:spPr>
              <a:xfrm>
                <a:off x="6122897" y="3030172"/>
                <a:ext cx="299643" cy="369332"/>
              </a:xfrm>
              <a:prstGeom prst="rect">
                <a:avLst/>
              </a:prstGeom>
              <a:noFill/>
            </p:spPr>
            <p:txBody>
              <a:bodyPr wrap="square" rtlCol="0">
                <a:spAutoFit/>
              </a:bodyPr>
              <a:lstStyle/>
              <a:p>
                <a:r>
                  <a:rPr lang="en-GB" dirty="0"/>
                  <a:t>1</a:t>
                </a:r>
              </a:p>
            </p:txBody>
          </p:sp>
          <p:sp>
            <p:nvSpPr>
              <p:cNvPr id="50" name="TextBox 49">
                <a:extLst>
                  <a:ext uri="{FF2B5EF4-FFF2-40B4-BE49-F238E27FC236}">
                    <a16:creationId xmlns:a16="http://schemas.microsoft.com/office/drawing/2014/main" id="{2B369F59-70E6-4745-A041-513BC988DB5F}"/>
                  </a:ext>
                </a:extLst>
              </p:cNvPr>
              <p:cNvSpPr txBox="1"/>
              <p:nvPr/>
            </p:nvSpPr>
            <p:spPr>
              <a:xfrm>
                <a:off x="6130562" y="5665889"/>
                <a:ext cx="245811" cy="369332"/>
              </a:xfrm>
              <a:prstGeom prst="rect">
                <a:avLst/>
              </a:prstGeom>
              <a:noFill/>
            </p:spPr>
            <p:txBody>
              <a:bodyPr wrap="square" rtlCol="0">
                <a:spAutoFit/>
              </a:bodyPr>
              <a:lstStyle/>
              <a:p>
                <a:r>
                  <a:rPr lang="en-GB" dirty="0"/>
                  <a:t>0</a:t>
                </a:r>
              </a:p>
            </p:txBody>
          </p:sp>
        </p:grpSp>
      </p:grpSp>
      <p:sp>
        <p:nvSpPr>
          <p:cNvPr id="57" name="Rectangle 56">
            <a:extLst>
              <a:ext uri="{FF2B5EF4-FFF2-40B4-BE49-F238E27FC236}">
                <a16:creationId xmlns:a16="http://schemas.microsoft.com/office/drawing/2014/main" id="{1FF8EDD3-AB0C-4F1B-A98D-B7E83AA55742}"/>
              </a:ext>
            </a:extLst>
          </p:cNvPr>
          <p:cNvSpPr/>
          <p:nvPr/>
        </p:nvSpPr>
        <p:spPr>
          <a:xfrm>
            <a:off x="10812235" y="5617615"/>
            <a:ext cx="588387" cy="243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 name="Group 1">
            <a:extLst>
              <a:ext uri="{FF2B5EF4-FFF2-40B4-BE49-F238E27FC236}">
                <a16:creationId xmlns:a16="http://schemas.microsoft.com/office/drawing/2014/main" id="{F91E3667-F0DC-4F5D-9B76-4B5F0C17A0BE}"/>
              </a:ext>
            </a:extLst>
          </p:cNvPr>
          <p:cNvGrpSpPr/>
          <p:nvPr/>
        </p:nvGrpSpPr>
        <p:grpSpPr>
          <a:xfrm>
            <a:off x="6477803" y="3243715"/>
            <a:ext cx="519764" cy="2704697"/>
            <a:chOff x="6477802" y="3243715"/>
            <a:chExt cx="4331369" cy="2704697"/>
          </a:xfrm>
        </p:grpSpPr>
        <p:grpSp>
          <p:nvGrpSpPr>
            <p:cNvPr id="79" name="Group 78">
              <a:extLst>
                <a:ext uri="{FF2B5EF4-FFF2-40B4-BE49-F238E27FC236}">
                  <a16:creationId xmlns:a16="http://schemas.microsoft.com/office/drawing/2014/main" id="{84D39625-CE52-4B69-BC32-E4C8E781B24A}"/>
                </a:ext>
              </a:extLst>
            </p:cNvPr>
            <p:cNvGrpSpPr/>
            <p:nvPr/>
          </p:nvGrpSpPr>
          <p:grpSpPr>
            <a:xfrm>
              <a:off x="6477802" y="3243716"/>
              <a:ext cx="1631188" cy="925356"/>
              <a:chOff x="6477802" y="3243715"/>
              <a:chExt cx="1631188" cy="1374625"/>
            </a:xfrm>
          </p:grpSpPr>
          <p:sp>
            <p:nvSpPr>
              <p:cNvPr id="63" name="Freeform: Shape 62">
                <a:extLst>
                  <a:ext uri="{FF2B5EF4-FFF2-40B4-BE49-F238E27FC236}">
                    <a16:creationId xmlns:a16="http://schemas.microsoft.com/office/drawing/2014/main" id="{37FAC78F-A0BA-46A9-A053-9F282ADA22F8}"/>
                  </a:ext>
                </a:extLst>
              </p:cNvPr>
              <p:cNvSpPr/>
              <p:nvPr/>
            </p:nvSpPr>
            <p:spPr>
              <a:xfrm>
                <a:off x="6477802" y="3243715"/>
                <a:ext cx="1631188" cy="134752"/>
              </a:xfrm>
              <a:custGeom>
                <a:avLst/>
                <a:gdLst>
                  <a:gd name="connsiteX0" fmla="*/ 0 w 1674796"/>
                  <a:gd name="connsiteY0" fmla="*/ 0 h 240631"/>
                  <a:gd name="connsiteX1" fmla="*/ 96253 w 1674796"/>
                  <a:gd name="connsiteY1" fmla="*/ 9625 h 240631"/>
                  <a:gd name="connsiteX2" fmla="*/ 154004 w 1674796"/>
                  <a:gd name="connsiteY2" fmla="*/ 28875 h 240631"/>
                  <a:gd name="connsiteX3" fmla="*/ 452387 w 1674796"/>
                  <a:gd name="connsiteY3" fmla="*/ 38501 h 240631"/>
                  <a:gd name="connsiteX4" fmla="*/ 1106905 w 1674796"/>
                  <a:gd name="connsiteY4" fmla="*/ 77002 h 240631"/>
                  <a:gd name="connsiteX5" fmla="*/ 1174282 w 1674796"/>
                  <a:gd name="connsiteY5" fmla="*/ 105878 h 240631"/>
                  <a:gd name="connsiteX6" fmla="*/ 1241659 w 1674796"/>
                  <a:gd name="connsiteY6" fmla="*/ 125128 h 240631"/>
                  <a:gd name="connsiteX7" fmla="*/ 1337912 w 1674796"/>
                  <a:gd name="connsiteY7" fmla="*/ 134753 h 240631"/>
                  <a:gd name="connsiteX8" fmla="*/ 1443790 w 1674796"/>
                  <a:gd name="connsiteY8" fmla="*/ 154004 h 240631"/>
                  <a:gd name="connsiteX9" fmla="*/ 1501541 w 1674796"/>
                  <a:gd name="connsiteY9" fmla="*/ 173254 h 240631"/>
                  <a:gd name="connsiteX10" fmla="*/ 1530417 w 1674796"/>
                  <a:gd name="connsiteY10" fmla="*/ 182880 h 240631"/>
                  <a:gd name="connsiteX11" fmla="*/ 1578543 w 1674796"/>
                  <a:gd name="connsiteY11" fmla="*/ 192505 h 240631"/>
                  <a:gd name="connsiteX12" fmla="*/ 1645920 w 1674796"/>
                  <a:gd name="connsiteY12" fmla="*/ 231006 h 240631"/>
                  <a:gd name="connsiteX13" fmla="*/ 1674796 w 1674796"/>
                  <a:gd name="connsiteY13" fmla="*/ 240631 h 24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796" h="240631">
                    <a:moveTo>
                      <a:pt x="0" y="0"/>
                    </a:moveTo>
                    <a:cubicBezTo>
                      <a:pt x="32084" y="3208"/>
                      <a:pt x="64561" y="3683"/>
                      <a:pt x="96253" y="9625"/>
                    </a:cubicBezTo>
                    <a:cubicBezTo>
                      <a:pt x="116197" y="13364"/>
                      <a:pt x="133723" y="28221"/>
                      <a:pt x="154004" y="28875"/>
                    </a:cubicBezTo>
                    <a:lnTo>
                      <a:pt x="452387" y="38501"/>
                    </a:lnTo>
                    <a:cubicBezTo>
                      <a:pt x="761013" y="109723"/>
                      <a:pt x="487201" y="55633"/>
                      <a:pt x="1106905" y="77002"/>
                    </a:cubicBezTo>
                    <a:cubicBezTo>
                      <a:pt x="1123273" y="77566"/>
                      <a:pt x="1163646" y="101320"/>
                      <a:pt x="1174282" y="105878"/>
                    </a:cubicBezTo>
                    <a:cubicBezTo>
                      <a:pt x="1187994" y="111754"/>
                      <a:pt x="1229449" y="123384"/>
                      <a:pt x="1241659" y="125128"/>
                    </a:cubicBezTo>
                    <a:cubicBezTo>
                      <a:pt x="1273579" y="129688"/>
                      <a:pt x="1305917" y="130753"/>
                      <a:pt x="1337912" y="134753"/>
                    </a:cubicBezTo>
                    <a:cubicBezTo>
                      <a:pt x="1351447" y="136445"/>
                      <a:pt x="1427120" y="149458"/>
                      <a:pt x="1443790" y="154004"/>
                    </a:cubicBezTo>
                    <a:cubicBezTo>
                      <a:pt x="1463367" y="159343"/>
                      <a:pt x="1482291" y="166837"/>
                      <a:pt x="1501541" y="173254"/>
                    </a:cubicBezTo>
                    <a:cubicBezTo>
                      <a:pt x="1511166" y="176463"/>
                      <a:pt x="1520468" y="180890"/>
                      <a:pt x="1530417" y="182880"/>
                    </a:cubicBezTo>
                    <a:lnTo>
                      <a:pt x="1578543" y="192505"/>
                    </a:lnTo>
                    <a:cubicBezTo>
                      <a:pt x="1607540" y="211836"/>
                      <a:pt x="1611730" y="216353"/>
                      <a:pt x="1645920" y="231006"/>
                    </a:cubicBezTo>
                    <a:cubicBezTo>
                      <a:pt x="1655246" y="235003"/>
                      <a:pt x="1674796" y="240631"/>
                      <a:pt x="1674796" y="240631"/>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cxnSp>
            <p:nvCxnSpPr>
              <p:cNvPr id="65" name="Straight Connector 64">
                <a:extLst>
                  <a:ext uri="{FF2B5EF4-FFF2-40B4-BE49-F238E27FC236}">
                    <a16:creationId xmlns:a16="http://schemas.microsoft.com/office/drawing/2014/main" id="{9AD5B4D4-72CF-4712-A4F2-EDD07CBB3245}"/>
                  </a:ext>
                </a:extLst>
              </p:cNvPr>
              <p:cNvCxnSpPr/>
              <p:nvPr/>
            </p:nvCxnSpPr>
            <p:spPr>
              <a:xfrm>
                <a:off x="8108990" y="3378467"/>
                <a:ext cx="0" cy="123987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0" name="Freeform: Shape 69">
              <a:extLst>
                <a:ext uri="{FF2B5EF4-FFF2-40B4-BE49-F238E27FC236}">
                  <a16:creationId xmlns:a16="http://schemas.microsoft.com/office/drawing/2014/main" id="{BF3E37B0-3C0D-4ECB-9DA1-7A09A79D2328}"/>
                </a:ext>
              </a:extLst>
            </p:cNvPr>
            <p:cNvSpPr/>
            <p:nvPr/>
          </p:nvSpPr>
          <p:spPr>
            <a:xfrm>
              <a:off x="8108990" y="4177015"/>
              <a:ext cx="2675823" cy="1723270"/>
            </a:xfrm>
            <a:custGeom>
              <a:avLst/>
              <a:gdLst>
                <a:gd name="connsiteX0" fmla="*/ 0 w 2675823"/>
                <a:gd name="connsiteY0" fmla="*/ 0 h 1309035"/>
                <a:gd name="connsiteX1" fmla="*/ 48126 w 2675823"/>
                <a:gd name="connsiteY1" fmla="*/ 9625 h 1309035"/>
                <a:gd name="connsiteX2" fmla="*/ 77002 w 2675823"/>
                <a:gd name="connsiteY2" fmla="*/ 19250 h 1309035"/>
                <a:gd name="connsiteX3" fmla="*/ 115503 w 2675823"/>
                <a:gd name="connsiteY3" fmla="*/ 28875 h 1309035"/>
                <a:gd name="connsiteX4" fmla="*/ 144379 w 2675823"/>
                <a:gd name="connsiteY4" fmla="*/ 38501 h 1309035"/>
                <a:gd name="connsiteX5" fmla="*/ 279132 w 2675823"/>
                <a:gd name="connsiteY5" fmla="*/ 48126 h 1309035"/>
                <a:gd name="connsiteX6" fmla="*/ 308008 w 2675823"/>
                <a:gd name="connsiteY6" fmla="*/ 67376 h 1309035"/>
                <a:gd name="connsiteX7" fmla="*/ 510139 w 2675823"/>
                <a:gd name="connsiteY7" fmla="*/ 86627 h 1309035"/>
                <a:gd name="connsiteX8" fmla="*/ 519764 w 2675823"/>
                <a:gd name="connsiteY8" fmla="*/ 115503 h 1309035"/>
                <a:gd name="connsiteX9" fmla="*/ 539014 w 2675823"/>
                <a:gd name="connsiteY9" fmla="*/ 144379 h 1309035"/>
                <a:gd name="connsiteX10" fmla="*/ 577515 w 2675823"/>
                <a:gd name="connsiteY10" fmla="*/ 259882 h 1309035"/>
                <a:gd name="connsiteX11" fmla="*/ 596766 w 2675823"/>
                <a:gd name="connsiteY11" fmla="*/ 365760 h 1309035"/>
                <a:gd name="connsiteX12" fmla="*/ 616016 w 2675823"/>
                <a:gd name="connsiteY12" fmla="*/ 442762 h 1309035"/>
                <a:gd name="connsiteX13" fmla="*/ 644892 w 2675823"/>
                <a:gd name="connsiteY13" fmla="*/ 500513 h 1309035"/>
                <a:gd name="connsiteX14" fmla="*/ 654517 w 2675823"/>
                <a:gd name="connsiteY14" fmla="*/ 529389 h 1309035"/>
                <a:gd name="connsiteX15" fmla="*/ 702644 w 2675823"/>
                <a:gd name="connsiteY15" fmla="*/ 587141 h 1309035"/>
                <a:gd name="connsiteX16" fmla="*/ 731520 w 2675823"/>
                <a:gd name="connsiteY16" fmla="*/ 644892 h 1309035"/>
                <a:gd name="connsiteX17" fmla="*/ 760395 w 2675823"/>
                <a:gd name="connsiteY17" fmla="*/ 673768 h 1309035"/>
                <a:gd name="connsiteX18" fmla="*/ 779646 w 2675823"/>
                <a:gd name="connsiteY18" fmla="*/ 721894 h 1309035"/>
                <a:gd name="connsiteX19" fmla="*/ 808522 w 2675823"/>
                <a:gd name="connsiteY19" fmla="*/ 779646 h 1309035"/>
                <a:gd name="connsiteX20" fmla="*/ 837397 w 2675823"/>
                <a:gd name="connsiteY20" fmla="*/ 798896 h 1309035"/>
                <a:gd name="connsiteX21" fmla="*/ 875899 w 2675823"/>
                <a:gd name="connsiteY21" fmla="*/ 837397 h 1309035"/>
                <a:gd name="connsiteX22" fmla="*/ 991402 w 2675823"/>
                <a:gd name="connsiteY22" fmla="*/ 875899 h 1309035"/>
                <a:gd name="connsiteX23" fmla="*/ 1020277 w 2675823"/>
                <a:gd name="connsiteY23" fmla="*/ 885524 h 1309035"/>
                <a:gd name="connsiteX24" fmla="*/ 1078029 w 2675823"/>
                <a:gd name="connsiteY24" fmla="*/ 924025 h 1309035"/>
                <a:gd name="connsiteX25" fmla="*/ 1155031 w 2675823"/>
                <a:gd name="connsiteY25" fmla="*/ 943275 h 1309035"/>
                <a:gd name="connsiteX26" fmla="*/ 1270534 w 2675823"/>
                <a:gd name="connsiteY26" fmla="*/ 1010652 h 1309035"/>
                <a:gd name="connsiteX27" fmla="*/ 1299410 w 2675823"/>
                <a:gd name="connsiteY27" fmla="*/ 1029903 h 1309035"/>
                <a:gd name="connsiteX28" fmla="*/ 1347536 w 2675823"/>
                <a:gd name="connsiteY28" fmla="*/ 1039528 h 1309035"/>
                <a:gd name="connsiteX29" fmla="*/ 1453414 w 2675823"/>
                <a:gd name="connsiteY29" fmla="*/ 1058779 h 1309035"/>
                <a:gd name="connsiteX30" fmla="*/ 1482290 w 2675823"/>
                <a:gd name="connsiteY30" fmla="*/ 1068404 h 1309035"/>
                <a:gd name="connsiteX31" fmla="*/ 1530416 w 2675823"/>
                <a:gd name="connsiteY31" fmla="*/ 1078029 h 1309035"/>
                <a:gd name="connsiteX32" fmla="*/ 1588168 w 2675823"/>
                <a:gd name="connsiteY32" fmla="*/ 1116530 h 1309035"/>
                <a:gd name="connsiteX33" fmla="*/ 1626669 w 2675823"/>
                <a:gd name="connsiteY33" fmla="*/ 1126155 h 1309035"/>
                <a:gd name="connsiteX34" fmla="*/ 1655545 w 2675823"/>
                <a:gd name="connsiteY34" fmla="*/ 1135781 h 1309035"/>
                <a:gd name="connsiteX35" fmla="*/ 1742172 w 2675823"/>
                <a:gd name="connsiteY35" fmla="*/ 1145406 h 1309035"/>
                <a:gd name="connsiteX36" fmla="*/ 1819174 w 2675823"/>
                <a:gd name="connsiteY36" fmla="*/ 1164656 h 1309035"/>
                <a:gd name="connsiteX37" fmla="*/ 1944303 w 2675823"/>
                <a:gd name="connsiteY37" fmla="*/ 1183907 h 1309035"/>
                <a:gd name="connsiteX38" fmla="*/ 2002054 w 2675823"/>
                <a:gd name="connsiteY38" fmla="*/ 1203157 h 1309035"/>
                <a:gd name="connsiteX39" fmla="*/ 2030930 w 2675823"/>
                <a:gd name="connsiteY39" fmla="*/ 1222408 h 1309035"/>
                <a:gd name="connsiteX40" fmla="*/ 2098307 w 2675823"/>
                <a:gd name="connsiteY40" fmla="*/ 1232033 h 1309035"/>
                <a:gd name="connsiteX41" fmla="*/ 2213810 w 2675823"/>
                <a:gd name="connsiteY41" fmla="*/ 1260909 h 1309035"/>
                <a:gd name="connsiteX42" fmla="*/ 2300437 w 2675823"/>
                <a:gd name="connsiteY42" fmla="*/ 1299410 h 1309035"/>
                <a:gd name="connsiteX43" fmla="*/ 2675823 w 2675823"/>
                <a:gd name="connsiteY43" fmla="*/ 1309035 h 13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75823" h="1309035">
                  <a:moveTo>
                    <a:pt x="0" y="0"/>
                  </a:moveTo>
                  <a:cubicBezTo>
                    <a:pt x="16042" y="3208"/>
                    <a:pt x="32255" y="5657"/>
                    <a:pt x="48126" y="9625"/>
                  </a:cubicBezTo>
                  <a:cubicBezTo>
                    <a:pt x="57969" y="12086"/>
                    <a:pt x="67246" y="16463"/>
                    <a:pt x="77002" y="19250"/>
                  </a:cubicBezTo>
                  <a:cubicBezTo>
                    <a:pt x="89722" y="22884"/>
                    <a:pt x="102783" y="25241"/>
                    <a:pt x="115503" y="28875"/>
                  </a:cubicBezTo>
                  <a:cubicBezTo>
                    <a:pt x="125259" y="31662"/>
                    <a:pt x="134302" y="37315"/>
                    <a:pt x="144379" y="38501"/>
                  </a:cubicBezTo>
                  <a:cubicBezTo>
                    <a:pt x="189103" y="43763"/>
                    <a:pt x="234214" y="44918"/>
                    <a:pt x="279132" y="48126"/>
                  </a:cubicBezTo>
                  <a:cubicBezTo>
                    <a:pt x="288757" y="54543"/>
                    <a:pt x="296785" y="64570"/>
                    <a:pt x="308008" y="67376"/>
                  </a:cubicBezTo>
                  <a:cubicBezTo>
                    <a:pt x="328854" y="72588"/>
                    <a:pt x="504218" y="86134"/>
                    <a:pt x="510139" y="86627"/>
                  </a:cubicBezTo>
                  <a:cubicBezTo>
                    <a:pt x="513347" y="96252"/>
                    <a:pt x="515227" y="106428"/>
                    <a:pt x="519764" y="115503"/>
                  </a:cubicBezTo>
                  <a:cubicBezTo>
                    <a:pt x="524937" y="125850"/>
                    <a:pt x="536590" y="133068"/>
                    <a:pt x="539014" y="144379"/>
                  </a:cubicBezTo>
                  <a:cubicBezTo>
                    <a:pt x="564968" y="265497"/>
                    <a:pt x="510609" y="237578"/>
                    <a:pt x="577515" y="259882"/>
                  </a:cubicBezTo>
                  <a:cubicBezTo>
                    <a:pt x="600200" y="327928"/>
                    <a:pt x="573446" y="241385"/>
                    <a:pt x="596766" y="365760"/>
                  </a:cubicBezTo>
                  <a:cubicBezTo>
                    <a:pt x="601642" y="391764"/>
                    <a:pt x="609055" y="417237"/>
                    <a:pt x="616016" y="442762"/>
                  </a:cubicBezTo>
                  <a:cubicBezTo>
                    <a:pt x="630531" y="495982"/>
                    <a:pt x="618612" y="447950"/>
                    <a:pt x="644892" y="500513"/>
                  </a:cubicBezTo>
                  <a:cubicBezTo>
                    <a:pt x="649429" y="509588"/>
                    <a:pt x="649980" y="520314"/>
                    <a:pt x="654517" y="529389"/>
                  </a:cubicBezTo>
                  <a:cubicBezTo>
                    <a:pt x="672440" y="565234"/>
                    <a:pt x="676036" y="555212"/>
                    <a:pt x="702644" y="587141"/>
                  </a:cubicBezTo>
                  <a:cubicBezTo>
                    <a:pt x="778359" y="677998"/>
                    <a:pt x="673647" y="558082"/>
                    <a:pt x="731520" y="644892"/>
                  </a:cubicBezTo>
                  <a:cubicBezTo>
                    <a:pt x="739071" y="656218"/>
                    <a:pt x="750770" y="664143"/>
                    <a:pt x="760395" y="673768"/>
                  </a:cubicBezTo>
                  <a:cubicBezTo>
                    <a:pt x="766812" y="689810"/>
                    <a:pt x="773579" y="705716"/>
                    <a:pt x="779646" y="721894"/>
                  </a:cubicBezTo>
                  <a:cubicBezTo>
                    <a:pt x="789041" y="746947"/>
                    <a:pt x="788076" y="759200"/>
                    <a:pt x="808522" y="779646"/>
                  </a:cubicBezTo>
                  <a:cubicBezTo>
                    <a:pt x="816702" y="787826"/>
                    <a:pt x="828614" y="791368"/>
                    <a:pt x="837397" y="798896"/>
                  </a:cubicBezTo>
                  <a:cubicBezTo>
                    <a:pt x="851177" y="810708"/>
                    <a:pt x="860336" y="828059"/>
                    <a:pt x="875899" y="837397"/>
                  </a:cubicBezTo>
                  <a:cubicBezTo>
                    <a:pt x="875901" y="837398"/>
                    <a:pt x="991401" y="875899"/>
                    <a:pt x="991402" y="875899"/>
                  </a:cubicBezTo>
                  <a:cubicBezTo>
                    <a:pt x="1001027" y="879107"/>
                    <a:pt x="1011835" y="879896"/>
                    <a:pt x="1020277" y="885524"/>
                  </a:cubicBezTo>
                  <a:cubicBezTo>
                    <a:pt x="1039528" y="898358"/>
                    <a:pt x="1055342" y="919488"/>
                    <a:pt x="1078029" y="924025"/>
                  </a:cubicBezTo>
                  <a:cubicBezTo>
                    <a:pt x="1136104" y="935640"/>
                    <a:pt x="1110635" y="928477"/>
                    <a:pt x="1155031" y="943275"/>
                  </a:cubicBezTo>
                  <a:cubicBezTo>
                    <a:pt x="1272861" y="1021828"/>
                    <a:pt x="1152860" y="945276"/>
                    <a:pt x="1270534" y="1010652"/>
                  </a:cubicBezTo>
                  <a:cubicBezTo>
                    <a:pt x="1280646" y="1016270"/>
                    <a:pt x="1288578" y="1025841"/>
                    <a:pt x="1299410" y="1029903"/>
                  </a:cubicBezTo>
                  <a:cubicBezTo>
                    <a:pt x="1314728" y="1035647"/>
                    <a:pt x="1331665" y="1035560"/>
                    <a:pt x="1347536" y="1039528"/>
                  </a:cubicBezTo>
                  <a:cubicBezTo>
                    <a:pt x="1436565" y="1061785"/>
                    <a:pt x="1275549" y="1036544"/>
                    <a:pt x="1453414" y="1058779"/>
                  </a:cubicBezTo>
                  <a:cubicBezTo>
                    <a:pt x="1463039" y="1061987"/>
                    <a:pt x="1472447" y="1065943"/>
                    <a:pt x="1482290" y="1068404"/>
                  </a:cubicBezTo>
                  <a:cubicBezTo>
                    <a:pt x="1498161" y="1072372"/>
                    <a:pt x="1515523" y="1071259"/>
                    <a:pt x="1530416" y="1078029"/>
                  </a:cubicBezTo>
                  <a:cubicBezTo>
                    <a:pt x="1551479" y="1087603"/>
                    <a:pt x="1565722" y="1110919"/>
                    <a:pt x="1588168" y="1116530"/>
                  </a:cubicBezTo>
                  <a:cubicBezTo>
                    <a:pt x="1601002" y="1119738"/>
                    <a:pt x="1613949" y="1122521"/>
                    <a:pt x="1626669" y="1126155"/>
                  </a:cubicBezTo>
                  <a:cubicBezTo>
                    <a:pt x="1636425" y="1128942"/>
                    <a:pt x="1645537" y="1134113"/>
                    <a:pt x="1655545" y="1135781"/>
                  </a:cubicBezTo>
                  <a:cubicBezTo>
                    <a:pt x="1684203" y="1140557"/>
                    <a:pt x="1713296" y="1142198"/>
                    <a:pt x="1742172" y="1145406"/>
                  </a:cubicBezTo>
                  <a:cubicBezTo>
                    <a:pt x="1767839" y="1151823"/>
                    <a:pt x="1793304" y="1159112"/>
                    <a:pt x="1819174" y="1164656"/>
                  </a:cubicBezTo>
                  <a:cubicBezTo>
                    <a:pt x="1845900" y="1170383"/>
                    <a:pt x="1919687" y="1180391"/>
                    <a:pt x="1944303" y="1183907"/>
                  </a:cubicBezTo>
                  <a:cubicBezTo>
                    <a:pt x="1963553" y="1190324"/>
                    <a:pt x="1983511" y="1194916"/>
                    <a:pt x="2002054" y="1203157"/>
                  </a:cubicBezTo>
                  <a:cubicBezTo>
                    <a:pt x="2012625" y="1207855"/>
                    <a:pt x="2019850" y="1219084"/>
                    <a:pt x="2030930" y="1222408"/>
                  </a:cubicBezTo>
                  <a:cubicBezTo>
                    <a:pt x="2052660" y="1228927"/>
                    <a:pt x="2076107" y="1227359"/>
                    <a:pt x="2098307" y="1232033"/>
                  </a:cubicBezTo>
                  <a:cubicBezTo>
                    <a:pt x="2137142" y="1240209"/>
                    <a:pt x="2213810" y="1260909"/>
                    <a:pt x="2213810" y="1260909"/>
                  </a:cubicBezTo>
                  <a:cubicBezTo>
                    <a:pt x="2228554" y="1268281"/>
                    <a:pt x="2286204" y="1298440"/>
                    <a:pt x="2300437" y="1299410"/>
                  </a:cubicBezTo>
                  <a:cubicBezTo>
                    <a:pt x="2425317" y="1307924"/>
                    <a:pt x="2675823" y="1309035"/>
                    <a:pt x="2675823" y="1309035"/>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18AB8417-5071-4C93-A2FB-C9F393305C43}"/>
                </a:ext>
              </a:extLst>
            </p:cNvPr>
            <p:cNvSpPr/>
            <p:nvPr/>
          </p:nvSpPr>
          <p:spPr>
            <a:xfrm>
              <a:off x="8601758" y="3243715"/>
              <a:ext cx="2207412" cy="2704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7" name="Group 76">
              <a:extLst>
                <a:ext uri="{FF2B5EF4-FFF2-40B4-BE49-F238E27FC236}">
                  <a16:creationId xmlns:a16="http://schemas.microsoft.com/office/drawing/2014/main" id="{40B74186-C299-4F55-99C8-D8BDE5B8605E}"/>
                </a:ext>
              </a:extLst>
            </p:cNvPr>
            <p:cNvGrpSpPr/>
            <p:nvPr/>
          </p:nvGrpSpPr>
          <p:grpSpPr>
            <a:xfrm>
              <a:off x="8606771" y="3301467"/>
              <a:ext cx="2202400" cy="1004101"/>
              <a:chOff x="8606771" y="3378467"/>
              <a:chExt cx="2202400" cy="1347537"/>
            </a:xfrm>
          </p:grpSpPr>
          <p:cxnSp>
            <p:nvCxnSpPr>
              <p:cNvPr id="59" name="Straight Connector 58">
                <a:extLst>
                  <a:ext uri="{FF2B5EF4-FFF2-40B4-BE49-F238E27FC236}">
                    <a16:creationId xmlns:a16="http://schemas.microsoft.com/office/drawing/2014/main" id="{135616B9-7B72-46C8-8D63-69C8F8CE1056}"/>
                  </a:ext>
                </a:extLst>
              </p:cNvPr>
              <p:cNvCxnSpPr>
                <a:cxnSpLocks/>
              </p:cNvCxnSpPr>
              <p:nvPr/>
            </p:nvCxnSpPr>
            <p:spPr>
              <a:xfrm flipV="1">
                <a:off x="8606771" y="3378467"/>
                <a:ext cx="49258" cy="13475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E069D896-B0C9-40E2-A9F4-14F163C1D9EB}"/>
                  </a:ext>
                </a:extLst>
              </p:cNvPr>
              <p:cNvSpPr/>
              <p:nvPr/>
            </p:nvSpPr>
            <p:spPr>
              <a:xfrm>
                <a:off x="8653112" y="3378467"/>
                <a:ext cx="1222408" cy="182880"/>
              </a:xfrm>
              <a:custGeom>
                <a:avLst/>
                <a:gdLst>
                  <a:gd name="connsiteX0" fmla="*/ 0 w 1222408"/>
                  <a:gd name="connsiteY0" fmla="*/ 0 h 182880"/>
                  <a:gd name="connsiteX1" fmla="*/ 125128 w 1222408"/>
                  <a:gd name="connsiteY1" fmla="*/ 9626 h 182880"/>
                  <a:gd name="connsiteX2" fmla="*/ 173254 w 1222408"/>
                  <a:gd name="connsiteY2" fmla="*/ 19251 h 182880"/>
                  <a:gd name="connsiteX3" fmla="*/ 202130 w 1222408"/>
                  <a:gd name="connsiteY3" fmla="*/ 28876 h 182880"/>
                  <a:gd name="connsiteX4" fmla="*/ 596766 w 1222408"/>
                  <a:gd name="connsiteY4" fmla="*/ 38501 h 182880"/>
                  <a:gd name="connsiteX5" fmla="*/ 683393 w 1222408"/>
                  <a:gd name="connsiteY5" fmla="*/ 57752 h 182880"/>
                  <a:gd name="connsiteX6" fmla="*/ 731520 w 1222408"/>
                  <a:gd name="connsiteY6" fmla="*/ 67377 h 182880"/>
                  <a:gd name="connsiteX7" fmla="*/ 789271 w 1222408"/>
                  <a:gd name="connsiteY7" fmla="*/ 86628 h 182880"/>
                  <a:gd name="connsiteX8" fmla="*/ 818147 w 1222408"/>
                  <a:gd name="connsiteY8" fmla="*/ 96253 h 182880"/>
                  <a:gd name="connsiteX9" fmla="*/ 1010652 w 1222408"/>
                  <a:gd name="connsiteY9" fmla="*/ 125129 h 182880"/>
                  <a:gd name="connsiteX10" fmla="*/ 1049153 w 1222408"/>
                  <a:gd name="connsiteY10" fmla="*/ 144379 h 182880"/>
                  <a:gd name="connsiteX11" fmla="*/ 1135781 w 1222408"/>
                  <a:gd name="connsiteY11" fmla="*/ 182880 h 182880"/>
                  <a:gd name="connsiteX12" fmla="*/ 1193532 w 1222408"/>
                  <a:gd name="connsiteY12" fmla="*/ 173255 h 182880"/>
                  <a:gd name="connsiteX13" fmla="*/ 1222408 w 1222408"/>
                  <a:gd name="connsiteY13" fmla="*/ 16363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2408" h="182880">
                    <a:moveTo>
                      <a:pt x="0" y="0"/>
                    </a:moveTo>
                    <a:cubicBezTo>
                      <a:pt x="41709" y="3209"/>
                      <a:pt x="83551" y="5006"/>
                      <a:pt x="125128" y="9626"/>
                    </a:cubicBezTo>
                    <a:cubicBezTo>
                      <a:pt x="141388" y="11433"/>
                      <a:pt x="157383" y="15283"/>
                      <a:pt x="173254" y="19251"/>
                    </a:cubicBezTo>
                    <a:cubicBezTo>
                      <a:pt x="183097" y="21712"/>
                      <a:pt x="191995" y="28415"/>
                      <a:pt x="202130" y="28876"/>
                    </a:cubicBezTo>
                    <a:cubicBezTo>
                      <a:pt x="333579" y="34851"/>
                      <a:pt x="465221" y="35293"/>
                      <a:pt x="596766" y="38501"/>
                    </a:cubicBezTo>
                    <a:cubicBezTo>
                      <a:pt x="742012" y="67553"/>
                      <a:pt x="560978" y="30550"/>
                      <a:pt x="683393" y="57752"/>
                    </a:cubicBezTo>
                    <a:cubicBezTo>
                      <a:pt x="699363" y="61301"/>
                      <a:pt x="715736" y="63072"/>
                      <a:pt x="731520" y="67377"/>
                    </a:cubicBezTo>
                    <a:cubicBezTo>
                      <a:pt x="751097" y="72716"/>
                      <a:pt x="770021" y="80211"/>
                      <a:pt x="789271" y="86628"/>
                    </a:cubicBezTo>
                    <a:lnTo>
                      <a:pt x="818147" y="96253"/>
                    </a:lnTo>
                    <a:cubicBezTo>
                      <a:pt x="898434" y="149778"/>
                      <a:pt x="807373" y="96090"/>
                      <a:pt x="1010652" y="125129"/>
                    </a:cubicBezTo>
                    <a:cubicBezTo>
                      <a:pt x="1024856" y="127158"/>
                      <a:pt x="1035831" y="139050"/>
                      <a:pt x="1049153" y="144379"/>
                    </a:cubicBezTo>
                    <a:cubicBezTo>
                      <a:pt x="1135060" y="178742"/>
                      <a:pt x="1080226" y="145845"/>
                      <a:pt x="1135781" y="182880"/>
                    </a:cubicBezTo>
                    <a:cubicBezTo>
                      <a:pt x="1155031" y="179672"/>
                      <a:pt x="1174481" y="177488"/>
                      <a:pt x="1193532" y="173255"/>
                    </a:cubicBezTo>
                    <a:cubicBezTo>
                      <a:pt x="1203436" y="171054"/>
                      <a:pt x="1222408" y="163630"/>
                      <a:pt x="1222408" y="16363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6AC8CAAE-D4BF-4621-A501-C16AA319B60A}"/>
                  </a:ext>
                </a:extLst>
              </p:cNvPr>
              <p:cNvCxnSpPr/>
              <p:nvPr/>
            </p:nvCxnSpPr>
            <p:spPr>
              <a:xfrm>
                <a:off x="9876748" y="3561347"/>
                <a:ext cx="0" cy="71769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154B98C4-B606-44CE-8109-358A1BF48206}"/>
                  </a:ext>
                </a:extLst>
              </p:cNvPr>
              <p:cNvSpPr/>
              <p:nvPr/>
            </p:nvSpPr>
            <p:spPr>
              <a:xfrm>
                <a:off x="9875520" y="4292867"/>
                <a:ext cx="933651" cy="203698"/>
              </a:xfrm>
              <a:custGeom>
                <a:avLst/>
                <a:gdLst>
                  <a:gd name="connsiteX0" fmla="*/ 0 w 933651"/>
                  <a:gd name="connsiteY0" fmla="*/ 0 h 203698"/>
                  <a:gd name="connsiteX1" fmla="*/ 115503 w 933651"/>
                  <a:gd name="connsiteY1" fmla="*/ 19251 h 203698"/>
                  <a:gd name="connsiteX2" fmla="*/ 231006 w 933651"/>
                  <a:gd name="connsiteY2" fmla="*/ 28876 h 203698"/>
                  <a:gd name="connsiteX3" fmla="*/ 346509 w 933651"/>
                  <a:gd name="connsiteY3" fmla="*/ 38501 h 203698"/>
                  <a:gd name="connsiteX4" fmla="*/ 490888 w 933651"/>
                  <a:gd name="connsiteY4" fmla="*/ 48127 h 203698"/>
                  <a:gd name="connsiteX5" fmla="*/ 510139 w 933651"/>
                  <a:gd name="connsiteY5" fmla="*/ 77002 h 203698"/>
                  <a:gd name="connsiteX6" fmla="*/ 702644 w 933651"/>
                  <a:gd name="connsiteY6" fmla="*/ 115504 h 203698"/>
                  <a:gd name="connsiteX7" fmla="*/ 770021 w 933651"/>
                  <a:gd name="connsiteY7" fmla="*/ 134754 h 203698"/>
                  <a:gd name="connsiteX8" fmla="*/ 798897 w 933651"/>
                  <a:gd name="connsiteY8" fmla="*/ 154005 h 203698"/>
                  <a:gd name="connsiteX9" fmla="*/ 827773 w 933651"/>
                  <a:gd name="connsiteY9" fmla="*/ 163630 h 203698"/>
                  <a:gd name="connsiteX10" fmla="*/ 866274 w 933651"/>
                  <a:gd name="connsiteY10" fmla="*/ 182880 h 203698"/>
                  <a:gd name="connsiteX11" fmla="*/ 895149 w 933651"/>
                  <a:gd name="connsiteY11" fmla="*/ 202131 h 203698"/>
                  <a:gd name="connsiteX12" fmla="*/ 933651 w 933651"/>
                  <a:gd name="connsiteY12" fmla="*/ 202131 h 20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3651" h="203698">
                    <a:moveTo>
                      <a:pt x="0" y="0"/>
                    </a:moveTo>
                    <a:cubicBezTo>
                      <a:pt x="46464" y="9294"/>
                      <a:pt x="65086" y="13944"/>
                      <a:pt x="115503" y="19251"/>
                    </a:cubicBezTo>
                    <a:cubicBezTo>
                      <a:pt x="153925" y="23295"/>
                      <a:pt x="192505" y="25668"/>
                      <a:pt x="231006" y="28876"/>
                    </a:cubicBezTo>
                    <a:cubicBezTo>
                      <a:pt x="290568" y="68585"/>
                      <a:pt x="232029" y="38501"/>
                      <a:pt x="346509" y="38501"/>
                    </a:cubicBezTo>
                    <a:cubicBezTo>
                      <a:pt x="394742" y="38501"/>
                      <a:pt x="442762" y="44918"/>
                      <a:pt x="490888" y="48127"/>
                    </a:cubicBezTo>
                    <a:cubicBezTo>
                      <a:pt x="497305" y="57752"/>
                      <a:pt x="498742" y="75020"/>
                      <a:pt x="510139" y="77002"/>
                    </a:cubicBezTo>
                    <a:cubicBezTo>
                      <a:pt x="713958" y="112449"/>
                      <a:pt x="734869" y="18825"/>
                      <a:pt x="702644" y="115504"/>
                    </a:cubicBezTo>
                    <a:cubicBezTo>
                      <a:pt x="714978" y="118587"/>
                      <a:pt x="756214" y="127850"/>
                      <a:pt x="770021" y="134754"/>
                    </a:cubicBezTo>
                    <a:cubicBezTo>
                      <a:pt x="780368" y="139927"/>
                      <a:pt x="788550" y="148832"/>
                      <a:pt x="798897" y="154005"/>
                    </a:cubicBezTo>
                    <a:cubicBezTo>
                      <a:pt x="807972" y="158542"/>
                      <a:pt x="818447" y="159633"/>
                      <a:pt x="827773" y="163630"/>
                    </a:cubicBezTo>
                    <a:cubicBezTo>
                      <a:pt x="840961" y="169282"/>
                      <a:pt x="853816" y="175761"/>
                      <a:pt x="866274" y="182880"/>
                    </a:cubicBezTo>
                    <a:cubicBezTo>
                      <a:pt x="876318" y="188619"/>
                      <a:pt x="884026" y="198953"/>
                      <a:pt x="895149" y="202131"/>
                    </a:cubicBezTo>
                    <a:cubicBezTo>
                      <a:pt x="907489" y="205657"/>
                      <a:pt x="920817" y="202131"/>
                      <a:pt x="933651" y="202131"/>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Rectangle 2">
            <a:extLst>
              <a:ext uri="{FF2B5EF4-FFF2-40B4-BE49-F238E27FC236}">
                <a16:creationId xmlns:a16="http://schemas.microsoft.com/office/drawing/2014/main" id="{52F33C88-CAF1-42FD-81F0-382808BD55AC}"/>
              </a:ext>
            </a:extLst>
          </p:cNvPr>
          <p:cNvSpPr/>
          <p:nvPr/>
        </p:nvSpPr>
        <p:spPr>
          <a:xfrm>
            <a:off x="6928619" y="3972522"/>
            <a:ext cx="174825" cy="25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7" name="Group 26">
            <a:extLst>
              <a:ext uri="{FF2B5EF4-FFF2-40B4-BE49-F238E27FC236}">
                <a16:creationId xmlns:a16="http://schemas.microsoft.com/office/drawing/2014/main" id="{54D8066E-9930-4799-AFD3-F8CABDDD469F}"/>
              </a:ext>
            </a:extLst>
          </p:cNvPr>
          <p:cNvGrpSpPr/>
          <p:nvPr/>
        </p:nvGrpSpPr>
        <p:grpSpPr>
          <a:xfrm>
            <a:off x="6939813" y="3349591"/>
            <a:ext cx="3888607" cy="2579571"/>
            <a:chOff x="6939813" y="3349591"/>
            <a:chExt cx="3888607" cy="2579571"/>
          </a:xfrm>
        </p:grpSpPr>
        <p:cxnSp>
          <p:nvCxnSpPr>
            <p:cNvPr id="6" name="Straight Connector 5">
              <a:extLst>
                <a:ext uri="{FF2B5EF4-FFF2-40B4-BE49-F238E27FC236}">
                  <a16:creationId xmlns:a16="http://schemas.microsoft.com/office/drawing/2014/main" id="{D61C3AB2-9441-48D3-B962-73401A8C6334}"/>
                </a:ext>
              </a:extLst>
            </p:cNvPr>
            <p:cNvCxnSpPr>
              <a:cxnSpLocks/>
            </p:cNvCxnSpPr>
            <p:nvPr/>
          </p:nvCxnSpPr>
          <p:spPr>
            <a:xfrm flipV="1">
              <a:off x="6939813" y="3359587"/>
              <a:ext cx="0" cy="66281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7FE95F4-8556-4627-ADC1-F92EBAA31E50}"/>
                </a:ext>
              </a:extLst>
            </p:cNvPr>
            <p:cNvGrpSpPr/>
            <p:nvPr/>
          </p:nvGrpSpPr>
          <p:grpSpPr>
            <a:xfrm>
              <a:off x="6939815" y="3349591"/>
              <a:ext cx="3888605" cy="2579571"/>
              <a:chOff x="6939815" y="3349591"/>
              <a:chExt cx="3888605" cy="2579571"/>
            </a:xfrm>
          </p:grpSpPr>
          <p:sp>
            <p:nvSpPr>
              <p:cNvPr id="21" name="Freeform: Shape 20">
                <a:extLst>
                  <a:ext uri="{FF2B5EF4-FFF2-40B4-BE49-F238E27FC236}">
                    <a16:creationId xmlns:a16="http://schemas.microsoft.com/office/drawing/2014/main" id="{AE832A8F-613E-4C98-9D14-FFB9A6691629}"/>
                  </a:ext>
                </a:extLst>
              </p:cNvPr>
              <p:cNvSpPr/>
              <p:nvPr/>
            </p:nvSpPr>
            <p:spPr>
              <a:xfrm>
                <a:off x="6939815" y="3349591"/>
                <a:ext cx="3466255" cy="423512"/>
              </a:xfrm>
              <a:custGeom>
                <a:avLst/>
                <a:gdLst>
                  <a:gd name="connsiteX0" fmla="*/ 0 w 3466255"/>
                  <a:gd name="connsiteY0" fmla="*/ 0 h 423512"/>
                  <a:gd name="connsiteX1" fmla="*/ 115503 w 3466255"/>
                  <a:gd name="connsiteY1" fmla="*/ 9626 h 423512"/>
                  <a:gd name="connsiteX2" fmla="*/ 192506 w 3466255"/>
                  <a:gd name="connsiteY2" fmla="*/ 19251 h 423512"/>
                  <a:gd name="connsiteX3" fmla="*/ 375386 w 3466255"/>
                  <a:gd name="connsiteY3" fmla="*/ 28876 h 423512"/>
                  <a:gd name="connsiteX4" fmla="*/ 510139 w 3466255"/>
                  <a:gd name="connsiteY4" fmla="*/ 38501 h 423512"/>
                  <a:gd name="connsiteX5" fmla="*/ 539015 w 3466255"/>
                  <a:gd name="connsiteY5" fmla="*/ 67377 h 423512"/>
                  <a:gd name="connsiteX6" fmla="*/ 567891 w 3466255"/>
                  <a:gd name="connsiteY6" fmla="*/ 77002 h 423512"/>
                  <a:gd name="connsiteX7" fmla="*/ 779647 w 3466255"/>
                  <a:gd name="connsiteY7" fmla="*/ 96253 h 423512"/>
                  <a:gd name="connsiteX8" fmla="*/ 798897 w 3466255"/>
                  <a:gd name="connsiteY8" fmla="*/ 173255 h 423512"/>
                  <a:gd name="connsiteX9" fmla="*/ 808522 w 3466255"/>
                  <a:gd name="connsiteY9" fmla="*/ 308009 h 423512"/>
                  <a:gd name="connsiteX10" fmla="*/ 818148 w 3466255"/>
                  <a:gd name="connsiteY10" fmla="*/ 356135 h 423512"/>
                  <a:gd name="connsiteX11" fmla="*/ 837398 w 3466255"/>
                  <a:gd name="connsiteY11" fmla="*/ 423512 h 423512"/>
                  <a:gd name="connsiteX12" fmla="*/ 856649 w 3466255"/>
                  <a:gd name="connsiteY12" fmla="*/ 173255 h 423512"/>
                  <a:gd name="connsiteX13" fmla="*/ 866274 w 3466255"/>
                  <a:gd name="connsiteY13" fmla="*/ 144379 h 423512"/>
                  <a:gd name="connsiteX14" fmla="*/ 875899 w 3466255"/>
                  <a:gd name="connsiteY14" fmla="*/ 96253 h 423512"/>
                  <a:gd name="connsiteX15" fmla="*/ 933651 w 3466255"/>
                  <a:gd name="connsiteY15" fmla="*/ 57752 h 423512"/>
                  <a:gd name="connsiteX16" fmla="*/ 1049154 w 3466255"/>
                  <a:gd name="connsiteY16" fmla="*/ 67377 h 423512"/>
                  <a:gd name="connsiteX17" fmla="*/ 1232034 w 3466255"/>
                  <a:gd name="connsiteY17" fmla="*/ 96253 h 423512"/>
                  <a:gd name="connsiteX18" fmla="*/ 1270535 w 3466255"/>
                  <a:gd name="connsiteY18" fmla="*/ 105878 h 423512"/>
                  <a:gd name="connsiteX19" fmla="*/ 1463040 w 3466255"/>
                  <a:gd name="connsiteY19" fmla="*/ 96253 h 423512"/>
                  <a:gd name="connsiteX20" fmla="*/ 1491916 w 3466255"/>
                  <a:gd name="connsiteY20" fmla="*/ 86628 h 423512"/>
                  <a:gd name="connsiteX21" fmla="*/ 1540042 w 3466255"/>
                  <a:gd name="connsiteY21" fmla="*/ 67377 h 423512"/>
                  <a:gd name="connsiteX22" fmla="*/ 1568918 w 3466255"/>
                  <a:gd name="connsiteY22" fmla="*/ 48127 h 423512"/>
                  <a:gd name="connsiteX23" fmla="*/ 1838426 w 3466255"/>
                  <a:gd name="connsiteY23" fmla="*/ 77002 h 423512"/>
                  <a:gd name="connsiteX24" fmla="*/ 1896177 w 3466255"/>
                  <a:gd name="connsiteY24" fmla="*/ 125129 h 423512"/>
                  <a:gd name="connsiteX25" fmla="*/ 1963554 w 3466255"/>
                  <a:gd name="connsiteY25" fmla="*/ 182880 h 423512"/>
                  <a:gd name="connsiteX26" fmla="*/ 2011680 w 3466255"/>
                  <a:gd name="connsiteY26" fmla="*/ 269508 h 423512"/>
                  <a:gd name="connsiteX27" fmla="*/ 2030931 w 3466255"/>
                  <a:gd name="connsiteY27" fmla="*/ 298383 h 423512"/>
                  <a:gd name="connsiteX28" fmla="*/ 2050181 w 3466255"/>
                  <a:gd name="connsiteY28" fmla="*/ 221381 h 423512"/>
                  <a:gd name="connsiteX29" fmla="*/ 2069432 w 3466255"/>
                  <a:gd name="connsiteY29" fmla="*/ 192506 h 423512"/>
                  <a:gd name="connsiteX30" fmla="*/ 2079057 w 3466255"/>
                  <a:gd name="connsiteY30" fmla="*/ 125129 h 423512"/>
                  <a:gd name="connsiteX31" fmla="*/ 2107933 w 3466255"/>
                  <a:gd name="connsiteY31" fmla="*/ 115503 h 423512"/>
                  <a:gd name="connsiteX32" fmla="*/ 2156059 w 3466255"/>
                  <a:gd name="connsiteY32" fmla="*/ 105878 h 423512"/>
                  <a:gd name="connsiteX33" fmla="*/ 2184935 w 3466255"/>
                  <a:gd name="connsiteY33" fmla="*/ 96253 h 423512"/>
                  <a:gd name="connsiteX34" fmla="*/ 2550695 w 3466255"/>
                  <a:gd name="connsiteY34" fmla="*/ 86628 h 423512"/>
                  <a:gd name="connsiteX35" fmla="*/ 2569946 w 3466255"/>
                  <a:gd name="connsiteY35" fmla="*/ 57752 h 423512"/>
                  <a:gd name="connsiteX36" fmla="*/ 2608447 w 3466255"/>
                  <a:gd name="connsiteY36" fmla="*/ 48127 h 423512"/>
                  <a:gd name="connsiteX37" fmla="*/ 2637322 w 3466255"/>
                  <a:gd name="connsiteY37" fmla="*/ 38501 h 423512"/>
                  <a:gd name="connsiteX38" fmla="*/ 2810577 w 3466255"/>
                  <a:gd name="connsiteY38" fmla="*/ 48127 h 423512"/>
                  <a:gd name="connsiteX39" fmla="*/ 2849078 w 3466255"/>
                  <a:gd name="connsiteY39" fmla="*/ 57752 h 423512"/>
                  <a:gd name="connsiteX40" fmla="*/ 2906830 w 3466255"/>
                  <a:gd name="connsiteY40" fmla="*/ 96253 h 423512"/>
                  <a:gd name="connsiteX41" fmla="*/ 3349592 w 3466255"/>
                  <a:gd name="connsiteY41" fmla="*/ 115503 h 423512"/>
                  <a:gd name="connsiteX42" fmla="*/ 3407343 w 3466255"/>
                  <a:gd name="connsiteY42" fmla="*/ 144379 h 423512"/>
                  <a:gd name="connsiteX43" fmla="*/ 3455470 w 3466255"/>
                  <a:gd name="connsiteY43" fmla="*/ 192506 h 423512"/>
                  <a:gd name="connsiteX44" fmla="*/ 3465095 w 3466255"/>
                  <a:gd name="connsiteY44" fmla="*/ 279133 h 4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6255" h="423512">
                    <a:moveTo>
                      <a:pt x="0" y="0"/>
                    </a:moveTo>
                    <a:lnTo>
                      <a:pt x="115503" y="9626"/>
                    </a:lnTo>
                    <a:cubicBezTo>
                      <a:pt x="141242" y="12200"/>
                      <a:pt x="166709" y="17340"/>
                      <a:pt x="192506" y="19251"/>
                    </a:cubicBezTo>
                    <a:cubicBezTo>
                      <a:pt x="253384" y="23760"/>
                      <a:pt x="314453" y="25183"/>
                      <a:pt x="375386" y="28876"/>
                    </a:cubicBezTo>
                    <a:cubicBezTo>
                      <a:pt x="420336" y="31600"/>
                      <a:pt x="465221" y="35293"/>
                      <a:pt x="510139" y="38501"/>
                    </a:cubicBezTo>
                    <a:cubicBezTo>
                      <a:pt x="519764" y="48126"/>
                      <a:pt x="527689" y="59826"/>
                      <a:pt x="539015" y="67377"/>
                    </a:cubicBezTo>
                    <a:cubicBezTo>
                      <a:pt x="547457" y="73005"/>
                      <a:pt x="558135" y="74215"/>
                      <a:pt x="567891" y="77002"/>
                    </a:cubicBezTo>
                    <a:cubicBezTo>
                      <a:pt x="647830" y="99842"/>
                      <a:pt x="657351" y="89459"/>
                      <a:pt x="779647" y="96253"/>
                    </a:cubicBezTo>
                    <a:cubicBezTo>
                      <a:pt x="789458" y="125688"/>
                      <a:pt x="795323" y="139304"/>
                      <a:pt x="798897" y="173255"/>
                    </a:cubicBezTo>
                    <a:cubicBezTo>
                      <a:pt x="803611" y="218040"/>
                      <a:pt x="803808" y="263224"/>
                      <a:pt x="808522" y="308009"/>
                    </a:cubicBezTo>
                    <a:cubicBezTo>
                      <a:pt x="810235" y="324279"/>
                      <a:pt x="814599" y="340165"/>
                      <a:pt x="818148" y="356135"/>
                    </a:cubicBezTo>
                    <a:cubicBezTo>
                      <a:pt x="826206" y="392397"/>
                      <a:pt x="826679" y="391353"/>
                      <a:pt x="837398" y="423512"/>
                    </a:cubicBezTo>
                    <a:cubicBezTo>
                      <a:pt x="843762" y="283501"/>
                      <a:pt x="830608" y="264398"/>
                      <a:pt x="856649" y="173255"/>
                    </a:cubicBezTo>
                    <a:cubicBezTo>
                      <a:pt x="859436" y="163499"/>
                      <a:pt x="863813" y="154222"/>
                      <a:pt x="866274" y="144379"/>
                    </a:cubicBezTo>
                    <a:cubicBezTo>
                      <a:pt x="870242" y="128508"/>
                      <a:pt x="865855" y="109167"/>
                      <a:pt x="875899" y="96253"/>
                    </a:cubicBezTo>
                    <a:cubicBezTo>
                      <a:pt x="890103" y="77990"/>
                      <a:pt x="933651" y="57752"/>
                      <a:pt x="933651" y="57752"/>
                    </a:cubicBezTo>
                    <a:cubicBezTo>
                      <a:pt x="972152" y="60960"/>
                      <a:pt x="1010774" y="62949"/>
                      <a:pt x="1049154" y="67377"/>
                    </a:cubicBezTo>
                    <a:cubicBezTo>
                      <a:pt x="1107850" y="74150"/>
                      <a:pt x="1172677" y="83063"/>
                      <a:pt x="1232034" y="96253"/>
                    </a:cubicBezTo>
                    <a:cubicBezTo>
                      <a:pt x="1244948" y="99123"/>
                      <a:pt x="1257701" y="102670"/>
                      <a:pt x="1270535" y="105878"/>
                    </a:cubicBezTo>
                    <a:cubicBezTo>
                      <a:pt x="1334703" y="102670"/>
                      <a:pt x="1399033" y="101819"/>
                      <a:pt x="1463040" y="96253"/>
                    </a:cubicBezTo>
                    <a:cubicBezTo>
                      <a:pt x="1473148" y="95374"/>
                      <a:pt x="1482416" y="90191"/>
                      <a:pt x="1491916" y="86628"/>
                    </a:cubicBezTo>
                    <a:cubicBezTo>
                      <a:pt x="1508094" y="80561"/>
                      <a:pt x="1524588" y="75104"/>
                      <a:pt x="1540042" y="67377"/>
                    </a:cubicBezTo>
                    <a:cubicBezTo>
                      <a:pt x="1550389" y="62204"/>
                      <a:pt x="1559293" y="54544"/>
                      <a:pt x="1568918" y="48127"/>
                    </a:cubicBezTo>
                    <a:cubicBezTo>
                      <a:pt x="1735156" y="75833"/>
                      <a:pt x="1645465" y="64942"/>
                      <a:pt x="1838426" y="77002"/>
                    </a:cubicBezTo>
                    <a:cubicBezTo>
                      <a:pt x="1887723" y="93436"/>
                      <a:pt x="1852987" y="75769"/>
                      <a:pt x="1896177" y="125129"/>
                    </a:cubicBezTo>
                    <a:cubicBezTo>
                      <a:pt x="1928855" y="162475"/>
                      <a:pt x="1928502" y="159513"/>
                      <a:pt x="1963554" y="182880"/>
                    </a:cubicBezTo>
                    <a:cubicBezTo>
                      <a:pt x="1980495" y="233704"/>
                      <a:pt x="1967552" y="203317"/>
                      <a:pt x="2011680" y="269508"/>
                    </a:cubicBezTo>
                    <a:lnTo>
                      <a:pt x="2030931" y="298383"/>
                    </a:lnTo>
                    <a:cubicBezTo>
                      <a:pt x="2052782" y="385791"/>
                      <a:pt x="2031117" y="316703"/>
                      <a:pt x="2050181" y="221381"/>
                    </a:cubicBezTo>
                    <a:cubicBezTo>
                      <a:pt x="2052450" y="210038"/>
                      <a:pt x="2063015" y="202131"/>
                      <a:pt x="2069432" y="192506"/>
                    </a:cubicBezTo>
                    <a:cubicBezTo>
                      <a:pt x="2072640" y="170047"/>
                      <a:pt x="2068911" y="145421"/>
                      <a:pt x="2079057" y="125129"/>
                    </a:cubicBezTo>
                    <a:cubicBezTo>
                      <a:pt x="2083594" y="116054"/>
                      <a:pt x="2098090" y="117964"/>
                      <a:pt x="2107933" y="115503"/>
                    </a:cubicBezTo>
                    <a:cubicBezTo>
                      <a:pt x="2123804" y="111535"/>
                      <a:pt x="2140188" y="109846"/>
                      <a:pt x="2156059" y="105878"/>
                    </a:cubicBezTo>
                    <a:cubicBezTo>
                      <a:pt x="2165902" y="103417"/>
                      <a:pt x="2174801" y="96747"/>
                      <a:pt x="2184935" y="96253"/>
                    </a:cubicBezTo>
                    <a:cubicBezTo>
                      <a:pt x="2306752" y="90311"/>
                      <a:pt x="2428775" y="89836"/>
                      <a:pt x="2550695" y="86628"/>
                    </a:cubicBezTo>
                    <a:cubicBezTo>
                      <a:pt x="2557112" y="77003"/>
                      <a:pt x="2560321" y="64169"/>
                      <a:pt x="2569946" y="57752"/>
                    </a:cubicBezTo>
                    <a:cubicBezTo>
                      <a:pt x="2580953" y="50414"/>
                      <a:pt x="2595727" y="51761"/>
                      <a:pt x="2608447" y="48127"/>
                    </a:cubicBezTo>
                    <a:cubicBezTo>
                      <a:pt x="2618202" y="45340"/>
                      <a:pt x="2627697" y="41710"/>
                      <a:pt x="2637322" y="38501"/>
                    </a:cubicBezTo>
                    <a:cubicBezTo>
                      <a:pt x="2695074" y="41710"/>
                      <a:pt x="2752974" y="42890"/>
                      <a:pt x="2810577" y="48127"/>
                    </a:cubicBezTo>
                    <a:cubicBezTo>
                      <a:pt x="2823751" y="49325"/>
                      <a:pt x="2837246" y="51836"/>
                      <a:pt x="2849078" y="57752"/>
                    </a:cubicBezTo>
                    <a:cubicBezTo>
                      <a:pt x="2869772" y="68099"/>
                      <a:pt x="2883715" y="95248"/>
                      <a:pt x="2906830" y="96253"/>
                    </a:cubicBezTo>
                    <a:lnTo>
                      <a:pt x="3349592" y="115503"/>
                    </a:lnTo>
                    <a:cubicBezTo>
                      <a:pt x="3373076" y="123332"/>
                      <a:pt x="3388685" y="125721"/>
                      <a:pt x="3407343" y="144379"/>
                    </a:cubicBezTo>
                    <a:cubicBezTo>
                      <a:pt x="3471512" y="208548"/>
                      <a:pt x="3378467" y="141170"/>
                      <a:pt x="3455470" y="192506"/>
                    </a:cubicBezTo>
                    <a:cubicBezTo>
                      <a:pt x="3471183" y="239644"/>
                      <a:pt x="3465095" y="211235"/>
                      <a:pt x="3465095" y="279133"/>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4C2E6A7-676C-40E4-A8EE-94B7E9372E1A}"/>
                  </a:ext>
                </a:extLst>
              </p:cNvPr>
              <p:cNvCxnSpPr>
                <a:cxnSpLocks/>
                <a:stCxn id="21" idx="44"/>
              </p:cNvCxnSpPr>
              <p:nvPr/>
            </p:nvCxnSpPr>
            <p:spPr>
              <a:xfrm>
                <a:off x="10404910" y="3628724"/>
                <a:ext cx="96252" cy="17325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023D34F9-C021-4D80-83B3-4BB4164C6762}"/>
                  </a:ext>
                </a:extLst>
              </p:cNvPr>
              <p:cNvSpPr/>
              <p:nvPr/>
            </p:nvSpPr>
            <p:spPr>
              <a:xfrm>
                <a:off x="10501161" y="5361272"/>
                <a:ext cx="327259" cy="567890"/>
              </a:xfrm>
              <a:custGeom>
                <a:avLst/>
                <a:gdLst>
                  <a:gd name="connsiteX0" fmla="*/ 0 w 413886"/>
                  <a:gd name="connsiteY0" fmla="*/ 0 h 567890"/>
                  <a:gd name="connsiteX1" fmla="*/ 9625 w 413886"/>
                  <a:gd name="connsiteY1" fmla="*/ 134754 h 567890"/>
                  <a:gd name="connsiteX2" fmla="*/ 19251 w 413886"/>
                  <a:gd name="connsiteY2" fmla="*/ 163629 h 567890"/>
                  <a:gd name="connsiteX3" fmla="*/ 28876 w 413886"/>
                  <a:gd name="connsiteY3" fmla="*/ 279132 h 567890"/>
                  <a:gd name="connsiteX4" fmla="*/ 57752 w 413886"/>
                  <a:gd name="connsiteY4" fmla="*/ 308008 h 567890"/>
                  <a:gd name="connsiteX5" fmla="*/ 86627 w 413886"/>
                  <a:gd name="connsiteY5" fmla="*/ 404261 h 567890"/>
                  <a:gd name="connsiteX6" fmla="*/ 115503 w 413886"/>
                  <a:gd name="connsiteY6" fmla="*/ 471638 h 567890"/>
                  <a:gd name="connsiteX7" fmla="*/ 163629 w 413886"/>
                  <a:gd name="connsiteY7" fmla="*/ 481263 h 567890"/>
                  <a:gd name="connsiteX8" fmla="*/ 192505 w 413886"/>
                  <a:gd name="connsiteY8" fmla="*/ 500514 h 567890"/>
                  <a:gd name="connsiteX9" fmla="*/ 202131 w 413886"/>
                  <a:gd name="connsiteY9" fmla="*/ 529389 h 567890"/>
                  <a:gd name="connsiteX10" fmla="*/ 259882 w 413886"/>
                  <a:gd name="connsiteY10" fmla="*/ 539015 h 567890"/>
                  <a:gd name="connsiteX11" fmla="*/ 327259 w 413886"/>
                  <a:gd name="connsiteY11" fmla="*/ 558265 h 567890"/>
                  <a:gd name="connsiteX12" fmla="*/ 413886 w 413886"/>
                  <a:gd name="connsiteY12" fmla="*/ 567890 h 56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3886" h="567890">
                    <a:moveTo>
                      <a:pt x="0" y="0"/>
                    </a:moveTo>
                    <a:cubicBezTo>
                      <a:pt x="3208" y="44918"/>
                      <a:pt x="4363" y="90030"/>
                      <a:pt x="9625" y="134754"/>
                    </a:cubicBezTo>
                    <a:cubicBezTo>
                      <a:pt x="10810" y="144830"/>
                      <a:pt x="17910" y="153572"/>
                      <a:pt x="19251" y="163629"/>
                    </a:cubicBezTo>
                    <a:cubicBezTo>
                      <a:pt x="24357" y="201925"/>
                      <a:pt x="18921" y="241802"/>
                      <a:pt x="28876" y="279132"/>
                    </a:cubicBezTo>
                    <a:cubicBezTo>
                      <a:pt x="32383" y="292285"/>
                      <a:pt x="48127" y="298383"/>
                      <a:pt x="57752" y="308008"/>
                    </a:cubicBezTo>
                    <a:cubicBezTo>
                      <a:pt x="80160" y="464870"/>
                      <a:pt x="49109" y="316719"/>
                      <a:pt x="86627" y="404261"/>
                    </a:cubicBezTo>
                    <a:cubicBezTo>
                      <a:pt x="94792" y="423312"/>
                      <a:pt x="92647" y="458577"/>
                      <a:pt x="115503" y="471638"/>
                    </a:cubicBezTo>
                    <a:cubicBezTo>
                      <a:pt x="129707" y="479755"/>
                      <a:pt x="147587" y="478055"/>
                      <a:pt x="163629" y="481263"/>
                    </a:cubicBezTo>
                    <a:cubicBezTo>
                      <a:pt x="173254" y="487680"/>
                      <a:pt x="185278" y="491481"/>
                      <a:pt x="192505" y="500514"/>
                    </a:cubicBezTo>
                    <a:cubicBezTo>
                      <a:pt x="198843" y="508436"/>
                      <a:pt x="193322" y="524355"/>
                      <a:pt x="202131" y="529389"/>
                    </a:cubicBezTo>
                    <a:cubicBezTo>
                      <a:pt x="219076" y="539072"/>
                      <a:pt x="240831" y="534781"/>
                      <a:pt x="259882" y="539015"/>
                    </a:cubicBezTo>
                    <a:cubicBezTo>
                      <a:pt x="316472" y="551591"/>
                      <a:pt x="259144" y="547786"/>
                      <a:pt x="327259" y="558265"/>
                    </a:cubicBezTo>
                    <a:cubicBezTo>
                      <a:pt x="355975" y="562683"/>
                      <a:pt x="413886" y="567890"/>
                      <a:pt x="413886" y="56789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8" name="TextBox 27">
            <a:extLst>
              <a:ext uri="{FF2B5EF4-FFF2-40B4-BE49-F238E27FC236}">
                <a16:creationId xmlns:a16="http://schemas.microsoft.com/office/drawing/2014/main" id="{1AA3A9E5-0268-45DE-AC63-6EB0D614197E}"/>
              </a:ext>
            </a:extLst>
          </p:cNvPr>
          <p:cNvSpPr txBox="1"/>
          <p:nvPr/>
        </p:nvSpPr>
        <p:spPr>
          <a:xfrm>
            <a:off x="7325597" y="4144622"/>
            <a:ext cx="1709122" cy="369332"/>
          </a:xfrm>
          <a:prstGeom prst="rect">
            <a:avLst/>
          </a:prstGeom>
          <a:noFill/>
        </p:spPr>
        <p:txBody>
          <a:bodyPr wrap="none" rtlCol="0">
            <a:spAutoFit/>
          </a:bodyPr>
          <a:lstStyle/>
          <a:p>
            <a:r>
              <a:rPr lang="en-GB" dirty="0"/>
              <a:t>Maintenance</a:t>
            </a:r>
          </a:p>
        </p:txBody>
      </p:sp>
      <p:cxnSp>
        <p:nvCxnSpPr>
          <p:cNvPr id="30" name="Straight Arrow Connector 29">
            <a:extLst>
              <a:ext uri="{FF2B5EF4-FFF2-40B4-BE49-F238E27FC236}">
                <a16:creationId xmlns:a16="http://schemas.microsoft.com/office/drawing/2014/main" id="{A80E428F-CC06-4CE8-94A6-EF50547E3EAB}"/>
              </a:ext>
            </a:extLst>
          </p:cNvPr>
          <p:cNvCxnSpPr>
            <a:cxnSpLocks/>
          </p:cNvCxnSpPr>
          <p:nvPr/>
        </p:nvCxnSpPr>
        <p:spPr>
          <a:xfrm flipV="1">
            <a:off x="8132853" y="3492511"/>
            <a:ext cx="231982" cy="65211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A1D36461-B6D7-4B39-AD59-BE7F29477C68}"/>
              </a:ext>
            </a:extLst>
          </p:cNvPr>
          <p:cNvSpPr txBox="1"/>
          <p:nvPr/>
        </p:nvSpPr>
        <p:spPr>
          <a:xfrm>
            <a:off x="1433779" y="4146327"/>
            <a:ext cx="2175596" cy="369332"/>
          </a:xfrm>
          <a:prstGeom prst="rect">
            <a:avLst/>
          </a:prstGeom>
          <a:noFill/>
        </p:spPr>
        <p:txBody>
          <a:bodyPr wrap="none" rtlCol="0">
            <a:spAutoFit/>
          </a:bodyPr>
          <a:lstStyle/>
          <a:p>
            <a:r>
              <a:rPr lang="en-GB" dirty="0"/>
              <a:t>Self-maintenance</a:t>
            </a:r>
          </a:p>
        </p:txBody>
      </p:sp>
      <p:cxnSp>
        <p:nvCxnSpPr>
          <p:cNvPr id="60" name="Straight Arrow Connector 59">
            <a:extLst>
              <a:ext uri="{FF2B5EF4-FFF2-40B4-BE49-F238E27FC236}">
                <a16:creationId xmlns:a16="http://schemas.microsoft.com/office/drawing/2014/main" id="{C73002E6-6970-4081-BCB7-17DB17AE2611}"/>
              </a:ext>
            </a:extLst>
          </p:cNvPr>
          <p:cNvCxnSpPr>
            <a:cxnSpLocks/>
          </p:cNvCxnSpPr>
          <p:nvPr/>
        </p:nvCxnSpPr>
        <p:spPr>
          <a:xfrm flipV="1">
            <a:off x="2415501" y="3315941"/>
            <a:ext cx="363145" cy="77198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7" name="Picture 6" descr="A picture containing mammal, priest, person, sunglasses&#10;&#10;Description automatically generated">
            <a:extLst>
              <a:ext uri="{FF2B5EF4-FFF2-40B4-BE49-F238E27FC236}">
                <a16:creationId xmlns:a16="http://schemas.microsoft.com/office/drawing/2014/main" id="{434E01FE-BA71-421C-83EA-634522523D64}"/>
              </a:ext>
            </a:extLst>
          </p:cNvPr>
          <p:cNvPicPr>
            <a:picLocks noChangeAspect="1"/>
          </p:cNvPicPr>
          <p:nvPr/>
        </p:nvPicPr>
        <p:blipFill>
          <a:blip r:embed="rId2"/>
          <a:stretch>
            <a:fillRect/>
          </a:stretch>
        </p:blipFill>
        <p:spPr>
          <a:xfrm>
            <a:off x="9711891" y="286090"/>
            <a:ext cx="2480109" cy="2480109"/>
          </a:xfrm>
          <a:prstGeom prst="rect">
            <a:avLst/>
          </a:prstGeom>
        </p:spPr>
      </p:pic>
      <p:sp>
        <p:nvSpPr>
          <p:cNvPr id="49" name="TextBox 48">
            <a:extLst>
              <a:ext uri="{FF2B5EF4-FFF2-40B4-BE49-F238E27FC236}">
                <a16:creationId xmlns:a16="http://schemas.microsoft.com/office/drawing/2014/main" id="{4432A87E-20DA-46BA-9088-B8A7BC819D1A}"/>
              </a:ext>
            </a:extLst>
          </p:cNvPr>
          <p:cNvSpPr txBox="1"/>
          <p:nvPr/>
        </p:nvSpPr>
        <p:spPr>
          <a:xfrm>
            <a:off x="6286888" y="6077426"/>
            <a:ext cx="5057795" cy="707886"/>
          </a:xfrm>
          <a:prstGeom prst="rect">
            <a:avLst/>
          </a:prstGeom>
          <a:noFill/>
        </p:spPr>
        <p:txBody>
          <a:bodyPr wrap="none" rtlCol="0">
            <a:spAutoFit/>
          </a:bodyPr>
          <a:lstStyle/>
          <a:p>
            <a:pPr algn="ctr"/>
            <a:r>
              <a:rPr lang="en-GB" sz="2000" dirty="0"/>
              <a:t>Non-living things are maintained </a:t>
            </a:r>
            <a:br>
              <a:rPr lang="en-GB" sz="2000" dirty="0"/>
            </a:br>
            <a:r>
              <a:rPr lang="en-GB" sz="2000" dirty="0"/>
              <a:t>by living things (or other natural events)</a:t>
            </a:r>
          </a:p>
        </p:txBody>
      </p:sp>
      <p:sp>
        <p:nvSpPr>
          <p:cNvPr id="54" name="TextBox 53">
            <a:extLst>
              <a:ext uri="{FF2B5EF4-FFF2-40B4-BE49-F238E27FC236}">
                <a16:creationId xmlns:a16="http://schemas.microsoft.com/office/drawing/2014/main" id="{DBB7BF12-0804-4C89-83BC-DAE40CFE370A}"/>
              </a:ext>
            </a:extLst>
          </p:cNvPr>
          <p:cNvSpPr txBox="1"/>
          <p:nvPr/>
        </p:nvSpPr>
        <p:spPr>
          <a:xfrm>
            <a:off x="829933" y="6077426"/>
            <a:ext cx="4431021" cy="400110"/>
          </a:xfrm>
          <a:prstGeom prst="rect">
            <a:avLst/>
          </a:prstGeom>
          <a:noFill/>
        </p:spPr>
        <p:txBody>
          <a:bodyPr wrap="none" rtlCol="0">
            <a:spAutoFit/>
          </a:bodyPr>
          <a:lstStyle/>
          <a:p>
            <a:pPr algn="ctr"/>
            <a:r>
              <a:rPr lang="en-GB" sz="2000" dirty="0"/>
              <a:t>Living things maintain themselves !</a:t>
            </a:r>
          </a:p>
        </p:txBody>
      </p:sp>
    </p:spTree>
    <p:extLst>
      <p:ext uri="{BB962C8B-B14F-4D97-AF65-F5344CB8AC3E}">
        <p14:creationId xmlns:p14="http://schemas.microsoft.com/office/powerpoint/2010/main" val="385106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down)">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10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8" grpId="0"/>
      <p:bldP spid="49"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Self-maintenance</a:t>
            </a:r>
          </a:p>
        </p:txBody>
      </p:sp>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2952232" y="1085012"/>
            <a:ext cx="6095037"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800" dirty="0"/>
              <a:t>Life is </a:t>
            </a:r>
            <a:r>
              <a:rPr lang="en-GB" sz="2800" dirty="0"/>
              <a:t>the activity of a living thing to maintain its material existence </a:t>
            </a:r>
            <a:br>
              <a:rPr lang="en-GB" sz="2800" dirty="0"/>
            </a:br>
            <a:endParaRPr lang="en-US" sz="2800" dirty="0"/>
          </a:p>
        </p:txBody>
      </p:sp>
      <p:sp>
        <p:nvSpPr>
          <p:cNvPr id="49" name="Text Placeholder 2">
            <a:extLst>
              <a:ext uri="{FF2B5EF4-FFF2-40B4-BE49-F238E27FC236}">
                <a16:creationId xmlns:a16="http://schemas.microsoft.com/office/drawing/2014/main" id="{CDC4FB65-7978-424F-B8F1-36401C1C5D01}"/>
              </a:ext>
            </a:extLst>
          </p:cNvPr>
          <p:cNvSpPr txBox="1">
            <a:spLocks/>
          </p:cNvSpPr>
          <p:nvPr/>
        </p:nvSpPr>
        <p:spPr>
          <a:xfrm>
            <a:off x="576873" y="3327352"/>
            <a:ext cx="3148103" cy="334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t>But hold on ….</a:t>
            </a:r>
          </a:p>
        </p:txBody>
      </p:sp>
      <p:pic>
        <p:nvPicPr>
          <p:cNvPr id="54" name="Picture 53" descr="A picture containing table, cake, toy, sitting&#10;&#10;Description automatically generated">
            <a:extLst>
              <a:ext uri="{FF2B5EF4-FFF2-40B4-BE49-F238E27FC236}">
                <a16:creationId xmlns:a16="http://schemas.microsoft.com/office/drawing/2014/main" id="{4CF84CA0-22A4-4A65-890B-C5ECB1EFC790}"/>
              </a:ext>
            </a:extLst>
          </p:cNvPr>
          <p:cNvPicPr>
            <a:picLocks noChangeAspect="1"/>
          </p:cNvPicPr>
          <p:nvPr/>
        </p:nvPicPr>
        <p:blipFill>
          <a:blip r:embed="rId2"/>
          <a:stretch>
            <a:fillRect/>
          </a:stretch>
        </p:blipFill>
        <p:spPr>
          <a:xfrm>
            <a:off x="4709481" y="2544113"/>
            <a:ext cx="2257318" cy="4195758"/>
          </a:xfrm>
          <a:prstGeom prst="rect">
            <a:avLst/>
          </a:prstGeom>
        </p:spPr>
      </p:pic>
      <p:pic>
        <p:nvPicPr>
          <p:cNvPr id="55" name="Picture 54" descr="A picture containing table, cake, toy, sitting&#10;&#10;Description automatically generated">
            <a:extLst>
              <a:ext uri="{FF2B5EF4-FFF2-40B4-BE49-F238E27FC236}">
                <a16:creationId xmlns:a16="http://schemas.microsoft.com/office/drawing/2014/main" id="{3A2D8520-711F-4470-9419-BADD7722A139}"/>
              </a:ext>
            </a:extLst>
          </p:cNvPr>
          <p:cNvPicPr>
            <a:picLocks noChangeAspect="1"/>
          </p:cNvPicPr>
          <p:nvPr/>
        </p:nvPicPr>
        <p:blipFill>
          <a:blip r:embed="rId2"/>
          <a:stretch>
            <a:fillRect/>
          </a:stretch>
        </p:blipFill>
        <p:spPr>
          <a:xfrm>
            <a:off x="7273790" y="3189910"/>
            <a:ext cx="1909879" cy="3549961"/>
          </a:xfrm>
          <a:prstGeom prst="rect">
            <a:avLst/>
          </a:prstGeom>
        </p:spPr>
      </p:pic>
      <p:pic>
        <p:nvPicPr>
          <p:cNvPr id="56" name="Picture 55" descr="A picture containing table, cake, toy, sitting&#10;&#10;Description automatically generated">
            <a:extLst>
              <a:ext uri="{FF2B5EF4-FFF2-40B4-BE49-F238E27FC236}">
                <a16:creationId xmlns:a16="http://schemas.microsoft.com/office/drawing/2014/main" id="{28CDE355-FDDC-408B-8125-85E9E5377A0D}"/>
              </a:ext>
            </a:extLst>
          </p:cNvPr>
          <p:cNvPicPr>
            <a:picLocks noChangeAspect="1"/>
          </p:cNvPicPr>
          <p:nvPr/>
        </p:nvPicPr>
        <p:blipFill>
          <a:blip r:embed="rId2"/>
          <a:stretch>
            <a:fillRect/>
          </a:stretch>
        </p:blipFill>
        <p:spPr>
          <a:xfrm>
            <a:off x="9142889" y="3189910"/>
            <a:ext cx="1909879" cy="3549961"/>
          </a:xfrm>
          <a:prstGeom prst="rect">
            <a:avLst/>
          </a:prstGeom>
        </p:spPr>
      </p:pic>
      <p:pic>
        <p:nvPicPr>
          <p:cNvPr id="61" name="Picture 60" descr="A picture containing table, cake, toy, sitting&#10;&#10;Description automatically generated">
            <a:extLst>
              <a:ext uri="{FF2B5EF4-FFF2-40B4-BE49-F238E27FC236}">
                <a16:creationId xmlns:a16="http://schemas.microsoft.com/office/drawing/2014/main" id="{089068F5-8224-43BD-8C05-8035D2C818A9}"/>
              </a:ext>
            </a:extLst>
          </p:cNvPr>
          <p:cNvPicPr>
            <a:picLocks noChangeAspect="1"/>
          </p:cNvPicPr>
          <p:nvPr/>
        </p:nvPicPr>
        <p:blipFill>
          <a:blip r:embed="rId2"/>
          <a:stretch>
            <a:fillRect/>
          </a:stretch>
        </p:blipFill>
        <p:spPr>
          <a:xfrm>
            <a:off x="11011989" y="3174675"/>
            <a:ext cx="1909879" cy="3549961"/>
          </a:xfrm>
          <a:prstGeom prst="rect">
            <a:avLst/>
          </a:prstGeom>
        </p:spPr>
      </p:pic>
      <p:sp>
        <p:nvSpPr>
          <p:cNvPr id="11" name="TextBox 10">
            <a:extLst>
              <a:ext uri="{FF2B5EF4-FFF2-40B4-BE49-F238E27FC236}">
                <a16:creationId xmlns:a16="http://schemas.microsoft.com/office/drawing/2014/main" id="{2E563ED6-701B-4007-8F4F-6D12F3651AFA}"/>
              </a:ext>
            </a:extLst>
          </p:cNvPr>
          <p:cNvSpPr txBox="1"/>
          <p:nvPr/>
        </p:nvSpPr>
        <p:spPr>
          <a:xfrm>
            <a:off x="3215642" y="1947639"/>
            <a:ext cx="5568215" cy="523220"/>
          </a:xfrm>
          <a:prstGeom prst="rect">
            <a:avLst/>
          </a:prstGeom>
          <a:noFill/>
        </p:spPr>
        <p:txBody>
          <a:bodyPr wrap="square">
            <a:spAutoFit/>
          </a:bodyPr>
          <a:lstStyle/>
          <a:p>
            <a:r>
              <a:rPr lang="en-GB" sz="2800" b="1" dirty="0">
                <a:solidFill>
                  <a:schemeClr val="accent3"/>
                </a:solidFill>
              </a:rPr>
              <a:t>despite its hostile environment</a:t>
            </a:r>
          </a:p>
        </p:txBody>
      </p:sp>
      <p:pic>
        <p:nvPicPr>
          <p:cNvPr id="3" name="Picture 2" descr="A picture containing mammal, priest, person, sunglasses&#10;&#10;Description automatically generated">
            <a:extLst>
              <a:ext uri="{FF2B5EF4-FFF2-40B4-BE49-F238E27FC236}">
                <a16:creationId xmlns:a16="http://schemas.microsoft.com/office/drawing/2014/main" id="{F0D904A2-C2A8-42B0-9888-C4DE5F8C5E27}"/>
              </a:ext>
            </a:extLst>
          </p:cNvPr>
          <p:cNvPicPr>
            <a:picLocks noChangeAspect="1"/>
          </p:cNvPicPr>
          <p:nvPr/>
        </p:nvPicPr>
        <p:blipFill>
          <a:blip r:embed="rId3"/>
          <a:stretch>
            <a:fillRect/>
          </a:stretch>
        </p:blipFill>
        <p:spPr>
          <a:xfrm>
            <a:off x="9711891" y="286090"/>
            <a:ext cx="2480109" cy="2480109"/>
          </a:xfrm>
          <a:prstGeom prst="rect">
            <a:avLst/>
          </a:prstGeom>
        </p:spPr>
      </p:pic>
    </p:spTree>
    <p:extLst>
      <p:ext uri="{BB962C8B-B14F-4D97-AF65-F5344CB8AC3E}">
        <p14:creationId xmlns:p14="http://schemas.microsoft.com/office/powerpoint/2010/main" val="10519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10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barn(inVertical)">
                                      <p:cBhvr>
                                        <p:cTn id="31" dur="500"/>
                                        <p:tgtEl>
                                          <p:spTgt spid="56"/>
                                        </p:tgtEl>
                                      </p:cBhvr>
                                    </p:animEffect>
                                  </p:childTnLst>
                                </p:cTn>
                              </p:par>
                            </p:childTnLst>
                          </p:cTn>
                        </p:par>
                        <p:par>
                          <p:cTn id="32" fill="hold">
                            <p:stCondLst>
                              <p:cond delay="1000"/>
                            </p:stCondLst>
                            <p:childTnLst>
                              <p:par>
                                <p:cTn id="33" presetID="16" presetClass="entr" presetSubtype="2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arn(inVertical)">
                                      <p:cBhvr>
                                        <p:cTn id="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A riddle …</a:t>
            </a:r>
          </a:p>
        </p:txBody>
      </p:sp>
      <p:pic>
        <p:nvPicPr>
          <p:cNvPr id="6" name="Picture 5" descr="A close up of a egg&#10;&#10;Description automatically generated">
            <a:extLst>
              <a:ext uri="{FF2B5EF4-FFF2-40B4-BE49-F238E27FC236}">
                <a16:creationId xmlns:a16="http://schemas.microsoft.com/office/drawing/2014/main" id="{435E102B-89B6-4FE9-B880-62998604E69C}"/>
              </a:ext>
            </a:extLst>
          </p:cNvPr>
          <p:cNvPicPr>
            <a:picLocks noChangeAspect="1"/>
          </p:cNvPicPr>
          <p:nvPr/>
        </p:nvPicPr>
        <p:blipFill>
          <a:blip r:embed="rId2"/>
          <a:stretch>
            <a:fillRect/>
          </a:stretch>
        </p:blipFill>
        <p:spPr>
          <a:xfrm>
            <a:off x="7297632" y="3627578"/>
            <a:ext cx="2836084" cy="2836084"/>
          </a:xfrm>
          <a:prstGeom prst="rect">
            <a:avLst/>
          </a:prstGeom>
        </p:spPr>
      </p:pic>
      <p:pic>
        <p:nvPicPr>
          <p:cNvPr id="4" name="Picture 3" descr="A close up of a chicken&#10;&#10;Description automatically generated">
            <a:extLst>
              <a:ext uri="{FF2B5EF4-FFF2-40B4-BE49-F238E27FC236}">
                <a16:creationId xmlns:a16="http://schemas.microsoft.com/office/drawing/2014/main" id="{4D9DAC7C-2C8C-4C5E-9FF0-8E730ADFF0E3}"/>
              </a:ext>
            </a:extLst>
          </p:cNvPr>
          <p:cNvPicPr>
            <a:picLocks noChangeAspect="1"/>
          </p:cNvPicPr>
          <p:nvPr/>
        </p:nvPicPr>
        <p:blipFill>
          <a:blip r:embed="rId3"/>
          <a:stretch>
            <a:fillRect/>
          </a:stretch>
        </p:blipFill>
        <p:spPr>
          <a:xfrm>
            <a:off x="587311" y="1309037"/>
            <a:ext cx="5508689" cy="5366382"/>
          </a:xfrm>
          <a:prstGeom prst="rect">
            <a:avLst/>
          </a:prstGeom>
        </p:spPr>
      </p:pic>
      <p:sp>
        <p:nvSpPr>
          <p:cNvPr id="22" name="Text Placeholder 20">
            <a:extLst>
              <a:ext uri="{FF2B5EF4-FFF2-40B4-BE49-F238E27FC236}">
                <a16:creationId xmlns:a16="http://schemas.microsoft.com/office/drawing/2014/main" id="{FF09548B-6FB6-4EB1-9F1F-C8EB0A3545A2}"/>
              </a:ext>
            </a:extLst>
          </p:cNvPr>
          <p:cNvSpPr txBox="1">
            <a:spLocks/>
          </p:cNvSpPr>
          <p:nvPr/>
        </p:nvSpPr>
        <p:spPr>
          <a:xfrm>
            <a:off x="3465095" y="956393"/>
            <a:ext cx="5380522"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solidFill>
                  <a:srgbClr val="0070C0"/>
                </a:solidFill>
              </a:rPr>
              <a:t>Which came first, </a:t>
            </a:r>
            <a:br>
              <a:rPr lang="en-US" sz="3200" dirty="0">
                <a:solidFill>
                  <a:srgbClr val="0070C0"/>
                </a:solidFill>
              </a:rPr>
            </a:br>
            <a:r>
              <a:rPr lang="en-US" sz="3200" dirty="0">
                <a:solidFill>
                  <a:srgbClr val="0070C0"/>
                </a:solidFill>
              </a:rPr>
              <a:t>the chicken or the egg?  </a:t>
            </a:r>
          </a:p>
        </p:txBody>
      </p:sp>
      <p:sp>
        <p:nvSpPr>
          <p:cNvPr id="7" name="Text Placeholder 20">
            <a:extLst>
              <a:ext uri="{FF2B5EF4-FFF2-40B4-BE49-F238E27FC236}">
                <a16:creationId xmlns:a16="http://schemas.microsoft.com/office/drawing/2014/main" id="{7C4E0B9C-9F44-4EEE-A6A6-68C653CB88AB}"/>
              </a:ext>
            </a:extLst>
          </p:cNvPr>
          <p:cNvSpPr txBox="1">
            <a:spLocks/>
          </p:cNvSpPr>
          <p:nvPr/>
        </p:nvSpPr>
        <p:spPr>
          <a:xfrm>
            <a:off x="5951220" y="2533333"/>
            <a:ext cx="5380522" cy="4898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solidFill>
                  <a:schemeClr val="accent2"/>
                </a:solidFill>
              </a:rPr>
              <a:t>All Life comes from Life !</a:t>
            </a:r>
          </a:p>
        </p:txBody>
      </p:sp>
    </p:spTree>
    <p:extLst>
      <p:ext uri="{BB962C8B-B14F-4D97-AF65-F5344CB8AC3E}">
        <p14:creationId xmlns:p14="http://schemas.microsoft.com/office/powerpoint/2010/main" val="35956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2000"/>
                            </p:stCondLst>
                            <p:childTnLst>
                              <p:par>
                                <p:cTn id="15" presetID="53" presetClass="entr" presetSubtype="16"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Lst>
  </p:timing>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9B7651-08C1-49A1-AFE9-4E4CD342176D}">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1af3243-3dd4-4a8d-8c0d-dd76da1f02a5"/>
    <ds:schemaRef ds:uri="http://www.w3.org/XML/1998/namespace"/>
  </ds:schemaRefs>
</ds:datastoreItem>
</file>

<file path=customXml/itemProps2.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3D7A05-DE9A-4773-A113-AAE964924F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Widescreen</PresentationFormat>
  <Paragraphs>153</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vt:lpstr>
      <vt:lpstr>Office Theme</vt:lpstr>
      <vt:lpstr>Biogenesis – All Life comes from Life</vt:lpstr>
      <vt:lpstr>Thanks to our all speakers so far !</vt:lpstr>
      <vt:lpstr>Does Life really exist?</vt:lpstr>
      <vt:lpstr>Two natural events unique to living things…</vt:lpstr>
      <vt:lpstr>Death</vt:lpstr>
      <vt:lpstr>Death</vt:lpstr>
      <vt:lpstr>Death</vt:lpstr>
      <vt:lpstr>Self-maintenance</vt:lpstr>
      <vt:lpstr>A riddle …</vt:lpstr>
      <vt:lpstr>Birth</vt:lpstr>
      <vt:lpstr>Birth</vt:lpstr>
      <vt:lpstr>Birth</vt:lpstr>
      <vt:lpstr>Life = Self-creation &amp; Self-maintenance</vt:lpstr>
      <vt:lpstr>PowerPoint Presentation</vt:lpstr>
      <vt:lpstr>Universal Life</vt:lpstr>
      <vt:lpstr>Available now on Amazon …</vt:lpstr>
      <vt:lpstr>Thanks to our all speakers so far !</vt:lpstr>
      <vt:lpstr>What is Life ?</vt:lpstr>
      <vt:lpstr>THANK YOU</vt:lpstr>
      <vt:lpstr>Available now on Amazon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2020-07-29T17:08:39Z</dcterms:created>
  <dcterms:modified xsi:type="dcterms:W3CDTF">2020-08-31T10:51:55Z</dcterms:modified>
</cp:coreProperties>
</file>