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468" r:id="rId4"/>
    <p:sldId id="567" r:id="rId5"/>
    <p:sldId id="566" r:id="rId6"/>
    <p:sldId id="563" r:id="rId7"/>
    <p:sldId id="457" r:id="rId8"/>
    <p:sldId id="553" r:id="rId9"/>
    <p:sldId id="463" r:id="rId10"/>
    <p:sldId id="554" r:id="rId11"/>
    <p:sldId id="464" r:id="rId12"/>
    <p:sldId id="498" r:id="rId13"/>
    <p:sldId id="462" r:id="rId14"/>
    <p:sldId id="466" r:id="rId15"/>
    <p:sldId id="467" r:id="rId16"/>
    <p:sldId id="583" r:id="rId17"/>
    <p:sldId id="584" r:id="rId18"/>
    <p:sldId id="264" r:id="rId19"/>
    <p:sldId id="456" r:id="rId20"/>
    <p:sldId id="587" r:id="rId21"/>
    <p:sldId id="337" r:id="rId22"/>
    <p:sldId id="580" r:id="rId23"/>
    <p:sldId id="579" r:id="rId24"/>
    <p:sldId id="591" r:id="rId25"/>
    <p:sldId id="589" r:id="rId26"/>
    <p:sldId id="493" r:id="rId27"/>
    <p:sldId id="565" r:id="rId28"/>
    <p:sldId id="448" r:id="rId29"/>
    <p:sldId id="570" r:id="rId30"/>
    <p:sldId id="577" r:id="rId31"/>
    <p:sldId id="578" r:id="rId32"/>
    <p:sldId id="581" r:id="rId33"/>
    <p:sldId id="585" r:id="rId34"/>
    <p:sldId id="586" r:id="rId35"/>
    <p:sldId id="588" r:id="rId36"/>
    <p:sldId id="561" r:id="rId37"/>
    <p:sldId id="593" r:id="rId38"/>
    <p:sldId id="58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zia Rahman" initials="FR" lastIdx="1" clrIdx="0">
    <p:extLst>
      <p:ext uri="{19B8F6BF-5375-455C-9EA6-DF929625EA0E}">
        <p15:presenceInfo xmlns:p15="http://schemas.microsoft.com/office/powerpoint/2012/main" userId="45117c5a37a4ce3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30" autoAdjust="0"/>
    <p:restoredTop sz="94660"/>
  </p:normalViewPr>
  <p:slideViewPr>
    <p:cSldViewPr snapToGrid="0">
      <p:cViewPr varScale="1">
        <p:scale>
          <a:sx n="67" d="100"/>
          <a:sy n="67" d="100"/>
        </p:scale>
        <p:origin x="524" y="56"/>
      </p:cViewPr>
      <p:guideLst/>
    </p:cSldViewPr>
  </p:slideViewPr>
  <p:notesTextViewPr>
    <p:cViewPr>
      <p:scale>
        <a:sx n="1" d="1"/>
        <a:sy n="1" d="1"/>
      </p:scale>
      <p:origin x="0" y="0"/>
    </p:cViewPr>
  </p:notesTextViewPr>
  <p:sorterViewPr>
    <p:cViewPr>
      <p:scale>
        <a:sx n="100" d="100"/>
        <a:sy n="100" d="100"/>
      </p:scale>
      <p:origin x="0" y="-55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C7E26-1AD1-48AE-894A-FC986DBB50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7DAE76C-DDAB-4F90-843B-A16FA6DE7E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768E97-2E5F-4C04-9A82-5E01A5C4DAEA}"/>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5" name="Footer Placeholder 4">
            <a:extLst>
              <a:ext uri="{FF2B5EF4-FFF2-40B4-BE49-F238E27FC236}">
                <a16:creationId xmlns:a16="http://schemas.microsoft.com/office/drawing/2014/main" id="{B250093A-66CA-4F88-8F2C-D71985CE1D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99C46A-4EA6-4260-BA34-53933479FB3F}"/>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2585761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3D8C4-D8CD-4C99-859F-7B62330D8D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C5EB7AA-2DA6-4586-8A27-1C2843E70E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10AB31-E7B7-4C28-BB03-E0A09D385185}"/>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5" name="Footer Placeholder 4">
            <a:extLst>
              <a:ext uri="{FF2B5EF4-FFF2-40B4-BE49-F238E27FC236}">
                <a16:creationId xmlns:a16="http://schemas.microsoft.com/office/drawing/2014/main" id="{F9B09BA2-954A-4C61-B7BE-A6AB71E71E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A41222-B431-4216-83B7-917B71E9A233}"/>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2229012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70A9A5-8662-4807-A531-605AC3C6B8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48F0C5-DFF8-4FB5-B4EB-F613C8D69D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056DBE-C249-4D25-89F3-A0775C700C11}"/>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5" name="Footer Placeholder 4">
            <a:extLst>
              <a:ext uri="{FF2B5EF4-FFF2-40B4-BE49-F238E27FC236}">
                <a16:creationId xmlns:a16="http://schemas.microsoft.com/office/drawing/2014/main" id="{E2D63690-5F3A-411F-9A09-0D628FF0AD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1E9153-8109-4931-AA36-7821645B65F7}"/>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3887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2FE35-83D1-4D22-A249-1D246B7C002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52E41B-5FA3-4845-A315-5B252046A5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CA20AE0-3595-4532-8CD6-6088609033B9}"/>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5" name="Footer Placeholder 4">
            <a:extLst>
              <a:ext uri="{FF2B5EF4-FFF2-40B4-BE49-F238E27FC236}">
                <a16:creationId xmlns:a16="http://schemas.microsoft.com/office/drawing/2014/main" id="{720DE4E0-60EC-4765-B4A7-7A0C22BCD6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F4C633-E256-4EF8-9251-E7701F7DF125}"/>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1883571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808FF-AE8D-4A80-8320-C6AAF2E091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4E8A12F-4F02-4792-B36F-0DDA5E2835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30B0E5-B4DD-4082-97EE-0F3BF1B20A06}"/>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5" name="Footer Placeholder 4">
            <a:extLst>
              <a:ext uri="{FF2B5EF4-FFF2-40B4-BE49-F238E27FC236}">
                <a16:creationId xmlns:a16="http://schemas.microsoft.com/office/drawing/2014/main" id="{BCD3AED3-380C-4B93-9A98-9274A03947D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1F6FAD-110B-4F76-93C2-982ED9066E1C}"/>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814874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19F9B-754D-408F-901B-8580F532FA7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806498D-F359-4FE9-AE24-E5863FC631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C02C8F6-CF51-4B0E-BD12-7C4A6A7A1B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09B68CB-B691-4C91-B38D-8EAAFCC5F315}"/>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6" name="Footer Placeholder 5">
            <a:extLst>
              <a:ext uri="{FF2B5EF4-FFF2-40B4-BE49-F238E27FC236}">
                <a16:creationId xmlns:a16="http://schemas.microsoft.com/office/drawing/2014/main" id="{82767333-E56D-4949-B2A5-E098CBA095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0CF30E-ED9C-4902-94D8-5787228ED61F}"/>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256676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6A24A-766C-4DD1-9643-C4C6A3DC5F8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51D4B2-0B5B-4603-B7C3-F371541E4D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6670E6-FD2D-465C-B39D-754F13DEA2C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5D21127-0D30-4A89-B249-04781E96FD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4787033-B307-43BC-BCD5-A6E509720BF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7CF7E68-0F4A-4B86-9932-907405B5A2DC}"/>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8" name="Footer Placeholder 7">
            <a:extLst>
              <a:ext uri="{FF2B5EF4-FFF2-40B4-BE49-F238E27FC236}">
                <a16:creationId xmlns:a16="http://schemas.microsoft.com/office/drawing/2014/main" id="{1A762077-4B3E-40FC-B160-6C3F48B51E1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3933032-F3E0-46C1-85A2-40499B2042E5}"/>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1184512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813A5-15CB-48AA-8C9F-01005B8165D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8024785-4402-4681-8F4E-14BE621D2ED4}"/>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4" name="Footer Placeholder 3">
            <a:extLst>
              <a:ext uri="{FF2B5EF4-FFF2-40B4-BE49-F238E27FC236}">
                <a16:creationId xmlns:a16="http://schemas.microsoft.com/office/drawing/2014/main" id="{9A03E7E9-70CE-479E-996A-DB1E66DF716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0ACDB9-4DBF-4252-A57A-FF312399A024}"/>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2086920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C3A797-FD8F-48CA-939B-518D3B76453D}"/>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3" name="Footer Placeholder 2">
            <a:extLst>
              <a:ext uri="{FF2B5EF4-FFF2-40B4-BE49-F238E27FC236}">
                <a16:creationId xmlns:a16="http://schemas.microsoft.com/office/drawing/2014/main" id="{7E4CEC73-329B-4ED9-929F-CC258B92AD6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1E7D7A6-5E8D-4812-964C-2CCA60258C22}"/>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4243013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F6DFEE-0F74-4B33-AC51-E5B700925E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F3B7098-1C47-4451-9D24-2563991333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C58F30E-ADB8-4D34-B7A4-7374FB3B49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AB37F9-531E-4E8B-A527-2F4A33AF5F8A}"/>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6" name="Footer Placeholder 5">
            <a:extLst>
              <a:ext uri="{FF2B5EF4-FFF2-40B4-BE49-F238E27FC236}">
                <a16:creationId xmlns:a16="http://schemas.microsoft.com/office/drawing/2014/main" id="{20CEDB9A-2905-478D-805E-957BAB784D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7B9041A-5E1B-4E56-9628-8D96F78A4A81}"/>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2435381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83D37-A5F8-4175-81D0-58EAB189C2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D9BBB8A-D6DA-4645-8B7C-417D4B8B5E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2367A22-43A4-4213-ABBC-25E0FF1B3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164B9-6503-4ABF-A0B8-114D9378C152}"/>
              </a:ext>
            </a:extLst>
          </p:cNvPr>
          <p:cNvSpPr>
            <a:spLocks noGrp="1"/>
          </p:cNvSpPr>
          <p:nvPr>
            <p:ph type="dt" sz="half" idx="10"/>
          </p:nvPr>
        </p:nvSpPr>
        <p:spPr/>
        <p:txBody>
          <a:bodyPr/>
          <a:lstStyle/>
          <a:p>
            <a:fld id="{FA681E8F-25F9-41C1-8B08-F1EC9C2BA1C8}" type="datetimeFigureOut">
              <a:rPr lang="en-GB" smtClean="0"/>
              <a:t>16/08/2020</a:t>
            </a:fld>
            <a:endParaRPr lang="en-GB"/>
          </a:p>
        </p:txBody>
      </p:sp>
      <p:sp>
        <p:nvSpPr>
          <p:cNvPr id="6" name="Footer Placeholder 5">
            <a:extLst>
              <a:ext uri="{FF2B5EF4-FFF2-40B4-BE49-F238E27FC236}">
                <a16:creationId xmlns:a16="http://schemas.microsoft.com/office/drawing/2014/main" id="{F74863CF-390D-46E5-A544-790F5CFCEFB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64D60B-F448-4156-9253-DC046B6F11D4}"/>
              </a:ext>
            </a:extLst>
          </p:cNvPr>
          <p:cNvSpPr>
            <a:spLocks noGrp="1"/>
          </p:cNvSpPr>
          <p:nvPr>
            <p:ph type="sldNum" sz="quarter" idx="12"/>
          </p:nvPr>
        </p:nvSpPr>
        <p:spPr/>
        <p:txBody>
          <a:bodyPr/>
          <a:lstStyle/>
          <a:p>
            <a:fld id="{CBA7C5AA-FF80-4B8E-B955-70EB8C69935E}" type="slidenum">
              <a:rPr lang="en-GB" smtClean="0"/>
              <a:t>‹#›</a:t>
            </a:fld>
            <a:endParaRPr lang="en-GB"/>
          </a:p>
        </p:txBody>
      </p:sp>
    </p:spTree>
    <p:extLst>
      <p:ext uri="{BB962C8B-B14F-4D97-AF65-F5344CB8AC3E}">
        <p14:creationId xmlns:p14="http://schemas.microsoft.com/office/powerpoint/2010/main" val="399977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23DD46-F1EB-461A-87D0-09B7578A16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457349D-E242-4068-A3CB-B8F9FAE6BB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69BFC38-6F08-48CD-BE93-E570109063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81E8F-25F9-41C1-8B08-F1EC9C2BA1C8}" type="datetimeFigureOut">
              <a:rPr lang="en-GB" smtClean="0"/>
              <a:t>16/08/2020</a:t>
            </a:fld>
            <a:endParaRPr lang="en-GB"/>
          </a:p>
        </p:txBody>
      </p:sp>
      <p:sp>
        <p:nvSpPr>
          <p:cNvPr id="5" name="Footer Placeholder 4">
            <a:extLst>
              <a:ext uri="{FF2B5EF4-FFF2-40B4-BE49-F238E27FC236}">
                <a16:creationId xmlns:a16="http://schemas.microsoft.com/office/drawing/2014/main" id="{9191CAE3-732B-44EA-9897-4A828C8A7F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766269-AD82-4035-A19B-F2BA79A5FA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A7C5AA-FF80-4B8E-B955-70EB8C69935E}" type="slidenum">
              <a:rPr lang="en-GB" smtClean="0"/>
              <a:t>‹#›</a:t>
            </a:fld>
            <a:endParaRPr lang="en-GB"/>
          </a:p>
        </p:txBody>
      </p:sp>
    </p:spTree>
    <p:extLst>
      <p:ext uri="{BB962C8B-B14F-4D97-AF65-F5344CB8AC3E}">
        <p14:creationId xmlns:p14="http://schemas.microsoft.com/office/powerpoint/2010/main" val="2099905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hyperlink" Target="https://charterforcompassion.org/" TargetMode="External"/><Relationship Id="rId2" Type="http://schemas.openxmlformats.org/officeDocument/2006/relationships/hyperlink" Target="https://www.compassionatemind.co.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CB0B0-4427-4E77-8EFB-3DC24FB04063}"/>
              </a:ext>
            </a:extLst>
          </p:cNvPr>
          <p:cNvSpPr>
            <a:spLocks noGrp="1"/>
          </p:cNvSpPr>
          <p:nvPr>
            <p:ph type="ctrTitle"/>
          </p:nvPr>
        </p:nvSpPr>
        <p:spPr>
          <a:xfrm>
            <a:off x="1524000" y="1122362"/>
            <a:ext cx="9144000" cy="3068637"/>
          </a:xfrm>
        </p:spPr>
        <p:txBody>
          <a:bodyPr>
            <a:normAutofit/>
          </a:bodyPr>
          <a:lstStyle/>
          <a:p>
            <a:r>
              <a:rPr lang="en-GB" b="1" dirty="0">
                <a:solidFill>
                  <a:srgbClr val="0070C0"/>
                </a:solidFill>
              </a:rPr>
              <a:t>Life: Facts, Fictions and Leaps of Imagination. </a:t>
            </a:r>
            <a:br>
              <a:rPr lang="en-GB" dirty="0"/>
            </a:br>
            <a:endParaRPr lang="en-GB" dirty="0"/>
          </a:p>
        </p:txBody>
      </p:sp>
      <p:sp>
        <p:nvSpPr>
          <p:cNvPr id="3" name="Subtitle 2">
            <a:extLst>
              <a:ext uri="{FF2B5EF4-FFF2-40B4-BE49-F238E27FC236}">
                <a16:creationId xmlns:a16="http://schemas.microsoft.com/office/drawing/2014/main" id="{FCB73828-A532-4D0C-9A05-62BAA393737F}"/>
              </a:ext>
            </a:extLst>
          </p:cNvPr>
          <p:cNvSpPr>
            <a:spLocks noGrp="1"/>
          </p:cNvSpPr>
          <p:nvPr>
            <p:ph type="subTitle" idx="1"/>
          </p:nvPr>
        </p:nvSpPr>
        <p:spPr>
          <a:xfrm>
            <a:off x="1524000" y="3714750"/>
            <a:ext cx="9144000" cy="2505074"/>
          </a:xfrm>
        </p:spPr>
        <p:txBody>
          <a:bodyPr/>
          <a:lstStyle/>
          <a:p>
            <a:r>
              <a:rPr lang="en-GB" dirty="0"/>
              <a:t>Presentation for the Philosophical Society Members’ Weekend 2020</a:t>
            </a:r>
          </a:p>
          <a:p>
            <a:r>
              <a:rPr lang="en-GB" dirty="0"/>
              <a:t>By</a:t>
            </a:r>
          </a:p>
          <a:p>
            <a:r>
              <a:rPr lang="en-GB" dirty="0"/>
              <a:t>Fauzia Rahman-Greasley</a:t>
            </a:r>
          </a:p>
        </p:txBody>
      </p:sp>
    </p:spTree>
    <p:extLst>
      <p:ext uri="{BB962C8B-B14F-4D97-AF65-F5344CB8AC3E}">
        <p14:creationId xmlns:p14="http://schemas.microsoft.com/office/powerpoint/2010/main" val="2113343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63008-CDF4-4775-9438-76D36BA02E16}"/>
              </a:ext>
            </a:extLst>
          </p:cNvPr>
          <p:cNvSpPr>
            <a:spLocks noGrp="1"/>
          </p:cNvSpPr>
          <p:nvPr>
            <p:ph type="title"/>
          </p:nvPr>
        </p:nvSpPr>
        <p:spPr/>
        <p:txBody>
          <a:bodyPr/>
          <a:lstStyle/>
          <a:p>
            <a:r>
              <a:rPr lang="en-GB" b="1" dirty="0">
                <a:solidFill>
                  <a:srgbClr val="0070C0"/>
                </a:solidFill>
              </a:rPr>
              <a:t>“Life” means “An Explanation of how one observable becomes another”</a:t>
            </a:r>
          </a:p>
        </p:txBody>
      </p:sp>
      <p:sp>
        <p:nvSpPr>
          <p:cNvPr id="3" name="Content Placeholder 2">
            <a:extLst>
              <a:ext uri="{FF2B5EF4-FFF2-40B4-BE49-F238E27FC236}">
                <a16:creationId xmlns:a16="http://schemas.microsoft.com/office/drawing/2014/main" id="{939B0FE0-1644-428E-B80D-F173E3544FEA}"/>
              </a:ext>
            </a:extLst>
          </p:cNvPr>
          <p:cNvSpPr>
            <a:spLocks noGrp="1"/>
          </p:cNvSpPr>
          <p:nvPr>
            <p:ph idx="1"/>
          </p:nvPr>
        </p:nvSpPr>
        <p:spPr/>
        <p:txBody>
          <a:bodyPr/>
          <a:lstStyle/>
          <a:p>
            <a:pPr marL="0" indent="0">
              <a:buNone/>
            </a:pPr>
            <a:endParaRPr lang="en-GB" dirty="0"/>
          </a:p>
          <a:p>
            <a:pPr marL="0" indent="0">
              <a:buNone/>
            </a:pPr>
            <a:r>
              <a:rPr lang="en-GB" sz="3200" dirty="0"/>
              <a:t>An explanation is not something we see with our eyes: it is a plausible, coherent, or credible ‘story’ of the connection between two or more</a:t>
            </a:r>
            <a:r>
              <a:rPr lang="en-GB" sz="3200" i="1" dirty="0"/>
              <a:t> </a:t>
            </a:r>
            <a:r>
              <a:rPr lang="en-GB" sz="3200" dirty="0"/>
              <a:t>observables</a:t>
            </a:r>
            <a:r>
              <a:rPr lang="en-GB" sz="3200" i="1" dirty="0"/>
              <a:t>  </a:t>
            </a:r>
            <a:r>
              <a:rPr lang="en-GB" sz="3200" dirty="0"/>
              <a:t>– something we  invent or imagine, rather than something we discover by direct observation. </a:t>
            </a:r>
          </a:p>
          <a:p>
            <a:pPr marL="0" indent="0">
              <a:buNone/>
            </a:pPr>
            <a:endParaRPr lang="en-GB" sz="3200" dirty="0"/>
          </a:p>
          <a:p>
            <a:pPr marL="0" indent="0">
              <a:buNone/>
            </a:pPr>
            <a:r>
              <a:rPr lang="en-GB" sz="3200" dirty="0"/>
              <a:t>We do not </a:t>
            </a:r>
            <a:r>
              <a:rPr lang="en-GB" sz="3200" i="1" dirty="0">
                <a:solidFill>
                  <a:srgbClr val="FF0000"/>
                </a:solidFill>
              </a:rPr>
              <a:t>literally see </a:t>
            </a:r>
            <a:r>
              <a:rPr lang="en-GB" sz="3200" dirty="0"/>
              <a:t>the connection (Hume).</a:t>
            </a:r>
          </a:p>
          <a:p>
            <a:pPr marL="0" indent="0">
              <a:buNone/>
            </a:pPr>
            <a:endParaRPr lang="en-GB" dirty="0"/>
          </a:p>
        </p:txBody>
      </p:sp>
    </p:spTree>
    <p:extLst>
      <p:ext uri="{BB962C8B-B14F-4D97-AF65-F5344CB8AC3E}">
        <p14:creationId xmlns:p14="http://schemas.microsoft.com/office/powerpoint/2010/main" val="2788720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Image result for chemical process of forming DNA">
            <a:extLst>
              <a:ext uri="{FF2B5EF4-FFF2-40B4-BE49-F238E27FC236}">
                <a16:creationId xmlns:a16="http://schemas.microsoft.com/office/drawing/2014/main" id="{6BA1B483-946F-4D52-AEA8-5B2F1D711D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33376"/>
            <a:ext cx="10374688" cy="629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79734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F85B27-735F-496E-AE9A-5070C79D41A9}"/>
              </a:ext>
            </a:extLst>
          </p:cNvPr>
          <p:cNvSpPr>
            <a:spLocks noGrp="1"/>
          </p:cNvSpPr>
          <p:nvPr>
            <p:ph idx="1"/>
          </p:nvPr>
        </p:nvSpPr>
        <p:spPr>
          <a:xfrm>
            <a:off x="838200" y="657225"/>
            <a:ext cx="10515600" cy="6134100"/>
          </a:xfrm>
        </p:spPr>
        <p:txBody>
          <a:bodyPr>
            <a:normAutofit/>
          </a:bodyPr>
          <a:lstStyle/>
          <a:p>
            <a:pPr marL="0" indent="0">
              <a:buNone/>
            </a:pPr>
            <a:endParaRPr lang="en-GB" dirty="0"/>
          </a:p>
          <a:p>
            <a:pPr marL="0" indent="0">
              <a:buNone/>
            </a:pPr>
            <a:r>
              <a:rPr lang="en-GB" sz="4400" dirty="0"/>
              <a:t>“The faculty of imagination is a blind but indispensable function of the soul without which we should have no knowledge whatsoever, but of which we are scarcely conscious” (Kant, Critique of Pure Reason, B104| A78)</a:t>
            </a:r>
          </a:p>
          <a:p>
            <a:pPr marL="0" indent="0">
              <a:buNone/>
            </a:pPr>
            <a:endParaRPr lang="en-GB" sz="4400" dirty="0"/>
          </a:p>
          <a:p>
            <a:pPr marL="0" indent="0">
              <a:buNone/>
            </a:pPr>
            <a:endParaRPr lang="en-GB" sz="4400" dirty="0"/>
          </a:p>
          <a:p>
            <a:pPr marL="0" indent="0">
              <a:buNone/>
            </a:pPr>
            <a:endParaRPr lang="en-GB" dirty="0"/>
          </a:p>
        </p:txBody>
      </p:sp>
    </p:spTree>
    <p:extLst>
      <p:ext uri="{BB962C8B-B14F-4D97-AF65-F5344CB8AC3E}">
        <p14:creationId xmlns:p14="http://schemas.microsoft.com/office/powerpoint/2010/main" val="1854353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DCCE-3B73-4193-A2AF-DF0199D125AB}"/>
              </a:ext>
            </a:extLst>
          </p:cNvPr>
          <p:cNvSpPr>
            <a:spLocks noGrp="1"/>
          </p:cNvSpPr>
          <p:nvPr>
            <p:ph type="title"/>
          </p:nvPr>
        </p:nvSpPr>
        <p:spPr/>
        <p:txBody>
          <a:bodyPr/>
          <a:lstStyle/>
          <a:p>
            <a:r>
              <a:rPr lang="en-GB" b="1" dirty="0">
                <a:solidFill>
                  <a:srgbClr val="0070C0"/>
                </a:solidFill>
              </a:rPr>
              <a:t>“Life” means “the absence, or opposite, of Death”</a:t>
            </a:r>
          </a:p>
        </p:txBody>
      </p:sp>
      <p:pic>
        <p:nvPicPr>
          <p:cNvPr id="2050" name="Picture 2" descr="Image result for images of a dead dog">
            <a:extLst>
              <a:ext uri="{FF2B5EF4-FFF2-40B4-BE49-F238E27FC236}">
                <a16:creationId xmlns:a16="http://schemas.microsoft.com/office/drawing/2014/main" id="{EC212A91-C81E-48B3-BE20-CE5E48E0BB4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25764" y="2143125"/>
            <a:ext cx="4713038" cy="36861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See the source image">
            <a:extLst>
              <a:ext uri="{FF2B5EF4-FFF2-40B4-BE49-F238E27FC236}">
                <a16:creationId xmlns:a16="http://schemas.microsoft.com/office/drawing/2014/main" id="{1BB18A7D-4358-45CC-87A4-108CB18CF8CF}"/>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641746" y="2143125"/>
            <a:ext cx="5378054" cy="35853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8843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DCCE-3B73-4193-A2AF-DF0199D125AB}"/>
              </a:ext>
            </a:extLst>
          </p:cNvPr>
          <p:cNvSpPr>
            <a:spLocks noGrp="1"/>
          </p:cNvSpPr>
          <p:nvPr>
            <p:ph type="title"/>
          </p:nvPr>
        </p:nvSpPr>
        <p:spPr/>
        <p:txBody>
          <a:bodyPr/>
          <a:lstStyle/>
          <a:p>
            <a:r>
              <a:rPr lang="en-GB" b="1" dirty="0">
                <a:solidFill>
                  <a:srgbClr val="0070C0"/>
                </a:solidFill>
              </a:rPr>
              <a:t>“Life” means “a </a:t>
            </a:r>
            <a:r>
              <a:rPr lang="en-GB" b="1" i="1" dirty="0">
                <a:solidFill>
                  <a:srgbClr val="0070C0"/>
                </a:solidFill>
              </a:rPr>
              <a:t>property</a:t>
            </a:r>
            <a:r>
              <a:rPr lang="en-GB" b="1" dirty="0">
                <a:solidFill>
                  <a:srgbClr val="0070C0"/>
                </a:solidFill>
              </a:rPr>
              <a:t> that some things have and others do not”</a:t>
            </a:r>
          </a:p>
        </p:txBody>
      </p:sp>
      <p:sp>
        <p:nvSpPr>
          <p:cNvPr id="4" name="Text Placeholder 3">
            <a:extLst>
              <a:ext uri="{FF2B5EF4-FFF2-40B4-BE49-F238E27FC236}">
                <a16:creationId xmlns:a16="http://schemas.microsoft.com/office/drawing/2014/main" id="{66A497BD-67A4-4257-A160-6441660BE499}"/>
              </a:ext>
            </a:extLst>
          </p:cNvPr>
          <p:cNvSpPr>
            <a:spLocks noGrp="1"/>
          </p:cNvSpPr>
          <p:nvPr>
            <p:ph type="body" idx="1"/>
          </p:nvPr>
        </p:nvSpPr>
        <p:spPr/>
        <p:txBody>
          <a:bodyPr/>
          <a:lstStyle/>
          <a:p>
            <a:r>
              <a:rPr lang="en-GB" dirty="0"/>
              <a:t>What does this have</a:t>
            </a:r>
          </a:p>
        </p:txBody>
      </p:sp>
      <p:pic>
        <p:nvPicPr>
          <p:cNvPr id="7" name="Picture 2" descr="See the source image">
            <a:extLst>
              <a:ext uri="{FF2B5EF4-FFF2-40B4-BE49-F238E27FC236}">
                <a16:creationId xmlns:a16="http://schemas.microsoft.com/office/drawing/2014/main" id="{1BB18A7D-4358-45CC-87A4-108CB18CF8CF}"/>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839788" y="2628107"/>
            <a:ext cx="5157787" cy="3438524"/>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a:extLst>
              <a:ext uri="{FF2B5EF4-FFF2-40B4-BE49-F238E27FC236}">
                <a16:creationId xmlns:a16="http://schemas.microsoft.com/office/drawing/2014/main" id="{85284ACB-7C59-43B3-9BBD-002879598671}"/>
              </a:ext>
            </a:extLst>
          </p:cNvPr>
          <p:cNvSpPr>
            <a:spLocks noGrp="1"/>
          </p:cNvSpPr>
          <p:nvPr>
            <p:ph type="body" sz="quarter" idx="3"/>
          </p:nvPr>
        </p:nvSpPr>
        <p:spPr/>
        <p:txBody>
          <a:bodyPr/>
          <a:lstStyle/>
          <a:p>
            <a:r>
              <a:rPr lang="en-GB" dirty="0"/>
              <a:t>That this does not</a:t>
            </a:r>
          </a:p>
        </p:txBody>
      </p:sp>
      <p:pic>
        <p:nvPicPr>
          <p:cNvPr id="2050" name="Picture 2" descr="Image result for images of a dead dog">
            <a:extLst>
              <a:ext uri="{FF2B5EF4-FFF2-40B4-BE49-F238E27FC236}">
                <a16:creationId xmlns:a16="http://schemas.microsoft.com/office/drawing/2014/main" id="{EC212A91-C81E-48B3-BE20-CE5E48E0BB4F}"/>
              </a:ext>
            </a:extLst>
          </p:cNvPr>
          <p:cNvPicPr>
            <a:picLocks noGrp="1" noChangeAspect="1" noChangeArrowheads="1"/>
          </p:cNvPicPr>
          <p:nvPr>
            <p:ph sz="quarter" idx="4"/>
          </p:nvPr>
        </p:nvPicPr>
        <p:blipFill>
          <a:blip r:embed="rId3">
            <a:extLst>
              <a:ext uri="{28A0092B-C50C-407E-A947-70E740481C1C}">
                <a14:useLocalDpi xmlns:a14="http://schemas.microsoft.com/office/drawing/2010/main" val="0"/>
              </a:ext>
            </a:extLst>
          </a:blip>
          <a:stretch>
            <a:fillRect/>
          </a:stretch>
        </p:blipFill>
        <p:spPr bwMode="auto">
          <a:xfrm>
            <a:off x="6437721" y="2724150"/>
            <a:ext cx="4652146" cy="363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7486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BA4037B-7EE5-4E73-9569-B3598DA76D5E}"/>
              </a:ext>
            </a:extLst>
          </p:cNvPr>
          <p:cNvSpPr>
            <a:spLocks noGrp="1"/>
          </p:cNvSpPr>
          <p:nvPr>
            <p:ph type="title"/>
          </p:nvPr>
        </p:nvSpPr>
        <p:spPr/>
        <p:txBody>
          <a:bodyPr/>
          <a:lstStyle/>
          <a:p>
            <a:r>
              <a:rPr lang="en-GB" b="1" dirty="0">
                <a:solidFill>
                  <a:srgbClr val="0070C0"/>
                </a:solidFill>
              </a:rPr>
              <a:t>Life: Whatever makes the difference between living and non-living things</a:t>
            </a:r>
          </a:p>
        </p:txBody>
      </p:sp>
      <p:sp>
        <p:nvSpPr>
          <p:cNvPr id="8" name="Content Placeholder 7">
            <a:extLst>
              <a:ext uri="{FF2B5EF4-FFF2-40B4-BE49-F238E27FC236}">
                <a16:creationId xmlns:a16="http://schemas.microsoft.com/office/drawing/2014/main" id="{51B00A32-1D03-450B-BCB1-00C2EADFD21D}"/>
              </a:ext>
            </a:extLst>
          </p:cNvPr>
          <p:cNvSpPr>
            <a:spLocks noGrp="1"/>
          </p:cNvSpPr>
          <p:nvPr>
            <p:ph idx="1"/>
          </p:nvPr>
        </p:nvSpPr>
        <p:spPr>
          <a:xfrm>
            <a:off x="838200" y="1825625"/>
            <a:ext cx="10953750" cy="4351338"/>
          </a:xfrm>
        </p:spPr>
        <p:txBody>
          <a:bodyPr>
            <a:normAutofit/>
          </a:bodyPr>
          <a:lstStyle/>
          <a:p>
            <a:pPr marL="0" indent="0">
              <a:buNone/>
            </a:pPr>
            <a:endParaRPr lang="en-GB" dirty="0"/>
          </a:p>
          <a:p>
            <a:pPr marL="0" indent="0">
              <a:buNone/>
            </a:pPr>
            <a:r>
              <a:rPr lang="en-GB" sz="3200" dirty="0"/>
              <a:t>What are the criteria for distinguishing between the two groups?</a:t>
            </a:r>
          </a:p>
          <a:p>
            <a:pPr marL="0" indent="0">
              <a:buNone/>
            </a:pPr>
            <a:endParaRPr lang="en-GB" sz="3200" dirty="0"/>
          </a:p>
          <a:p>
            <a:pPr marL="0" indent="0">
              <a:buNone/>
            </a:pPr>
            <a:r>
              <a:rPr lang="en-GB" sz="3200" dirty="0"/>
              <a:t>Place objects one accepts as “living”  in one group, and those  considered as “non-living”  in another; then attempt to find some attribute, feature, or property that is common to the former and not the latter.  </a:t>
            </a:r>
          </a:p>
          <a:p>
            <a:pPr marL="0" indent="0">
              <a:buNone/>
            </a:pPr>
            <a:endParaRPr lang="en-GB" dirty="0"/>
          </a:p>
          <a:p>
            <a:pPr marL="0" indent="0">
              <a:buNone/>
            </a:pPr>
            <a:endParaRPr lang="en-GB" dirty="0"/>
          </a:p>
          <a:p>
            <a:endParaRPr lang="en-GB" dirty="0"/>
          </a:p>
        </p:txBody>
      </p:sp>
    </p:spTree>
    <p:extLst>
      <p:ext uri="{BB962C8B-B14F-4D97-AF65-F5344CB8AC3E}">
        <p14:creationId xmlns:p14="http://schemas.microsoft.com/office/powerpoint/2010/main" val="1381261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DBE834-0E79-4D91-B66C-63A050FD2B39}"/>
              </a:ext>
            </a:extLst>
          </p:cNvPr>
          <p:cNvSpPr>
            <a:spLocks noGrp="1"/>
          </p:cNvSpPr>
          <p:nvPr>
            <p:ph type="title"/>
          </p:nvPr>
        </p:nvSpPr>
        <p:spPr/>
        <p:txBody>
          <a:bodyPr/>
          <a:lstStyle/>
          <a:p>
            <a:r>
              <a:rPr lang="en-GB" b="1" dirty="0">
                <a:solidFill>
                  <a:srgbClr val="0070C0"/>
                </a:solidFill>
              </a:rPr>
              <a:t>Living or Non-Living?</a:t>
            </a:r>
          </a:p>
        </p:txBody>
      </p:sp>
      <p:pic>
        <p:nvPicPr>
          <p:cNvPr id="1026" name="Picture 2" descr="Image result for picture of earth from space">
            <a:extLst>
              <a:ext uri="{FF2B5EF4-FFF2-40B4-BE49-F238E27FC236}">
                <a16:creationId xmlns:a16="http://schemas.microsoft.com/office/drawing/2014/main" id="{1AA7A8AC-33D5-4020-BB16-033A5A7AE398}"/>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316134" y="1825625"/>
            <a:ext cx="4225732" cy="435133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image of universe">
            <a:extLst>
              <a:ext uri="{FF2B5EF4-FFF2-40B4-BE49-F238E27FC236}">
                <a16:creationId xmlns:a16="http://schemas.microsoft.com/office/drawing/2014/main" id="{304D4680-00D7-425D-8927-43B3D940DF0E}"/>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6650136" y="1825626"/>
            <a:ext cx="4958200" cy="43513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0530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C12771-DA6F-4110-861E-2665C9A5BF27}"/>
              </a:ext>
            </a:extLst>
          </p:cNvPr>
          <p:cNvSpPr>
            <a:spLocks noGrp="1"/>
          </p:cNvSpPr>
          <p:nvPr>
            <p:ph type="title"/>
          </p:nvPr>
        </p:nvSpPr>
        <p:spPr/>
        <p:txBody>
          <a:bodyPr/>
          <a:lstStyle/>
          <a:p>
            <a:r>
              <a:rPr lang="en-GB" b="1" dirty="0">
                <a:solidFill>
                  <a:srgbClr val="0070C0"/>
                </a:solidFill>
              </a:rPr>
              <a:t>Reductive Abstractionism</a:t>
            </a:r>
          </a:p>
        </p:txBody>
      </p:sp>
      <p:sp>
        <p:nvSpPr>
          <p:cNvPr id="6" name="Content Placeholder 5">
            <a:extLst>
              <a:ext uri="{FF2B5EF4-FFF2-40B4-BE49-F238E27FC236}">
                <a16:creationId xmlns:a16="http://schemas.microsoft.com/office/drawing/2014/main" id="{110E9D6D-AE9B-470B-A8F6-5AB6440CCF4F}"/>
              </a:ext>
            </a:extLst>
          </p:cNvPr>
          <p:cNvSpPr>
            <a:spLocks noGrp="1"/>
          </p:cNvSpPr>
          <p:nvPr>
            <p:ph idx="1"/>
          </p:nvPr>
        </p:nvSpPr>
        <p:spPr/>
        <p:txBody>
          <a:bodyPr>
            <a:normAutofit/>
          </a:bodyPr>
          <a:lstStyle/>
          <a:p>
            <a:pPr marL="0" indent="0">
              <a:buNone/>
            </a:pPr>
            <a:r>
              <a:rPr lang="en-GB" sz="4800" dirty="0"/>
              <a:t>The idea that there is a difference between living and non-living things is an unproved  and unprovable assumption.</a:t>
            </a:r>
          </a:p>
          <a:p>
            <a:endParaRPr lang="en-GB" sz="4800" dirty="0"/>
          </a:p>
          <a:p>
            <a:pPr marL="0" indent="0">
              <a:buNone/>
            </a:pPr>
            <a:r>
              <a:rPr lang="en-GB" sz="4800" dirty="0">
                <a:solidFill>
                  <a:srgbClr val="C00000"/>
                </a:solidFill>
              </a:rPr>
              <a:t>Life is an abstract idea.</a:t>
            </a:r>
          </a:p>
        </p:txBody>
      </p:sp>
    </p:spTree>
    <p:extLst>
      <p:ext uri="{BB962C8B-B14F-4D97-AF65-F5344CB8AC3E}">
        <p14:creationId xmlns:p14="http://schemas.microsoft.com/office/powerpoint/2010/main" val="1838754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E24E201-9AD5-4B7F-8C6A-9E17909509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3541" y="-19050"/>
            <a:ext cx="9427806" cy="7143750"/>
          </a:xfrm>
          <a:prstGeom prst="rect">
            <a:avLst/>
          </a:prstGeom>
        </p:spPr>
      </p:pic>
    </p:spTree>
    <p:extLst>
      <p:ext uri="{BB962C8B-B14F-4D97-AF65-F5344CB8AC3E}">
        <p14:creationId xmlns:p14="http://schemas.microsoft.com/office/powerpoint/2010/main" val="686381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871B6F-8C91-46D8-B13F-1A70C2BB36BC}"/>
              </a:ext>
            </a:extLst>
          </p:cNvPr>
          <p:cNvSpPr>
            <a:spLocks noGrp="1"/>
          </p:cNvSpPr>
          <p:nvPr>
            <p:ph idx="1"/>
          </p:nvPr>
        </p:nvSpPr>
        <p:spPr>
          <a:xfrm>
            <a:off x="838200" y="819149"/>
            <a:ext cx="10515600" cy="6162675"/>
          </a:xfrm>
        </p:spPr>
        <p:txBody>
          <a:bodyPr>
            <a:noAutofit/>
          </a:bodyPr>
          <a:lstStyle/>
          <a:p>
            <a:pPr marL="0" indent="0">
              <a:buNone/>
            </a:pPr>
            <a:r>
              <a:rPr lang="en-GB" sz="3200" dirty="0"/>
              <a:t>We learn from others to name and categorise:  X belongs to the group we call “living things” and not to the group of “non-living things”.</a:t>
            </a:r>
          </a:p>
          <a:p>
            <a:pPr marL="0" indent="0">
              <a:buNone/>
            </a:pPr>
            <a:r>
              <a:rPr lang="en-GB" sz="3200" dirty="0">
                <a:solidFill>
                  <a:srgbClr val="FF0000"/>
                </a:solidFill>
              </a:rPr>
              <a:t>Objects do not give themselves names and Nature does not categorise. </a:t>
            </a:r>
            <a:r>
              <a:rPr lang="en-GB" sz="3200" dirty="0"/>
              <a:t> Naming is a human activity.</a:t>
            </a:r>
            <a:r>
              <a:rPr lang="en-GB" sz="3200" dirty="0">
                <a:solidFill>
                  <a:srgbClr val="FF0000"/>
                </a:solidFill>
              </a:rPr>
              <a:t> </a:t>
            </a:r>
          </a:p>
          <a:p>
            <a:pPr marL="0" indent="0">
              <a:buNone/>
            </a:pPr>
            <a:r>
              <a:rPr lang="en-GB" sz="3200" dirty="0"/>
              <a:t>We can</a:t>
            </a:r>
            <a:r>
              <a:rPr lang="en-GB" sz="3200" i="1" dirty="0">
                <a:solidFill>
                  <a:srgbClr val="C00000"/>
                </a:solidFill>
              </a:rPr>
              <a:t> </a:t>
            </a:r>
            <a:r>
              <a:rPr lang="en-GB" sz="3200" dirty="0"/>
              <a:t>divide the objects however we</a:t>
            </a:r>
            <a:r>
              <a:rPr lang="en-GB" sz="3200" i="1" dirty="0">
                <a:solidFill>
                  <a:srgbClr val="FF0000"/>
                </a:solidFill>
              </a:rPr>
              <a:t> want</a:t>
            </a:r>
            <a:r>
              <a:rPr lang="en-GB" sz="3200" dirty="0"/>
              <a:t>, or according to whichever theory we </a:t>
            </a:r>
            <a:r>
              <a:rPr lang="en-GB" sz="3200" i="1" dirty="0">
                <a:solidFill>
                  <a:srgbClr val="FF0000"/>
                </a:solidFill>
              </a:rPr>
              <a:t>want</a:t>
            </a:r>
            <a:r>
              <a:rPr lang="en-GB" sz="3200" dirty="0"/>
              <a:t> to promote.</a:t>
            </a:r>
          </a:p>
          <a:p>
            <a:pPr marL="0" indent="0">
              <a:buNone/>
            </a:pPr>
            <a:r>
              <a:rPr lang="en-GB" sz="3200" dirty="0"/>
              <a:t>Therefore, the  identification of a particular entity as belonging to the group of living things, rather than of non-living things, turns out to be purely arbitrary.</a:t>
            </a:r>
            <a:endParaRPr lang="en-GB" sz="3200" dirty="0">
              <a:solidFill>
                <a:srgbClr val="0070C0"/>
              </a:solidFill>
            </a:endParaRPr>
          </a:p>
          <a:p>
            <a:pPr marL="0" indent="0">
              <a:buNone/>
            </a:pPr>
            <a:endParaRPr lang="en-GB" sz="3200" dirty="0">
              <a:solidFill>
                <a:srgbClr val="7030A0"/>
              </a:solidFill>
            </a:endParaRPr>
          </a:p>
          <a:p>
            <a:pPr marL="0" indent="0">
              <a:buNone/>
            </a:pPr>
            <a:endParaRPr lang="en-GB" sz="3200" dirty="0">
              <a:solidFill>
                <a:srgbClr val="0070C0"/>
              </a:solidFill>
            </a:endParaRPr>
          </a:p>
        </p:txBody>
      </p:sp>
    </p:spTree>
    <p:extLst>
      <p:ext uri="{BB962C8B-B14F-4D97-AF65-F5344CB8AC3E}">
        <p14:creationId xmlns:p14="http://schemas.microsoft.com/office/powerpoint/2010/main" val="3955799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62853-6776-4D43-9D9D-3CEAD427B886}"/>
              </a:ext>
            </a:extLst>
          </p:cNvPr>
          <p:cNvSpPr>
            <a:spLocks noGrp="1"/>
          </p:cNvSpPr>
          <p:nvPr>
            <p:ph type="title"/>
          </p:nvPr>
        </p:nvSpPr>
        <p:spPr/>
        <p:txBody>
          <a:bodyPr/>
          <a:lstStyle/>
          <a:p>
            <a:r>
              <a:rPr lang="en-GB" b="1" dirty="0">
                <a:solidFill>
                  <a:srgbClr val="0070C0"/>
                </a:solidFill>
              </a:rPr>
              <a:t>Thesis</a:t>
            </a:r>
          </a:p>
        </p:txBody>
      </p:sp>
      <p:sp>
        <p:nvSpPr>
          <p:cNvPr id="3" name="Content Placeholder 2">
            <a:extLst>
              <a:ext uri="{FF2B5EF4-FFF2-40B4-BE49-F238E27FC236}">
                <a16:creationId xmlns:a16="http://schemas.microsoft.com/office/drawing/2014/main" id="{BF021334-6394-4C2F-BCDC-F464820420EE}"/>
              </a:ext>
            </a:extLst>
          </p:cNvPr>
          <p:cNvSpPr>
            <a:spLocks noGrp="1"/>
          </p:cNvSpPr>
          <p:nvPr>
            <p:ph idx="1"/>
          </p:nvPr>
        </p:nvSpPr>
        <p:spPr/>
        <p:txBody>
          <a:bodyPr/>
          <a:lstStyle/>
          <a:p>
            <a:pPr marL="0" indent="0">
              <a:buNone/>
            </a:pPr>
            <a:r>
              <a:rPr lang="en-GB" dirty="0">
                <a:solidFill>
                  <a:srgbClr val="1A1A1A"/>
                </a:solidFill>
                <a:latin typeface="Calibri" panose="020F0502020204030204" pitchFamily="34" charset="0"/>
                <a:ea typeface="Calibri" panose="020F0502020204030204" pitchFamily="34" charset="0"/>
              </a:rPr>
              <a:t>A</a:t>
            </a:r>
            <a:r>
              <a:rPr lang="en-GB" dirty="0">
                <a:solidFill>
                  <a:srgbClr val="1A1A1A"/>
                </a:solidFill>
                <a:effectLst/>
                <a:latin typeface="Calibri" panose="020F0502020204030204" pitchFamily="34" charset="0"/>
                <a:ea typeface="Calibri" panose="020F0502020204030204" pitchFamily="34" charset="0"/>
              </a:rPr>
              <a:t>ll attempts to answer  the </a:t>
            </a:r>
            <a:r>
              <a:rPr lang="en-GB" dirty="0">
                <a:solidFill>
                  <a:srgbClr val="C00000"/>
                </a:solidFill>
                <a:effectLst/>
                <a:latin typeface="Calibri" panose="020F0502020204030204" pitchFamily="34" charset="0"/>
                <a:ea typeface="Calibri" panose="020F0502020204030204" pitchFamily="34" charset="0"/>
              </a:rPr>
              <a:t>metaphysical</a:t>
            </a:r>
            <a:r>
              <a:rPr lang="en-GB" dirty="0">
                <a:solidFill>
                  <a:srgbClr val="1A1A1A"/>
                </a:solidFill>
                <a:effectLst/>
                <a:latin typeface="Calibri" panose="020F0502020204030204" pitchFamily="34" charset="0"/>
                <a:ea typeface="Calibri" panose="020F0502020204030204" pitchFamily="34" charset="0"/>
              </a:rPr>
              <a:t> question “What is Life?” are based on the </a:t>
            </a:r>
            <a:r>
              <a:rPr lang="en-GB" i="1" dirty="0">
                <a:solidFill>
                  <a:srgbClr val="1A1A1A"/>
                </a:solidFill>
                <a:effectLst/>
                <a:latin typeface="Calibri" panose="020F0502020204030204" pitchFamily="34" charset="0"/>
                <a:ea typeface="Calibri" panose="020F0502020204030204" pitchFamily="34" charset="0"/>
              </a:rPr>
              <a:t>assumption </a:t>
            </a:r>
            <a:r>
              <a:rPr lang="en-GB" dirty="0">
                <a:solidFill>
                  <a:srgbClr val="1A1A1A"/>
                </a:solidFill>
                <a:effectLst/>
                <a:latin typeface="Calibri" panose="020F0502020204030204" pitchFamily="34" charset="0"/>
                <a:ea typeface="Calibri" panose="020F0502020204030204" pitchFamily="34" charset="0"/>
              </a:rPr>
              <a:t>that Life </a:t>
            </a:r>
            <a:r>
              <a:rPr lang="en-GB" dirty="0">
                <a:solidFill>
                  <a:srgbClr val="1A1A1A"/>
                </a:solidFill>
                <a:latin typeface="Calibri" panose="020F0502020204030204" pitchFamily="34" charset="0"/>
                <a:ea typeface="Calibri" panose="020F0502020204030204" pitchFamily="34" charset="0"/>
              </a:rPr>
              <a:t>is </a:t>
            </a:r>
            <a:r>
              <a:rPr lang="en-GB" dirty="0">
                <a:solidFill>
                  <a:srgbClr val="1A1A1A"/>
                </a:solidFill>
                <a:effectLst/>
                <a:latin typeface="Calibri" panose="020F0502020204030204" pitchFamily="34" charset="0"/>
                <a:ea typeface="Calibri" panose="020F0502020204030204" pitchFamily="34" charset="0"/>
              </a:rPr>
              <a:t>explicable, rather than simply saying that </a:t>
            </a:r>
            <a:r>
              <a:rPr lang="en-GB" dirty="0">
                <a:solidFill>
                  <a:srgbClr val="1A1A1A"/>
                </a:solidFill>
                <a:latin typeface="Calibri" panose="020F0502020204030204" pitchFamily="34" charset="0"/>
                <a:ea typeface="Calibri" panose="020F0502020204030204" pitchFamily="34" charset="0"/>
              </a:rPr>
              <a:t>Life</a:t>
            </a:r>
            <a:r>
              <a:rPr lang="en-GB" dirty="0">
                <a:solidFill>
                  <a:srgbClr val="1A1A1A"/>
                </a:solidFill>
                <a:effectLst/>
                <a:latin typeface="Calibri" panose="020F0502020204030204" pitchFamily="34" charset="0"/>
                <a:ea typeface="Calibri" panose="020F0502020204030204" pitchFamily="34" charset="0"/>
              </a:rPr>
              <a:t> is a brute fact. By ‘brute fact’ I mean ‘a fact that has no definition or something that cannot be explained’. </a:t>
            </a:r>
            <a:endParaRPr lang="en-GB" dirty="0"/>
          </a:p>
          <a:p>
            <a:pPr marL="0" indent="0">
              <a:buNone/>
            </a:pPr>
            <a:r>
              <a:rPr lang="en-GB" dirty="0"/>
              <a:t>Nonetheless the question is philosophically interesting because of what attempts to answer the question show about human agency and imagination.</a:t>
            </a:r>
          </a:p>
          <a:p>
            <a:pPr marL="0" indent="0">
              <a:buNone/>
            </a:pPr>
            <a:endParaRPr lang="en-GB" dirty="0"/>
          </a:p>
          <a:p>
            <a:endParaRPr lang="en-GB" dirty="0"/>
          </a:p>
          <a:p>
            <a:pPr marL="0" indent="0">
              <a:buNone/>
            </a:pPr>
            <a:endParaRPr lang="en-GB" dirty="0"/>
          </a:p>
        </p:txBody>
      </p:sp>
    </p:spTree>
    <p:extLst>
      <p:ext uri="{BB962C8B-B14F-4D97-AF65-F5344CB8AC3E}">
        <p14:creationId xmlns:p14="http://schemas.microsoft.com/office/powerpoint/2010/main" val="1342014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11F7CE-748C-4AC0-92A9-DA74E24BFD8D}"/>
              </a:ext>
            </a:extLst>
          </p:cNvPr>
          <p:cNvSpPr>
            <a:spLocks noGrp="1"/>
          </p:cNvSpPr>
          <p:nvPr>
            <p:ph idx="1"/>
          </p:nvPr>
        </p:nvSpPr>
        <p:spPr/>
        <p:txBody>
          <a:bodyPr/>
          <a:lstStyle/>
          <a:p>
            <a:pPr marL="0" indent="0">
              <a:buNone/>
            </a:pPr>
            <a:r>
              <a:rPr lang="en-GB" sz="5400" dirty="0">
                <a:solidFill>
                  <a:srgbClr val="0070C0"/>
                </a:solidFill>
              </a:rPr>
              <a:t>“Life” is a word that derives its meaning from its use in  social communication: not from nature.  </a:t>
            </a:r>
          </a:p>
          <a:p>
            <a:endParaRPr lang="en-GB" dirty="0"/>
          </a:p>
        </p:txBody>
      </p:sp>
    </p:spTree>
    <p:extLst>
      <p:ext uri="{BB962C8B-B14F-4D97-AF65-F5344CB8AC3E}">
        <p14:creationId xmlns:p14="http://schemas.microsoft.com/office/powerpoint/2010/main" val="2622200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12088-89C4-4142-A976-EBDCA6034B85}"/>
              </a:ext>
            </a:extLst>
          </p:cNvPr>
          <p:cNvSpPr>
            <a:spLocks noGrp="1"/>
          </p:cNvSpPr>
          <p:nvPr>
            <p:ph type="title"/>
          </p:nvPr>
        </p:nvSpPr>
        <p:spPr>
          <a:xfrm>
            <a:off x="292231" y="150829"/>
            <a:ext cx="11899769" cy="3044858"/>
          </a:xfrm>
        </p:spPr>
        <p:txBody>
          <a:bodyPr>
            <a:normAutofit fontScale="90000"/>
          </a:bodyPr>
          <a:lstStyle/>
          <a:p>
            <a:r>
              <a:rPr lang="en-GB" sz="4000" dirty="0"/>
              <a:t>“[T]he familiar, just because it is familiar, is not cognitively understood. The commonest way in which we deceive  either ourselves  or others about understanding is by assuming something as familiar, and accepting it on that account […]</a:t>
            </a:r>
            <a:br>
              <a:rPr lang="en-GB" dirty="0"/>
            </a:br>
            <a:endParaRPr lang="en-GB" dirty="0"/>
          </a:p>
        </p:txBody>
      </p:sp>
      <p:sp>
        <p:nvSpPr>
          <p:cNvPr id="6" name="Rectangle 5">
            <a:extLst>
              <a:ext uri="{FF2B5EF4-FFF2-40B4-BE49-F238E27FC236}">
                <a16:creationId xmlns:a16="http://schemas.microsoft.com/office/drawing/2014/main" id="{0261C52F-1B8A-484E-945E-A42E830226B0}"/>
              </a:ext>
            </a:extLst>
          </p:cNvPr>
          <p:cNvSpPr/>
          <p:nvPr/>
        </p:nvSpPr>
        <p:spPr>
          <a:xfrm>
            <a:off x="5701610" y="3758619"/>
            <a:ext cx="6278252" cy="1508105"/>
          </a:xfrm>
          <a:prstGeom prst="rect">
            <a:avLst/>
          </a:prstGeom>
        </p:spPr>
        <p:txBody>
          <a:bodyPr wrap="square">
            <a:spAutoFit/>
          </a:bodyPr>
          <a:lstStyle/>
          <a:p>
            <a:r>
              <a:rPr lang="en-GB" sz="3200" dirty="0"/>
              <a:t>such knowing never gets anywhere, and it knows not why.”</a:t>
            </a:r>
          </a:p>
          <a:p>
            <a:r>
              <a:rPr lang="en-GB" sz="2800" dirty="0"/>
              <a:t>(Hegel, </a:t>
            </a:r>
            <a:r>
              <a:rPr lang="en-GB" sz="2800" i="1" dirty="0"/>
              <a:t>The Phenomenology of Spirit</a:t>
            </a:r>
            <a:r>
              <a:rPr lang="en-GB" sz="2800" dirty="0"/>
              <a:t>: 18)</a:t>
            </a:r>
          </a:p>
        </p:txBody>
      </p:sp>
      <p:pic>
        <p:nvPicPr>
          <p:cNvPr id="7" name="Content Placeholder 6">
            <a:extLst>
              <a:ext uri="{FF2B5EF4-FFF2-40B4-BE49-F238E27FC236}">
                <a16:creationId xmlns:a16="http://schemas.microsoft.com/office/drawing/2014/main" id="{60BA5022-8846-4B2D-9075-BFF3C7863D5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6437" y="2690336"/>
            <a:ext cx="4773035" cy="3539430"/>
          </a:xfrm>
        </p:spPr>
      </p:pic>
    </p:spTree>
    <p:extLst>
      <p:ext uri="{BB962C8B-B14F-4D97-AF65-F5344CB8AC3E}">
        <p14:creationId xmlns:p14="http://schemas.microsoft.com/office/powerpoint/2010/main" val="2797310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4B9309-FD7A-48A4-B6B0-05F44FC0CD82}"/>
              </a:ext>
            </a:extLst>
          </p:cNvPr>
          <p:cNvSpPr>
            <a:spLocks noGrp="1"/>
          </p:cNvSpPr>
          <p:nvPr>
            <p:ph idx="1"/>
          </p:nvPr>
        </p:nvSpPr>
        <p:spPr/>
        <p:txBody>
          <a:bodyPr/>
          <a:lstStyle/>
          <a:p>
            <a:pPr marL="0" indent="0" algn="ctr">
              <a:buNone/>
            </a:pPr>
            <a:endParaRPr lang="en-GB" sz="4000" dirty="0">
              <a:effectLst/>
              <a:latin typeface="Calibri" panose="020F0502020204030204" pitchFamily="34" charset="0"/>
              <a:ea typeface="Calibri" panose="020F0502020204030204" pitchFamily="34" charset="0"/>
              <a:cs typeface="Calibri" panose="020F0502020204030204" pitchFamily="34" charset="0"/>
            </a:endParaRPr>
          </a:p>
          <a:p>
            <a:pPr marL="0" indent="0" algn="ctr">
              <a:buNone/>
            </a:pPr>
            <a:r>
              <a:rPr lang="en-GB" sz="4000" dirty="0">
                <a:effectLst/>
                <a:latin typeface="Calibri" panose="020F0502020204030204" pitchFamily="34" charset="0"/>
                <a:ea typeface="Calibri" panose="020F0502020204030204" pitchFamily="34" charset="0"/>
                <a:cs typeface="Calibri" panose="020F0502020204030204" pitchFamily="34" charset="0"/>
              </a:rPr>
              <a:t>“Philosophy is a battle against the bewitchment of our intelligence by means of language.”</a:t>
            </a:r>
          </a:p>
          <a:p>
            <a:pPr marL="0" indent="0">
              <a:buNone/>
            </a:pPr>
            <a:r>
              <a:rPr lang="en-GB" sz="3600" dirty="0">
                <a:effectLst/>
                <a:latin typeface="Calibri" panose="020F0502020204030204" pitchFamily="34" charset="0"/>
                <a:ea typeface="Calibri" panose="020F0502020204030204" pitchFamily="34" charset="0"/>
                <a:cs typeface="Calibri" panose="020F0502020204030204" pitchFamily="34" charset="0"/>
              </a:rPr>
              <a:t> 				</a:t>
            </a:r>
            <a:r>
              <a:rPr lang="en-GB" dirty="0">
                <a:effectLst/>
                <a:latin typeface="Calibri" panose="020F0502020204030204" pitchFamily="34" charset="0"/>
                <a:ea typeface="Calibri" panose="020F0502020204030204" pitchFamily="34" charset="0"/>
                <a:cs typeface="Calibri" panose="020F0502020204030204" pitchFamily="34" charset="0"/>
              </a:rPr>
              <a:t>(Wittgenstein, Philosophical Investigations)</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997373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4CAF3E-E47C-492D-9CE8-037882C0450B}"/>
              </a:ext>
            </a:extLst>
          </p:cNvPr>
          <p:cNvSpPr>
            <a:spLocks noGrp="1"/>
          </p:cNvSpPr>
          <p:nvPr>
            <p:ph idx="1"/>
          </p:nvPr>
        </p:nvSpPr>
        <p:spPr>
          <a:xfrm>
            <a:off x="714375" y="1539875"/>
            <a:ext cx="10515600" cy="4351338"/>
          </a:xfrm>
        </p:spPr>
        <p:txBody>
          <a:bodyPr/>
          <a:lstStyle/>
          <a:p>
            <a:pPr marL="0" indent="0">
              <a:buNone/>
            </a:pPr>
            <a:r>
              <a:rPr lang="en-GB" sz="3600" dirty="0"/>
              <a:t>“There is a two-way movement in philosophy, a movement towards the building of elaborate theories, and a move back again towards the consideration of simple and obvious facts.” </a:t>
            </a:r>
            <a:r>
              <a:rPr lang="en-GB" dirty="0"/>
              <a:t>(Iris Murdoch)</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8106061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F3394-7193-440F-B170-F2C0C5EA6B3A}"/>
              </a:ext>
            </a:extLst>
          </p:cNvPr>
          <p:cNvSpPr>
            <a:spLocks noGrp="1"/>
          </p:cNvSpPr>
          <p:nvPr>
            <p:ph type="title"/>
          </p:nvPr>
        </p:nvSpPr>
        <p:spPr/>
        <p:txBody>
          <a:bodyPr/>
          <a:lstStyle/>
          <a:p>
            <a:r>
              <a:rPr lang="en-GB" b="1" dirty="0">
                <a:solidFill>
                  <a:srgbClr val="0070C0"/>
                </a:solidFill>
              </a:rPr>
              <a:t>The Problem of the Post-Truth Era</a:t>
            </a:r>
          </a:p>
        </p:txBody>
      </p:sp>
      <p:pic>
        <p:nvPicPr>
          <p:cNvPr id="2050" name="Picture 2" descr="Image result for image of fake news donald trump">
            <a:extLst>
              <a:ext uri="{FF2B5EF4-FFF2-40B4-BE49-F238E27FC236}">
                <a16:creationId xmlns:a16="http://schemas.microsoft.com/office/drawing/2014/main" id="{D8FD81DA-AA60-420F-9403-BBA8B0F53DF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71725" y="1551239"/>
            <a:ext cx="7629525" cy="53976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12814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FFC006-1220-4C4C-B3BC-6F55915EA890}"/>
              </a:ext>
            </a:extLst>
          </p:cNvPr>
          <p:cNvSpPr>
            <a:spLocks noGrp="1"/>
          </p:cNvSpPr>
          <p:nvPr>
            <p:ph idx="1"/>
          </p:nvPr>
        </p:nvSpPr>
        <p:spPr>
          <a:xfrm>
            <a:off x="838200" y="457200"/>
            <a:ext cx="10515600" cy="5719763"/>
          </a:xfrm>
        </p:spPr>
        <p:txBody>
          <a:bodyPr>
            <a:normAutofit/>
          </a:bodyPr>
          <a:lstStyle/>
          <a:p>
            <a:pPr marL="0" indent="0">
              <a:buNone/>
            </a:pPr>
            <a:endParaRPr lang="en-GB" dirty="0"/>
          </a:p>
          <a:p>
            <a:pPr marL="0" indent="0">
              <a:buNone/>
            </a:pPr>
            <a:endParaRPr lang="en-GB" dirty="0"/>
          </a:p>
          <a:p>
            <a:pPr marL="0" indent="0">
              <a:buNone/>
            </a:pPr>
            <a:endParaRPr lang="en-GB" dirty="0"/>
          </a:p>
          <a:p>
            <a:pPr marL="0" indent="0">
              <a:buNone/>
            </a:pPr>
            <a:r>
              <a:rPr lang="en-GB" sz="4400" dirty="0"/>
              <a:t>	Post-Truth is a logical consequent of 				human activity</a:t>
            </a:r>
          </a:p>
          <a:p>
            <a:pPr marL="0" indent="0">
              <a:buNone/>
            </a:pPr>
            <a:endParaRPr lang="en-GB" sz="4400" dirty="0"/>
          </a:p>
          <a:p>
            <a:pPr marL="0" indent="0">
              <a:buNone/>
            </a:pPr>
            <a:r>
              <a:rPr lang="en-GB" sz="4400" dirty="0"/>
              <a:t>			“God is dead”</a:t>
            </a:r>
          </a:p>
          <a:p>
            <a:pPr marL="0" indent="0">
              <a:buNone/>
            </a:pPr>
            <a:endParaRPr lang="en-GB" dirty="0">
              <a:solidFill>
                <a:srgbClr val="C00000"/>
              </a:solidFill>
            </a:endParaRPr>
          </a:p>
          <a:p>
            <a:pPr marL="0" indent="0">
              <a:buNone/>
            </a:pPr>
            <a:endParaRPr lang="en-GB" dirty="0"/>
          </a:p>
        </p:txBody>
      </p:sp>
    </p:spTree>
    <p:extLst>
      <p:ext uri="{BB962C8B-B14F-4D97-AF65-F5344CB8AC3E}">
        <p14:creationId xmlns:p14="http://schemas.microsoft.com/office/powerpoint/2010/main" val="783042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FFC006-1220-4C4C-B3BC-6F55915EA890}"/>
              </a:ext>
            </a:extLst>
          </p:cNvPr>
          <p:cNvSpPr>
            <a:spLocks noGrp="1"/>
          </p:cNvSpPr>
          <p:nvPr>
            <p:ph idx="1"/>
          </p:nvPr>
        </p:nvSpPr>
        <p:spPr>
          <a:xfrm>
            <a:off x="838200" y="809624"/>
            <a:ext cx="10515600" cy="6048375"/>
          </a:xfrm>
        </p:spPr>
        <p:txBody>
          <a:bodyPr>
            <a:normAutofit/>
          </a:bodyPr>
          <a:lstStyle/>
          <a:p>
            <a:pPr marL="0" indent="0">
              <a:buNone/>
            </a:pPr>
            <a:r>
              <a:rPr lang="en-GB" sz="3600" b="1" dirty="0">
                <a:solidFill>
                  <a:srgbClr val="7030A0"/>
                </a:solidFill>
              </a:rPr>
              <a:t>Belief: Subjective</a:t>
            </a:r>
            <a:r>
              <a:rPr lang="en-GB" sz="3600" dirty="0"/>
              <a:t> / </a:t>
            </a:r>
            <a:r>
              <a:rPr lang="en-GB" sz="3600" b="1" dirty="0">
                <a:solidFill>
                  <a:srgbClr val="7030A0"/>
                </a:solidFill>
              </a:rPr>
              <a:t>psychological</a:t>
            </a:r>
            <a:r>
              <a:rPr lang="en-GB" sz="3600" dirty="0"/>
              <a:t> </a:t>
            </a:r>
            <a:r>
              <a:rPr lang="en-GB" sz="3600" b="1" dirty="0">
                <a:solidFill>
                  <a:srgbClr val="7030A0"/>
                </a:solidFill>
              </a:rPr>
              <a:t>Truth</a:t>
            </a:r>
            <a:r>
              <a:rPr lang="en-GB" sz="3600" dirty="0">
                <a:solidFill>
                  <a:srgbClr val="7030A0"/>
                </a:solidFill>
              </a:rPr>
              <a:t> </a:t>
            </a:r>
            <a:r>
              <a:rPr lang="en-GB" sz="3600" dirty="0"/>
              <a:t> – what an individual or group happens to accept as true. Even if there is widespread consensus that  a belief is true, it does not follow that the belief is true or even approximates with truth.</a:t>
            </a:r>
          </a:p>
          <a:p>
            <a:pPr marL="0" indent="0">
              <a:buNone/>
            </a:pPr>
            <a:r>
              <a:rPr lang="en-GB" sz="3600" dirty="0"/>
              <a:t>A belief, however strongly held, can be objectively false (although it cannot be subjectively false). </a:t>
            </a:r>
          </a:p>
          <a:p>
            <a:pPr marL="0" indent="0">
              <a:buNone/>
            </a:pPr>
            <a:endParaRPr lang="en-GB" sz="3600" b="1" dirty="0">
              <a:solidFill>
                <a:srgbClr val="7030A0"/>
              </a:solidFill>
            </a:endParaRPr>
          </a:p>
          <a:p>
            <a:pPr marL="0" indent="0">
              <a:buNone/>
            </a:pPr>
            <a:r>
              <a:rPr lang="en-GB" sz="3600" b="1" dirty="0">
                <a:solidFill>
                  <a:srgbClr val="7030A0"/>
                </a:solidFill>
              </a:rPr>
              <a:t>Fact: Objective Truth  </a:t>
            </a:r>
            <a:r>
              <a:rPr lang="en-GB" sz="3600" dirty="0"/>
              <a:t>-- What is true independently of whatever an individual or group happens to believe.  </a:t>
            </a:r>
          </a:p>
          <a:p>
            <a:pPr marL="0" indent="0">
              <a:buNone/>
            </a:pPr>
            <a:endParaRPr lang="en-GB" dirty="0"/>
          </a:p>
          <a:p>
            <a:pPr marL="0" indent="0">
              <a:buNone/>
            </a:pPr>
            <a:endParaRPr lang="en-GB" dirty="0">
              <a:solidFill>
                <a:srgbClr val="C00000"/>
              </a:solidFill>
            </a:endParaRPr>
          </a:p>
          <a:p>
            <a:pPr marL="0" indent="0">
              <a:buNone/>
            </a:pPr>
            <a:endParaRPr lang="en-GB" dirty="0"/>
          </a:p>
        </p:txBody>
      </p:sp>
    </p:spTree>
    <p:extLst>
      <p:ext uri="{BB962C8B-B14F-4D97-AF65-F5344CB8AC3E}">
        <p14:creationId xmlns:p14="http://schemas.microsoft.com/office/powerpoint/2010/main" val="3210124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2342B-85D6-4FB3-B859-DCB19E14E56D}"/>
              </a:ext>
            </a:extLst>
          </p:cNvPr>
          <p:cNvSpPr>
            <a:spLocks noGrp="1"/>
          </p:cNvSpPr>
          <p:nvPr>
            <p:ph type="title"/>
          </p:nvPr>
        </p:nvSpPr>
        <p:spPr/>
        <p:txBody>
          <a:bodyPr/>
          <a:lstStyle/>
          <a:p>
            <a:r>
              <a:rPr lang="en-GB" b="1" dirty="0">
                <a:solidFill>
                  <a:srgbClr val="0070C0"/>
                </a:solidFill>
              </a:rPr>
              <a:t>Objectivity vs. Subjectivity</a:t>
            </a:r>
          </a:p>
        </p:txBody>
      </p:sp>
      <p:pic>
        <p:nvPicPr>
          <p:cNvPr id="4" name="Picture 2" descr="Image result for Pile of Toothpicks">
            <a:extLst>
              <a:ext uri="{FF2B5EF4-FFF2-40B4-BE49-F238E27FC236}">
                <a16:creationId xmlns:a16="http://schemas.microsoft.com/office/drawing/2014/main" id="{C3E4B4C5-F3C5-430D-A63F-08327EC8199F}"/>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195220" y="1696996"/>
            <a:ext cx="4795879" cy="479587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cocktail stick image">
            <a:extLst>
              <a:ext uri="{FF2B5EF4-FFF2-40B4-BE49-F238E27FC236}">
                <a16:creationId xmlns:a16="http://schemas.microsoft.com/office/drawing/2014/main" id="{0C26E924-21D6-48C1-93DA-E701BEBF179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5077" y="1690689"/>
            <a:ext cx="4300497" cy="51541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773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2690C2-6462-4E09-A63A-A80DE7A9B5A6}"/>
              </a:ext>
            </a:extLst>
          </p:cNvPr>
          <p:cNvSpPr>
            <a:spLocks noGrp="1"/>
          </p:cNvSpPr>
          <p:nvPr>
            <p:ph idx="1"/>
          </p:nvPr>
        </p:nvSpPr>
        <p:spPr>
          <a:xfrm>
            <a:off x="304800" y="0"/>
            <a:ext cx="11887200" cy="6619876"/>
          </a:xfrm>
        </p:spPr>
        <p:txBody>
          <a:bodyPr>
            <a:normAutofit fontScale="92500" lnSpcReduction="10000"/>
          </a:bodyPr>
          <a:lstStyle/>
          <a:p>
            <a:pPr marL="0" indent="0">
              <a:buNone/>
            </a:pPr>
            <a:r>
              <a:rPr lang="en-GB" sz="3200" b="1" dirty="0">
                <a:solidFill>
                  <a:srgbClr val="0070C0"/>
                </a:solidFill>
              </a:rPr>
              <a:t>Classical Tripartite Theory of Knowledge (Plato)</a:t>
            </a:r>
            <a:endParaRPr lang="en-GB" sz="3200" dirty="0"/>
          </a:p>
          <a:p>
            <a:r>
              <a:rPr lang="en-GB" sz="3200" dirty="0"/>
              <a:t>I know p </a:t>
            </a:r>
            <a:r>
              <a:rPr lang="en-GB" sz="3200" i="1" dirty="0"/>
              <a:t>if and only if </a:t>
            </a:r>
            <a:r>
              <a:rPr lang="en-GB" sz="3200" dirty="0"/>
              <a:t>I believe p</a:t>
            </a:r>
            <a:r>
              <a:rPr lang="en-GB" sz="3200" i="1" dirty="0"/>
              <a:t> and </a:t>
            </a:r>
            <a:r>
              <a:rPr lang="en-GB" sz="3200" dirty="0"/>
              <a:t>have reason to believe p </a:t>
            </a:r>
            <a:r>
              <a:rPr lang="en-GB" sz="3200" i="1" dirty="0"/>
              <a:t>and</a:t>
            </a:r>
            <a:r>
              <a:rPr lang="en-GB" sz="3200" dirty="0"/>
              <a:t> p is true independently of whatever I happen to believe.</a:t>
            </a:r>
          </a:p>
          <a:p>
            <a:r>
              <a:rPr lang="en-GB" sz="3200" dirty="0"/>
              <a:t>Implies: I accept p independently of  whatever others happen to say. </a:t>
            </a:r>
            <a:endParaRPr lang="en-GB" sz="2000" dirty="0"/>
          </a:p>
          <a:p>
            <a:endParaRPr lang="en-GB" sz="3200" b="1" dirty="0">
              <a:solidFill>
                <a:srgbClr val="0070C0"/>
              </a:solidFill>
            </a:endParaRPr>
          </a:p>
          <a:p>
            <a:pPr marL="0" indent="0">
              <a:buNone/>
            </a:pPr>
            <a:r>
              <a:rPr lang="en-GB" sz="3200" b="1" dirty="0">
                <a:solidFill>
                  <a:srgbClr val="0070C0"/>
                </a:solidFill>
              </a:rPr>
              <a:t>Social Theory  of Knowledge (Foucault) </a:t>
            </a:r>
          </a:p>
          <a:p>
            <a:r>
              <a:rPr lang="en-GB" sz="3200" dirty="0"/>
              <a:t>I know p </a:t>
            </a:r>
            <a:r>
              <a:rPr lang="en-GB" sz="3200" i="1" dirty="0"/>
              <a:t>if </a:t>
            </a:r>
            <a:r>
              <a:rPr lang="en-GB" sz="3200" dirty="0"/>
              <a:t>social forces compel me to accept p  </a:t>
            </a:r>
            <a:endParaRPr lang="en-GB" sz="2000" dirty="0"/>
          </a:p>
          <a:p>
            <a:pPr marL="0" indent="0">
              <a:buNone/>
            </a:pPr>
            <a:r>
              <a:rPr lang="en-GB" sz="3200" dirty="0"/>
              <a:t>According to this view, objective truth is not a necessary condition for knowledge. The belief of a  social group  (</a:t>
            </a:r>
            <a:r>
              <a:rPr lang="en-GB" sz="3200" dirty="0" err="1"/>
              <a:t>eg.</a:t>
            </a:r>
            <a:r>
              <a:rPr lang="en-GB" sz="3200" dirty="0"/>
              <a:t> a scientific community) is sufficient for knowledge.</a:t>
            </a:r>
          </a:p>
          <a:p>
            <a:pPr marL="0" indent="0">
              <a:buNone/>
            </a:pPr>
            <a:r>
              <a:rPr lang="en-GB" sz="3200" i="1" dirty="0">
                <a:solidFill>
                  <a:srgbClr val="C00000"/>
                </a:solidFill>
              </a:rPr>
              <a:t>Normative or orthodox view.</a:t>
            </a:r>
          </a:p>
          <a:p>
            <a:pPr marL="0" indent="0">
              <a:buNone/>
            </a:pPr>
            <a:endParaRPr lang="en-GB" sz="3200" b="1" dirty="0">
              <a:solidFill>
                <a:srgbClr val="0070C0"/>
              </a:solidFill>
            </a:endParaRPr>
          </a:p>
          <a:p>
            <a:pPr marL="0" indent="0">
              <a:buNone/>
            </a:pPr>
            <a:r>
              <a:rPr lang="en-GB" sz="3200" b="1" dirty="0">
                <a:solidFill>
                  <a:srgbClr val="0070C0"/>
                </a:solidFill>
              </a:rPr>
              <a:t>Preference Theory</a:t>
            </a:r>
          </a:p>
          <a:p>
            <a:pPr marL="0" indent="0">
              <a:buNone/>
            </a:pPr>
            <a:r>
              <a:rPr lang="en-GB" sz="3200" dirty="0"/>
              <a:t>I accept p if p is preferable to not-p.</a:t>
            </a:r>
          </a:p>
          <a:p>
            <a:pPr marL="0" indent="0">
              <a:buNone/>
            </a:pPr>
            <a:endParaRPr lang="en-GB" sz="3200" dirty="0"/>
          </a:p>
          <a:p>
            <a:pPr marL="0" indent="0">
              <a:buNone/>
            </a:pPr>
            <a:endParaRPr lang="en-GB" sz="3200" b="1" dirty="0">
              <a:solidFill>
                <a:srgbClr val="0070C0"/>
              </a:solidFill>
            </a:endParaRPr>
          </a:p>
          <a:p>
            <a:pPr marL="0" indent="0">
              <a:buNone/>
            </a:pPr>
            <a:endParaRPr lang="en-GB" sz="3200" dirty="0"/>
          </a:p>
          <a:p>
            <a:pPr marL="0" indent="0">
              <a:buNone/>
            </a:pPr>
            <a:endParaRPr lang="en-GB" sz="3200" dirty="0"/>
          </a:p>
          <a:p>
            <a:pPr marL="0" indent="0">
              <a:buNone/>
            </a:pPr>
            <a:endParaRPr lang="en-GB" sz="3200" dirty="0"/>
          </a:p>
          <a:p>
            <a:endParaRPr lang="en-GB" dirty="0"/>
          </a:p>
        </p:txBody>
      </p:sp>
    </p:spTree>
    <p:extLst>
      <p:ext uri="{BB962C8B-B14F-4D97-AF65-F5344CB8AC3E}">
        <p14:creationId xmlns:p14="http://schemas.microsoft.com/office/powerpoint/2010/main" val="752470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DC23F6-BDB7-4126-B521-6EA2C819EC70}"/>
              </a:ext>
            </a:extLst>
          </p:cNvPr>
          <p:cNvSpPr>
            <a:spLocks noGrp="1"/>
          </p:cNvSpPr>
          <p:nvPr>
            <p:ph idx="1"/>
          </p:nvPr>
        </p:nvSpPr>
        <p:spPr>
          <a:xfrm>
            <a:off x="838200" y="676275"/>
            <a:ext cx="10515600" cy="5500688"/>
          </a:xfrm>
        </p:spPr>
        <p:txBody>
          <a:bodyPr/>
          <a:lstStyle/>
          <a:p>
            <a:pPr marL="0" indent="0">
              <a:buNone/>
            </a:pPr>
            <a:endParaRPr lang="en-GB" dirty="0"/>
          </a:p>
          <a:p>
            <a:pPr marL="0" indent="0">
              <a:buNone/>
            </a:pPr>
            <a:endParaRPr lang="en-GB" dirty="0"/>
          </a:p>
          <a:p>
            <a:pPr marL="0" indent="0">
              <a:buNone/>
            </a:pPr>
            <a:r>
              <a:rPr lang="en-GB" sz="3600" dirty="0"/>
              <a:t>“The idea of ‘objective reality’ […] undergoes important modifications when it is to be understood, not in relation to the ‘world described by science’, but in relation to the </a:t>
            </a:r>
            <a:r>
              <a:rPr lang="en-GB" sz="3600" dirty="0">
                <a:solidFill>
                  <a:srgbClr val="FF0000"/>
                </a:solidFill>
              </a:rPr>
              <a:t>progressing life of a person</a:t>
            </a:r>
            <a:r>
              <a:rPr lang="en-GB" sz="3600" dirty="0"/>
              <a:t>.” </a:t>
            </a:r>
            <a:r>
              <a:rPr lang="en-GB" sz="2000" dirty="0"/>
              <a:t>(Iris  Murdoch</a:t>
            </a:r>
            <a:r>
              <a:rPr lang="en-GB" sz="2000" i="1" dirty="0"/>
              <a:t>, The Sovereignty of Good</a:t>
            </a:r>
            <a:r>
              <a:rPr lang="en-GB" sz="2000" dirty="0"/>
              <a:t>: 25)</a:t>
            </a:r>
          </a:p>
          <a:p>
            <a:pPr marL="0" indent="0">
              <a:buNone/>
            </a:pPr>
            <a:endParaRPr lang="en-GB" i="1" dirty="0"/>
          </a:p>
          <a:p>
            <a:pPr marL="0" indent="0">
              <a:buNone/>
            </a:pPr>
            <a:r>
              <a:rPr lang="en-GB" i="1" dirty="0"/>
              <a:t>We literally see and can point to a human </a:t>
            </a:r>
            <a:r>
              <a:rPr lang="en-GB" i="1" dirty="0">
                <a:solidFill>
                  <a:srgbClr val="FF0000"/>
                </a:solidFill>
              </a:rPr>
              <a:t>body</a:t>
            </a:r>
            <a:r>
              <a:rPr lang="en-GB" i="1" dirty="0"/>
              <a:t> but a person is more than a body. A person is a body </a:t>
            </a:r>
            <a:r>
              <a:rPr lang="en-GB" i="1" dirty="0">
                <a:solidFill>
                  <a:srgbClr val="C00000"/>
                </a:solidFill>
              </a:rPr>
              <a:t>with</a:t>
            </a:r>
            <a:r>
              <a:rPr lang="en-GB" i="1" dirty="0"/>
              <a:t> inner experiences</a:t>
            </a:r>
            <a:r>
              <a:rPr lang="en-GB" i="1" dirty="0">
                <a:solidFill>
                  <a:srgbClr val="FF0000"/>
                </a:solidFill>
              </a:rPr>
              <a:t>: </a:t>
            </a:r>
            <a:r>
              <a:rPr lang="en-GB" i="1" dirty="0"/>
              <a:t>not a body + inner experiences. </a:t>
            </a:r>
          </a:p>
          <a:p>
            <a:pPr marL="0" indent="0">
              <a:buNone/>
            </a:pPr>
            <a:endParaRPr lang="en-GB" dirty="0"/>
          </a:p>
        </p:txBody>
      </p:sp>
    </p:spTree>
    <p:extLst>
      <p:ext uri="{BB962C8B-B14F-4D97-AF65-F5344CB8AC3E}">
        <p14:creationId xmlns:p14="http://schemas.microsoft.com/office/powerpoint/2010/main" val="115690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DBD76-8C46-4EDD-8FD4-2A1D23BFD35A}"/>
              </a:ext>
            </a:extLst>
          </p:cNvPr>
          <p:cNvSpPr>
            <a:spLocks noGrp="1"/>
          </p:cNvSpPr>
          <p:nvPr>
            <p:ph type="title"/>
          </p:nvPr>
        </p:nvSpPr>
        <p:spPr>
          <a:xfrm>
            <a:off x="838200" y="185739"/>
            <a:ext cx="10515600" cy="1325563"/>
          </a:xfrm>
        </p:spPr>
        <p:txBody>
          <a:bodyPr/>
          <a:lstStyle/>
          <a:p>
            <a:r>
              <a:rPr lang="en-GB" b="1" dirty="0">
                <a:solidFill>
                  <a:srgbClr val="0070C0"/>
                </a:solidFill>
              </a:rPr>
              <a:t>Is there a scientific answer to the question “What is Life”?</a:t>
            </a:r>
          </a:p>
        </p:txBody>
      </p:sp>
      <p:sp>
        <p:nvSpPr>
          <p:cNvPr id="3" name="Content Placeholder 2">
            <a:extLst>
              <a:ext uri="{FF2B5EF4-FFF2-40B4-BE49-F238E27FC236}">
                <a16:creationId xmlns:a16="http://schemas.microsoft.com/office/drawing/2014/main" id="{FC8B3A0B-19C1-4A25-BE5C-F6A523AB817F}"/>
              </a:ext>
            </a:extLst>
          </p:cNvPr>
          <p:cNvSpPr>
            <a:spLocks noGrp="1"/>
          </p:cNvSpPr>
          <p:nvPr>
            <p:ph idx="1"/>
          </p:nvPr>
        </p:nvSpPr>
        <p:spPr>
          <a:xfrm>
            <a:off x="228600" y="1511302"/>
            <a:ext cx="11677650" cy="5346698"/>
          </a:xfrm>
        </p:spPr>
        <p:txBody>
          <a:bodyPr>
            <a:noAutofit/>
          </a:bodyPr>
          <a:lstStyle/>
          <a:p>
            <a:pPr marL="0" indent="0">
              <a:buNone/>
            </a:pPr>
            <a:r>
              <a:rPr lang="en-GB" dirty="0">
                <a:solidFill>
                  <a:srgbClr val="1A1A1A"/>
                </a:solidFill>
                <a:effectLst/>
                <a:latin typeface="Calibri" panose="020F0502020204030204" pitchFamily="34" charset="0"/>
                <a:ea typeface="Calibri" panose="020F0502020204030204" pitchFamily="34" charset="0"/>
              </a:rPr>
              <a:t>Scientists have demonstrated that phenomena previously considered “mysterious” are explicable without needin</a:t>
            </a:r>
            <a:r>
              <a:rPr lang="en-GB" dirty="0">
                <a:solidFill>
                  <a:srgbClr val="1A1A1A"/>
                </a:solidFill>
                <a:latin typeface="Calibri" panose="020F0502020204030204" pitchFamily="34" charset="0"/>
                <a:ea typeface="Calibri" panose="020F0502020204030204" pitchFamily="34" charset="0"/>
              </a:rPr>
              <a:t>g to </a:t>
            </a:r>
            <a:r>
              <a:rPr lang="en-GB" dirty="0">
                <a:solidFill>
                  <a:srgbClr val="1A1A1A"/>
                </a:solidFill>
                <a:effectLst/>
                <a:latin typeface="Calibri" panose="020F0502020204030204" pitchFamily="34" charset="0"/>
                <a:ea typeface="Calibri" panose="020F0502020204030204" pitchFamily="34" charset="0"/>
              </a:rPr>
              <a:t>talk of God or gods</a:t>
            </a:r>
          </a:p>
        </p:txBody>
      </p:sp>
      <p:pic>
        <p:nvPicPr>
          <p:cNvPr id="7" name="Picture 4" descr="Image result for image of a lightning destruction">
            <a:extLst>
              <a:ext uri="{FF2B5EF4-FFF2-40B4-BE49-F238E27FC236}">
                <a16:creationId xmlns:a16="http://schemas.microsoft.com/office/drawing/2014/main" id="{FB672715-8A5E-4B41-A7F9-8B6281C04E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9700" y="2524125"/>
            <a:ext cx="3813765" cy="310524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mage result for image of pregnant woman">
            <a:extLst>
              <a:ext uri="{FF2B5EF4-FFF2-40B4-BE49-F238E27FC236}">
                <a16:creationId xmlns:a16="http://schemas.microsoft.com/office/drawing/2014/main" id="{9D6EC07A-D08B-49B1-A35E-6D5143C83DC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1349" y="2524125"/>
            <a:ext cx="4261883" cy="320544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86B915A-8C35-44D2-8DD2-5ABB736BD368}"/>
              </a:ext>
            </a:extLst>
          </p:cNvPr>
          <p:cNvSpPr txBox="1"/>
          <p:nvPr/>
        </p:nvSpPr>
        <p:spPr>
          <a:xfrm>
            <a:off x="1581149" y="5758845"/>
            <a:ext cx="3857626" cy="769441"/>
          </a:xfrm>
          <a:prstGeom prst="rect">
            <a:avLst/>
          </a:prstGeom>
          <a:noFill/>
        </p:spPr>
        <p:txBody>
          <a:bodyPr wrap="square" rtlCol="0">
            <a:spAutoFit/>
          </a:bodyPr>
          <a:lstStyle/>
          <a:p>
            <a:r>
              <a:rPr lang="en-GB" sz="4400" dirty="0"/>
              <a:t>Thor is angry</a:t>
            </a:r>
          </a:p>
        </p:txBody>
      </p:sp>
      <p:sp>
        <p:nvSpPr>
          <p:cNvPr id="9" name="TextBox 8">
            <a:extLst>
              <a:ext uri="{FF2B5EF4-FFF2-40B4-BE49-F238E27FC236}">
                <a16:creationId xmlns:a16="http://schemas.microsoft.com/office/drawing/2014/main" id="{78292556-6869-4C92-905A-68B333704B90}"/>
              </a:ext>
            </a:extLst>
          </p:cNvPr>
          <p:cNvSpPr txBox="1"/>
          <p:nvPr/>
        </p:nvSpPr>
        <p:spPr>
          <a:xfrm>
            <a:off x="7248525" y="5758845"/>
            <a:ext cx="4105275" cy="769441"/>
          </a:xfrm>
          <a:prstGeom prst="rect">
            <a:avLst/>
          </a:prstGeom>
          <a:noFill/>
        </p:spPr>
        <p:txBody>
          <a:bodyPr wrap="square" rtlCol="0">
            <a:spAutoFit/>
          </a:bodyPr>
          <a:lstStyle/>
          <a:p>
            <a:r>
              <a:rPr lang="en-GB" sz="4400" dirty="0"/>
              <a:t>A gift from  God</a:t>
            </a:r>
          </a:p>
        </p:txBody>
      </p:sp>
    </p:spTree>
    <p:extLst>
      <p:ext uri="{BB962C8B-B14F-4D97-AF65-F5344CB8AC3E}">
        <p14:creationId xmlns:p14="http://schemas.microsoft.com/office/powerpoint/2010/main" val="2316021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15C37-6493-4403-872B-DCEAB3934968}"/>
              </a:ext>
            </a:extLst>
          </p:cNvPr>
          <p:cNvSpPr>
            <a:spLocks noGrp="1"/>
          </p:cNvSpPr>
          <p:nvPr>
            <p:ph type="title"/>
          </p:nvPr>
        </p:nvSpPr>
        <p:spPr/>
        <p:txBody>
          <a:bodyPr/>
          <a:lstStyle/>
          <a:p>
            <a:r>
              <a:rPr lang="en-GB" b="1" dirty="0">
                <a:solidFill>
                  <a:srgbClr val="0070C0"/>
                </a:solidFill>
              </a:rPr>
              <a:t>Certainty</a:t>
            </a:r>
          </a:p>
        </p:txBody>
      </p:sp>
      <p:sp>
        <p:nvSpPr>
          <p:cNvPr id="3" name="Content Placeholder 2">
            <a:extLst>
              <a:ext uri="{FF2B5EF4-FFF2-40B4-BE49-F238E27FC236}">
                <a16:creationId xmlns:a16="http://schemas.microsoft.com/office/drawing/2014/main" id="{7D095EAB-A4A2-4300-A25C-8C291C562A6B}"/>
              </a:ext>
            </a:extLst>
          </p:cNvPr>
          <p:cNvSpPr>
            <a:spLocks noGrp="1"/>
          </p:cNvSpPr>
          <p:nvPr>
            <p:ph idx="1"/>
          </p:nvPr>
        </p:nvSpPr>
        <p:spPr>
          <a:xfrm>
            <a:off x="590550" y="1844674"/>
            <a:ext cx="10763250" cy="4937125"/>
          </a:xfrm>
        </p:spPr>
        <p:txBody>
          <a:bodyPr>
            <a:normAutofit fontScale="92500" lnSpcReduction="10000"/>
          </a:bodyPr>
          <a:lstStyle/>
          <a:p>
            <a:pPr marL="514350" indent="-514350">
              <a:buFont typeface="+mj-lt"/>
              <a:buAutoNum type="arabicPeriod"/>
            </a:pPr>
            <a:r>
              <a:rPr lang="en-GB" dirty="0"/>
              <a:t>I can doubt the existence of my body but not my inner experiences.</a:t>
            </a:r>
          </a:p>
          <a:p>
            <a:pPr marL="514350" indent="-514350">
              <a:buFont typeface="+mj-lt"/>
              <a:buAutoNum type="arabicPeriod"/>
            </a:pPr>
            <a:r>
              <a:rPr lang="en-GB" dirty="0"/>
              <a:t>I am certain of my  inner experiences but not of what others tell me my experiences are (they might be mistaken).</a:t>
            </a:r>
          </a:p>
          <a:p>
            <a:pPr marL="514350" indent="-514350">
              <a:buFont typeface="+mj-lt"/>
              <a:buAutoNum type="arabicPeriod"/>
            </a:pPr>
            <a:r>
              <a:rPr lang="en-GB" dirty="0"/>
              <a:t>I  am certain I experience sequences of observations and feelings that </a:t>
            </a:r>
            <a:r>
              <a:rPr lang="en-GB" i="1" dirty="0">
                <a:solidFill>
                  <a:srgbClr val="C00000"/>
                </a:solidFill>
              </a:rPr>
              <a:t>appear </a:t>
            </a:r>
            <a:r>
              <a:rPr lang="en-GB" dirty="0"/>
              <a:t> ordered in space and time.</a:t>
            </a:r>
          </a:p>
          <a:p>
            <a:pPr marL="514350" indent="-514350">
              <a:buFont typeface="+mj-lt"/>
              <a:buAutoNum type="arabicPeriod"/>
            </a:pPr>
            <a:r>
              <a:rPr lang="en-GB" dirty="0"/>
              <a:t>Sometimes I speculate (imagine alternative truths) about the nature of my  experiences. When I speculate I create additional possible truths.</a:t>
            </a:r>
          </a:p>
          <a:p>
            <a:pPr marL="514350" indent="-514350">
              <a:buFont typeface="+mj-lt"/>
              <a:buAutoNum type="arabicPeriod"/>
            </a:pPr>
            <a:r>
              <a:rPr lang="en-GB" dirty="0"/>
              <a:t>Therefore  (from 4) imagination must be possible. BUT: I do not need  argument to prove my experience of imagining alternative truths!</a:t>
            </a:r>
          </a:p>
          <a:p>
            <a:pPr marL="514350" indent="-514350">
              <a:buFont typeface="+mj-lt"/>
              <a:buAutoNum type="arabicPeriod"/>
            </a:pPr>
            <a:r>
              <a:rPr lang="en-GB" dirty="0"/>
              <a:t>Therefore, (from 3, 4 and 5) I am certain that  (a) there are possibilities  and  (b) more possibilities than I  can imagine. (I have an innate concept of more and less).</a:t>
            </a:r>
          </a:p>
          <a:p>
            <a:pPr marL="514350" indent="-514350">
              <a:buFont typeface="+mj-lt"/>
              <a:buAutoNum type="arabicPeriod"/>
            </a:pPr>
            <a:endParaRPr lang="en-GB" dirty="0"/>
          </a:p>
          <a:p>
            <a:pPr marL="514350" indent="-514350">
              <a:buFont typeface="+mj-lt"/>
              <a:buAutoNum type="arabicPeriod"/>
            </a:pPr>
            <a:endParaRPr lang="en-GB" dirty="0"/>
          </a:p>
        </p:txBody>
      </p:sp>
    </p:spTree>
    <p:extLst>
      <p:ext uri="{BB962C8B-B14F-4D97-AF65-F5344CB8AC3E}">
        <p14:creationId xmlns:p14="http://schemas.microsoft.com/office/powerpoint/2010/main" val="4141415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704E0C-C7E4-4949-BD45-568BD81DE36C}"/>
              </a:ext>
            </a:extLst>
          </p:cNvPr>
          <p:cNvSpPr>
            <a:spLocks noGrp="1"/>
          </p:cNvSpPr>
          <p:nvPr>
            <p:ph idx="1"/>
          </p:nvPr>
        </p:nvSpPr>
        <p:spPr>
          <a:xfrm>
            <a:off x="838200" y="1123950"/>
            <a:ext cx="10515600" cy="5053013"/>
          </a:xfrm>
        </p:spPr>
        <p:txBody>
          <a:bodyPr>
            <a:normAutofit/>
          </a:bodyPr>
          <a:lstStyle/>
          <a:p>
            <a:pPr marL="514350" indent="-514350">
              <a:buAutoNum type="arabicPeriod" startAt="7"/>
            </a:pPr>
            <a:r>
              <a:rPr lang="en-GB" dirty="0"/>
              <a:t>I am certain that it  is possible for me to choose whether to speculate and whether to attempt to actualise a possibility.</a:t>
            </a:r>
          </a:p>
          <a:p>
            <a:pPr marL="514350" indent="-514350">
              <a:buAutoNum type="arabicPeriod" startAt="7"/>
            </a:pPr>
            <a:r>
              <a:rPr lang="en-GB" dirty="0"/>
              <a:t>I am certain that I can choose to speak or to be silent: it is not necessary for me to put my thoughts into words unless I </a:t>
            </a:r>
            <a:r>
              <a:rPr lang="en-GB" i="1" dirty="0">
                <a:solidFill>
                  <a:srgbClr val="C00000"/>
                </a:solidFill>
              </a:rPr>
              <a:t>want</a:t>
            </a:r>
            <a:r>
              <a:rPr lang="en-GB" dirty="0"/>
              <a:t> you to know my thoughts.</a:t>
            </a:r>
          </a:p>
          <a:p>
            <a:pPr marL="514350" indent="-514350">
              <a:buAutoNum type="arabicPeriod" startAt="7"/>
            </a:pPr>
            <a:r>
              <a:rPr lang="en-GB" dirty="0"/>
              <a:t>I  can know what you mean when you use the word “life”  </a:t>
            </a:r>
            <a:r>
              <a:rPr lang="en-GB" i="1" dirty="0"/>
              <a:t>if and only if  </a:t>
            </a:r>
            <a:r>
              <a:rPr lang="en-GB" dirty="0"/>
              <a:t>you tell me:  I do not have epistemic access to your thoughts  or experiences.</a:t>
            </a:r>
          </a:p>
          <a:p>
            <a:pPr marL="514350" indent="-514350">
              <a:buAutoNum type="arabicPeriod" startAt="7"/>
            </a:pPr>
            <a:r>
              <a:rPr lang="en-GB" dirty="0"/>
              <a:t>I experience being </a:t>
            </a:r>
            <a:r>
              <a:rPr lang="en-GB" dirty="0">
                <a:solidFill>
                  <a:srgbClr val="FF0000"/>
                </a:solidFill>
              </a:rPr>
              <a:t>an entity embedded in a network of language-users with the capacity to choose from  a finite but changeable number of possibilities.</a:t>
            </a:r>
            <a:r>
              <a:rPr lang="en-GB" dirty="0"/>
              <a:t> </a:t>
            </a:r>
          </a:p>
          <a:p>
            <a:pPr marL="514350" indent="-514350">
              <a:buAutoNum type="arabicPeriod" startAt="9"/>
            </a:pPr>
            <a:endParaRPr lang="en-GB" dirty="0"/>
          </a:p>
          <a:p>
            <a:pPr marL="0" indent="0">
              <a:buNone/>
            </a:pPr>
            <a:endParaRPr lang="en-GB" dirty="0"/>
          </a:p>
          <a:p>
            <a:pPr marL="0" indent="0">
              <a:buNone/>
            </a:pPr>
            <a:endParaRPr lang="en-GB" dirty="0"/>
          </a:p>
          <a:p>
            <a:pPr marL="514350" indent="-514350">
              <a:buAutoNum type="arabicPeriod"/>
            </a:pPr>
            <a:endParaRPr lang="en-GB" dirty="0"/>
          </a:p>
          <a:p>
            <a:endParaRPr lang="en-GB" dirty="0"/>
          </a:p>
        </p:txBody>
      </p:sp>
    </p:spTree>
    <p:extLst>
      <p:ext uri="{BB962C8B-B14F-4D97-AF65-F5344CB8AC3E}">
        <p14:creationId xmlns:p14="http://schemas.microsoft.com/office/powerpoint/2010/main" val="2259644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C1785-5860-4589-8148-5EF9D67CD908}"/>
              </a:ext>
            </a:extLst>
          </p:cNvPr>
          <p:cNvSpPr>
            <a:spLocks noGrp="1"/>
          </p:cNvSpPr>
          <p:nvPr>
            <p:ph type="title"/>
          </p:nvPr>
        </p:nvSpPr>
        <p:spPr/>
        <p:txBody>
          <a:bodyPr/>
          <a:lstStyle/>
          <a:p>
            <a:r>
              <a:rPr lang="en-GB" b="1" dirty="0">
                <a:solidFill>
                  <a:srgbClr val="0070C0"/>
                </a:solidFill>
              </a:rPr>
              <a:t>Speculation</a:t>
            </a:r>
          </a:p>
        </p:txBody>
      </p:sp>
      <p:sp>
        <p:nvSpPr>
          <p:cNvPr id="3" name="Content Placeholder 2">
            <a:extLst>
              <a:ext uri="{FF2B5EF4-FFF2-40B4-BE49-F238E27FC236}">
                <a16:creationId xmlns:a16="http://schemas.microsoft.com/office/drawing/2014/main" id="{75DAADAD-E655-480B-B02F-21A99E53C84D}"/>
              </a:ext>
            </a:extLst>
          </p:cNvPr>
          <p:cNvSpPr>
            <a:spLocks noGrp="1"/>
          </p:cNvSpPr>
          <p:nvPr>
            <p:ph idx="1"/>
          </p:nvPr>
        </p:nvSpPr>
        <p:spPr/>
        <p:txBody>
          <a:bodyPr/>
          <a:lstStyle/>
          <a:p>
            <a:pPr marL="0" indent="0">
              <a:buNone/>
            </a:pPr>
            <a:endParaRPr lang="en-GB" dirty="0"/>
          </a:p>
          <a:p>
            <a:pPr marL="0" indent="0">
              <a:buNone/>
            </a:pPr>
            <a:r>
              <a:rPr lang="en-GB" sz="3600" dirty="0"/>
              <a:t>By “life” I mean “a finite but changeable number of possibilities  some of which are possible to actualise”.</a:t>
            </a:r>
          </a:p>
          <a:p>
            <a:endParaRPr lang="en-GB" dirty="0"/>
          </a:p>
          <a:p>
            <a:pPr marL="0" indent="0">
              <a:buNone/>
            </a:pPr>
            <a:r>
              <a:rPr lang="en-GB" dirty="0"/>
              <a:t>Whether that definition rings true for you, and what follows if it is, is for you to decide! </a:t>
            </a:r>
          </a:p>
          <a:p>
            <a:endParaRPr lang="en-GB" dirty="0"/>
          </a:p>
        </p:txBody>
      </p:sp>
    </p:spTree>
    <p:extLst>
      <p:ext uri="{BB962C8B-B14F-4D97-AF65-F5344CB8AC3E}">
        <p14:creationId xmlns:p14="http://schemas.microsoft.com/office/powerpoint/2010/main" val="93007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D5C9F-BAAD-4AD9-A821-BDFBB4F81EE2}"/>
              </a:ext>
            </a:extLst>
          </p:cNvPr>
          <p:cNvSpPr>
            <a:spLocks noGrp="1"/>
          </p:cNvSpPr>
          <p:nvPr>
            <p:ph type="title"/>
          </p:nvPr>
        </p:nvSpPr>
        <p:spPr/>
        <p:txBody>
          <a:bodyPr/>
          <a:lstStyle/>
          <a:p>
            <a:r>
              <a:rPr lang="en-GB" b="1" dirty="0">
                <a:solidFill>
                  <a:srgbClr val="0070C0"/>
                </a:solidFill>
              </a:rPr>
              <a:t>Is Life after Death possible?</a:t>
            </a:r>
          </a:p>
        </p:txBody>
      </p:sp>
      <p:pic>
        <p:nvPicPr>
          <p:cNvPr id="5" name="Content Placeholder 4">
            <a:extLst>
              <a:ext uri="{FF2B5EF4-FFF2-40B4-BE49-F238E27FC236}">
                <a16:creationId xmlns:a16="http://schemas.microsoft.com/office/drawing/2014/main" id="{70245E3C-47C0-4251-B0CC-7D95D1EB1F9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72594" y="1467643"/>
            <a:ext cx="5323681" cy="5323681"/>
          </a:xfrm>
          <a:prstGeom prst="rect">
            <a:avLst/>
          </a:prstGeom>
        </p:spPr>
      </p:pic>
    </p:spTree>
    <p:extLst>
      <p:ext uri="{BB962C8B-B14F-4D97-AF65-F5344CB8AC3E}">
        <p14:creationId xmlns:p14="http://schemas.microsoft.com/office/powerpoint/2010/main" val="23398750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F4C42-62E2-4AFD-A671-71BD6E098B48}"/>
              </a:ext>
            </a:extLst>
          </p:cNvPr>
          <p:cNvSpPr>
            <a:spLocks noGrp="1"/>
          </p:cNvSpPr>
          <p:nvPr>
            <p:ph type="title"/>
          </p:nvPr>
        </p:nvSpPr>
        <p:spPr/>
        <p:txBody>
          <a:bodyPr/>
          <a:lstStyle/>
          <a:p>
            <a:r>
              <a:rPr lang="en-GB" b="1" dirty="0">
                <a:solidFill>
                  <a:srgbClr val="0070C0"/>
                </a:solidFill>
              </a:rPr>
              <a:t>Life: Are there any Facts?</a:t>
            </a:r>
          </a:p>
        </p:txBody>
      </p:sp>
      <p:sp>
        <p:nvSpPr>
          <p:cNvPr id="3" name="Content Placeholder 2">
            <a:extLst>
              <a:ext uri="{FF2B5EF4-FFF2-40B4-BE49-F238E27FC236}">
                <a16:creationId xmlns:a16="http://schemas.microsoft.com/office/drawing/2014/main" id="{11550D7C-C2E4-48EE-B4D1-69C7A32504F5}"/>
              </a:ext>
            </a:extLst>
          </p:cNvPr>
          <p:cNvSpPr>
            <a:spLocks noGrp="1"/>
          </p:cNvSpPr>
          <p:nvPr>
            <p:ph idx="1"/>
          </p:nvPr>
        </p:nvSpPr>
        <p:spPr/>
        <p:txBody>
          <a:bodyPr>
            <a:normAutofit/>
          </a:bodyPr>
          <a:lstStyle/>
          <a:p>
            <a:pPr marL="0" indent="0">
              <a:buNone/>
            </a:pPr>
            <a:r>
              <a:rPr lang="en-GB" sz="3600" dirty="0"/>
              <a:t>A person’s actions either increase or decrease the possibilities available for others.</a:t>
            </a:r>
          </a:p>
          <a:p>
            <a:endParaRPr lang="en-GB" sz="3600" dirty="0"/>
          </a:p>
          <a:p>
            <a:endParaRPr lang="en-GB" sz="3600" dirty="0"/>
          </a:p>
          <a:p>
            <a:endParaRPr lang="en-GB" sz="3600" dirty="0"/>
          </a:p>
          <a:p>
            <a:pPr marL="0" indent="0">
              <a:buNone/>
            </a:pPr>
            <a:r>
              <a:rPr lang="en-GB" sz="3600" dirty="0"/>
              <a:t>Each and every one of us is a co-creator, not creator, of possibilities</a:t>
            </a:r>
          </a:p>
        </p:txBody>
      </p:sp>
    </p:spTree>
    <p:extLst>
      <p:ext uri="{BB962C8B-B14F-4D97-AF65-F5344CB8AC3E}">
        <p14:creationId xmlns:p14="http://schemas.microsoft.com/office/powerpoint/2010/main" val="174854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Atomic Bomb">
            <a:extLst>
              <a:ext uri="{FF2B5EF4-FFF2-40B4-BE49-F238E27FC236}">
                <a16:creationId xmlns:a16="http://schemas.microsoft.com/office/drawing/2014/main" id="{469BFC8B-2928-4AD7-B84B-D81D881DC5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924" y="-95250"/>
            <a:ext cx="11306175" cy="7265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44742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F232E-33E2-4B29-B930-71685FA23B17}"/>
              </a:ext>
            </a:extLst>
          </p:cNvPr>
          <p:cNvSpPr>
            <a:spLocks noGrp="1"/>
          </p:cNvSpPr>
          <p:nvPr>
            <p:ph type="title"/>
          </p:nvPr>
        </p:nvSpPr>
        <p:spPr/>
        <p:txBody>
          <a:bodyPr/>
          <a:lstStyle/>
          <a:p>
            <a:r>
              <a:rPr lang="en-GB" b="1" dirty="0">
                <a:solidFill>
                  <a:srgbClr val="0070C0"/>
                </a:solidFill>
              </a:rPr>
              <a:t>Conclusion</a:t>
            </a:r>
          </a:p>
        </p:txBody>
      </p:sp>
      <p:sp>
        <p:nvSpPr>
          <p:cNvPr id="3" name="Content Placeholder 2">
            <a:extLst>
              <a:ext uri="{FF2B5EF4-FFF2-40B4-BE49-F238E27FC236}">
                <a16:creationId xmlns:a16="http://schemas.microsoft.com/office/drawing/2014/main" id="{AA41166C-97DB-43BF-B65D-A65DAC93031B}"/>
              </a:ext>
            </a:extLst>
          </p:cNvPr>
          <p:cNvSpPr>
            <a:spLocks noGrp="1"/>
          </p:cNvSpPr>
          <p:nvPr>
            <p:ph idx="1"/>
          </p:nvPr>
        </p:nvSpPr>
        <p:spPr>
          <a:xfrm>
            <a:off x="838200" y="1690688"/>
            <a:ext cx="10515600" cy="5053012"/>
          </a:xfrm>
        </p:spPr>
        <p:txBody>
          <a:bodyPr>
            <a:normAutofit/>
          </a:bodyPr>
          <a:lstStyle/>
          <a:p>
            <a:pPr marL="0" indent="0">
              <a:buNone/>
            </a:pPr>
            <a:r>
              <a:rPr lang="en-GB" sz="3200" dirty="0"/>
              <a:t>In doing philosophy we must inevitably use words. Yet, words are the source of  misunderstanding and confusion.</a:t>
            </a:r>
          </a:p>
          <a:p>
            <a:pPr marL="0" indent="0">
              <a:buNone/>
            </a:pPr>
            <a:r>
              <a:rPr lang="en-GB" sz="3200" dirty="0"/>
              <a:t>It is clearly true that we can theorize about Life; but theories are not facts: they are fictions which we might be persuaded to accept as truth. </a:t>
            </a:r>
          </a:p>
          <a:p>
            <a:pPr marL="0" indent="0">
              <a:buNone/>
            </a:pPr>
            <a:r>
              <a:rPr lang="en-GB" sz="3200" dirty="0"/>
              <a:t>Given  that we experience numerous moral dilemmas, what matters is answering the ethical question “on what grounds ought I to act?”</a:t>
            </a:r>
          </a:p>
          <a:p>
            <a:pPr marL="0" indent="0">
              <a:buNone/>
            </a:pPr>
            <a:r>
              <a:rPr lang="en-GB" sz="3200" dirty="0"/>
              <a:t>The question ‘What is Life?’ is not only unanswerable, it is also irrelevant.  </a:t>
            </a:r>
          </a:p>
          <a:p>
            <a:endParaRPr lang="en-GB" dirty="0"/>
          </a:p>
        </p:txBody>
      </p:sp>
    </p:spTree>
    <p:extLst>
      <p:ext uri="{BB962C8B-B14F-4D97-AF65-F5344CB8AC3E}">
        <p14:creationId xmlns:p14="http://schemas.microsoft.com/office/powerpoint/2010/main" val="307790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Image result for climate change pictures">
            <a:extLst>
              <a:ext uri="{FF2B5EF4-FFF2-40B4-BE49-F238E27FC236}">
                <a16:creationId xmlns:a16="http://schemas.microsoft.com/office/drawing/2014/main" id="{875D51AB-0415-4191-B93D-D3EB078562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76" y="0"/>
            <a:ext cx="12487275" cy="695938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50651869-CC45-4839-9BF9-95D628C49BA3}"/>
              </a:ext>
            </a:extLst>
          </p:cNvPr>
          <p:cNvSpPr/>
          <p:nvPr/>
        </p:nvSpPr>
        <p:spPr>
          <a:xfrm>
            <a:off x="2726558" y="2967335"/>
            <a:ext cx="6738896" cy="923330"/>
          </a:xfrm>
          <a:prstGeom prst="rect">
            <a:avLst/>
          </a:prstGeom>
          <a:noFill/>
        </p:spPr>
        <p:txBody>
          <a:bodyPr wrap="none" lIns="91440" tIns="45720" rIns="91440" bIns="45720">
            <a:spAutoFit/>
          </a:bodyPr>
          <a:lstStyle/>
          <a:p>
            <a:pPr algn="ctr"/>
            <a:r>
              <a:rPr lang="en-US" sz="5400" b="1" dirty="0">
                <a:ln w="22225">
                  <a:solidFill>
                    <a:schemeClr val="accent2"/>
                  </a:solidFill>
                  <a:prstDash val="solid"/>
                </a:ln>
                <a:solidFill>
                  <a:schemeClr val="accent2">
                    <a:lumMod val="40000"/>
                    <a:lumOff val="60000"/>
                  </a:schemeClr>
                </a:solidFill>
              </a:rPr>
              <a:t>Thank you for listening</a:t>
            </a: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0912536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10F97-AFBD-40CC-84A9-6AE58411769D}"/>
              </a:ext>
            </a:extLst>
          </p:cNvPr>
          <p:cNvSpPr>
            <a:spLocks noGrp="1"/>
          </p:cNvSpPr>
          <p:nvPr>
            <p:ph type="title"/>
          </p:nvPr>
        </p:nvSpPr>
        <p:spPr/>
        <p:txBody>
          <a:bodyPr/>
          <a:lstStyle/>
          <a:p>
            <a:r>
              <a:rPr lang="en-GB" b="1" dirty="0">
                <a:solidFill>
                  <a:srgbClr val="0070C0"/>
                </a:solidFill>
              </a:rPr>
              <a:t>Compassion</a:t>
            </a:r>
          </a:p>
        </p:txBody>
      </p:sp>
      <p:sp>
        <p:nvSpPr>
          <p:cNvPr id="3" name="Content Placeholder 2">
            <a:extLst>
              <a:ext uri="{FF2B5EF4-FFF2-40B4-BE49-F238E27FC236}">
                <a16:creationId xmlns:a16="http://schemas.microsoft.com/office/drawing/2014/main" id="{680F1071-CDE0-4CE0-AD4F-4061DF61A7AD}"/>
              </a:ext>
            </a:extLst>
          </p:cNvPr>
          <p:cNvSpPr>
            <a:spLocks noGrp="1"/>
          </p:cNvSpPr>
          <p:nvPr>
            <p:ph idx="1"/>
          </p:nvPr>
        </p:nvSpPr>
        <p:spPr/>
        <p:txBody>
          <a:bodyPr>
            <a:noAutofit/>
          </a:bodyPr>
          <a:lstStyle/>
          <a:p>
            <a:endParaRPr lang="en-GB" sz="36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GB" sz="3600" dirty="0">
                <a:effectLst/>
                <a:latin typeface="Calibri" panose="020F0502020204030204" pitchFamily="34" charset="0"/>
                <a:ea typeface="Times New Roman" panose="02020603050405020304" pitchFamily="18" charset="0"/>
                <a:cs typeface="Times New Roman" panose="02020603050405020304" pitchFamily="18" charset="0"/>
              </a:rPr>
              <a:t>The Compassionate Mind Foundation (founded by Paul Gilbert) </a:t>
            </a:r>
            <a:r>
              <a:rPr lang="en-GB" sz="36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https://www.compassionatemind.co.uk/</a:t>
            </a: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en-GB" sz="3600" dirty="0">
              <a:latin typeface="Calibri" panose="020F0502020204030204" pitchFamily="34" charset="0"/>
              <a:ea typeface="Times New Roman" panose="02020603050405020304" pitchFamily="18" charset="0"/>
              <a:cs typeface="Times New Roman" panose="02020603050405020304" pitchFamily="18" charset="0"/>
            </a:endParaRPr>
          </a:p>
          <a:p>
            <a:r>
              <a:rPr lang="en-GB" sz="3600" dirty="0">
                <a:effectLst/>
                <a:latin typeface="Calibri" panose="020F0502020204030204" pitchFamily="34" charset="0"/>
                <a:ea typeface="Times New Roman" panose="02020603050405020304" pitchFamily="18" charset="0"/>
                <a:cs typeface="Times New Roman" panose="02020603050405020304" pitchFamily="18" charset="0"/>
              </a:rPr>
              <a:t>The Charter for Compassion (founded by Religious Historian, Karen Armstrong)  </a:t>
            </a:r>
          </a:p>
          <a:p>
            <a:pPr marL="0" indent="0">
              <a:buNone/>
            </a:pPr>
            <a:r>
              <a:rPr lang="en-GB" sz="36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3"/>
              </a:rPr>
              <a:t>  https://charterforcompassion.org/</a:t>
            </a:r>
            <a:endParaRPr lang="en-GB" sz="3600" dirty="0"/>
          </a:p>
        </p:txBody>
      </p:sp>
    </p:spTree>
    <p:extLst>
      <p:ext uri="{BB962C8B-B14F-4D97-AF65-F5344CB8AC3E}">
        <p14:creationId xmlns:p14="http://schemas.microsoft.com/office/powerpoint/2010/main" val="4175543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0A56A-40E0-487E-906F-ECB4A7368101}"/>
              </a:ext>
            </a:extLst>
          </p:cNvPr>
          <p:cNvSpPr>
            <a:spLocks noGrp="1"/>
          </p:cNvSpPr>
          <p:nvPr>
            <p:ph type="title"/>
          </p:nvPr>
        </p:nvSpPr>
        <p:spPr>
          <a:xfrm>
            <a:off x="838199" y="365125"/>
            <a:ext cx="11049001" cy="1325563"/>
          </a:xfrm>
        </p:spPr>
        <p:txBody>
          <a:bodyPr>
            <a:normAutofit/>
          </a:bodyPr>
          <a:lstStyle/>
          <a:p>
            <a:r>
              <a:rPr lang="en-GB" b="1" dirty="0">
                <a:solidFill>
                  <a:srgbClr val="0070C0"/>
                </a:solidFill>
              </a:rPr>
              <a:t>Public demonstration  of the practical uses of scientific explanations</a:t>
            </a:r>
          </a:p>
        </p:txBody>
      </p:sp>
      <p:pic>
        <p:nvPicPr>
          <p:cNvPr id="4098" name="Picture 2" descr="See the source image">
            <a:extLst>
              <a:ext uri="{FF2B5EF4-FFF2-40B4-BE49-F238E27FC236}">
                <a16:creationId xmlns:a16="http://schemas.microsoft.com/office/drawing/2014/main" id="{9248ED8E-CCA1-4378-AFFD-EACE5735B3A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124701" y="1690688"/>
            <a:ext cx="4029074" cy="587465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image of a lightening rod">
            <a:extLst>
              <a:ext uri="{FF2B5EF4-FFF2-40B4-BE49-F238E27FC236}">
                <a16:creationId xmlns:a16="http://schemas.microsoft.com/office/drawing/2014/main" id="{C60637B6-A0A5-411D-8B8A-855C258481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3550" y="1914108"/>
            <a:ext cx="3731419" cy="5174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3057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FAC4D2-8023-44A5-961B-24B6CF289856}"/>
              </a:ext>
            </a:extLst>
          </p:cNvPr>
          <p:cNvSpPr>
            <a:spLocks noGrp="1"/>
          </p:cNvSpPr>
          <p:nvPr>
            <p:ph idx="1"/>
          </p:nvPr>
        </p:nvSpPr>
        <p:spPr>
          <a:xfrm>
            <a:off x="685800" y="1419225"/>
            <a:ext cx="10991850" cy="4757738"/>
          </a:xfrm>
        </p:spPr>
        <p:txBody>
          <a:bodyPr/>
          <a:lstStyle/>
          <a:p>
            <a:pPr marL="0" indent="0">
              <a:buNone/>
            </a:pPr>
            <a:endParaRPr lang="en-GB" dirty="0"/>
          </a:p>
          <a:p>
            <a:pPr marL="0" indent="0">
              <a:buNone/>
            </a:pPr>
            <a:r>
              <a:rPr lang="en-GB" dirty="0">
                <a:solidFill>
                  <a:srgbClr val="1A1A1A"/>
                </a:solidFill>
                <a:effectLst/>
                <a:latin typeface="Calibri" panose="020F0502020204030204" pitchFamily="34" charset="0"/>
                <a:ea typeface="Calibri" panose="020F0502020204030204" pitchFamily="34" charset="0"/>
              </a:rPr>
              <a:t>	</a:t>
            </a:r>
          </a:p>
          <a:p>
            <a:pPr marL="0" indent="0">
              <a:buNone/>
            </a:pPr>
            <a:r>
              <a:rPr lang="en-GB" sz="3600" dirty="0">
                <a:solidFill>
                  <a:srgbClr val="1A1A1A"/>
                </a:solidFill>
                <a:effectLst/>
                <a:latin typeface="Calibri" panose="020F0502020204030204" pitchFamily="34" charset="0"/>
                <a:ea typeface="Calibri" panose="020F0502020204030204" pitchFamily="34" charset="0"/>
              </a:rPr>
              <a:t>It is certainly true that science has provided alternative </a:t>
            </a:r>
            <a:r>
              <a:rPr lang="en-GB" sz="3600" dirty="0">
                <a:solidFill>
                  <a:srgbClr val="FF0000"/>
                </a:solidFill>
              </a:rPr>
              <a:t>credible</a:t>
            </a:r>
            <a:r>
              <a:rPr lang="en-GB" sz="3600" dirty="0"/>
              <a:t> </a:t>
            </a:r>
            <a:r>
              <a:rPr lang="en-GB" sz="3600" dirty="0">
                <a:solidFill>
                  <a:srgbClr val="1A1A1A"/>
                </a:solidFill>
                <a:effectLst/>
                <a:latin typeface="Calibri" panose="020F0502020204030204" pitchFamily="34" charset="0"/>
                <a:ea typeface="Calibri" panose="020F0502020204030204" pitchFamily="34" charset="0"/>
              </a:rPr>
              <a:t>explanations to supernatural ones.  However,</a:t>
            </a:r>
            <a:r>
              <a:rPr lang="en-GB" sz="3600" dirty="0">
                <a:solidFill>
                  <a:srgbClr val="1A1A1A"/>
                </a:solidFill>
                <a:latin typeface="Calibri" panose="020F0502020204030204" pitchFamily="34" charset="0"/>
                <a:ea typeface="Calibri" panose="020F0502020204030204" pitchFamily="34" charset="0"/>
              </a:rPr>
              <a:t> it </a:t>
            </a:r>
            <a:r>
              <a:rPr lang="en-GB" sz="3600" dirty="0">
                <a:solidFill>
                  <a:srgbClr val="1A1A1A"/>
                </a:solidFill>
                <a:effectLst/>
                <a:latin typeface="Calibri" panose="020F0502020204030204" pitchFamily="34" charset="0"/>
                <a:ea typeface="Calibri" panose="020F0502020204030204" pitchFamily="34" charset="0"/>
              </a:rPr>
              <a:t>does not follow that  it is possible for science to provide a </a:t>
            </a:r>
            <a:r>
              <a:rPr lang="en-GB" sz="3600" dirty="0">
                <a:solidFill>
                  <a:srgbClr val="FF0000"/>
                </a:solidFill>
                <a:effectLst/>
                <a:latin typeface="Calibri" panose="020F0502020204030204" pitchFamily="34" charset="0"/>
                <a:ea typeface="Calibri" panose="020F0502020204030204" pitchFamily="34" charset="0"/>
              </a:rPr>
              <a:t>complete</a:t>
            </a:r>
            <a:r>
              <a:rPr lang="en-GB" sz="3600" dirty="0">
                <a:solidFill>
                  <a:srgbClr val="1A1A1A"/>
                </a:solidFill>
                <a:effectLst/>
                <a:latin typeface="Calibri" panose="020F0502020204030204" pitchFamily="34" charset="0"/>
                <a:ea typeface="Calibri" panose="020F0502020204030204" pitchFamily="34" charset="0"/>
              </a:rPr>
              <a:t> explanation of </a:t>
            </a:r>
            <a:r>
              <a:rPr lang="en-GB" sz="3600" dirty="0"/>
              <a:t>Life.</a:t>
            </a:r>
          </a:p>
          <a:p>
            <a:pPr marL="0" indent="0">
              <a:buNone/>
            </a:pPr>
            <a:endParaRPr lang="en-GB" sz="3600" dirty="0"/>
          </a:p>
          <a:p>
            <a:pPr marL="0" indent="0" algn="ctr">
              <a:buNone/>
            </a:pPr>
            <a:r>
              <a:rPr lang="en-GB" sz="3600" dirty="0"/>
              <a:t>Explaining vs. Explaining away</a:t>
            </a:r>
          </a:p>
          <a:p>
            <a:pPr marL="0" indent="0">
              <a:buNone/>
            </a:pPr>
            <a:endParaRPr lang="en-GB" dirty="0">
              <a:solidFill>
                <a:srgbClr val="1A1A1A"/>
              </a:solidFill>
              <a:effectLst/>
              <a:latin typeface="Calibri" panose="020F0502020204030204" pitchFamily="34" charset="0"/>
              <a:ea typeface="Calibri" panose="020F0502020204030204" pitchFamily="34" charset="0"/>
            </a:endParaRPr>
          </a:p>
          <a:p>
            <a:pPr marL="0" indent="0">
              <a:buNone/>
            </a:pPr>
            <a:endParaRPr lang="en-GB" dirty="0">
              <a:solidFill>
                <a:srgbClr val="1A1A1A"/>
              </a:solidFill>
              <a:latin typeface="Calibri" panose="020F0502020204030204" pitchFamily="34" charset="0"/>
              <a:ea typeface="Calibri" panose="020F0502020204030204" pitchFamily="34" charset="0"/>
            </a:endParaRPr>
          </a:p>
          <a:p>
            <a:endParaRPr lang="en-GB" dirty="0"/>
          </a:p>
        </p:txBody>
      </p:sp>
    </p:spTree>
    <p:extLst>
      <p:ext uri="{BB962C8B-B14F-4D97-AF65-F5344CB8AC3E}">
        <p14:creationId xmlns:p14="http://schemas.microsoft.com/office/powerpoint/2010/main" val="2953026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71EF1-6B19-48C1-AD04-5E247FEDF1DA}"/>
              </a:ext>
            </a:extLst>
          </p:cNvPr>
          <p:cNvSpPr>
            <a:spLocks noGrp="1"/>
          </p:cNvSpPr>
          <p:nvPr>
            <p:ph type="title"/>
          </p:nvPr>
        </p:nvSpPr>
        <p:spPr/>
        <p:txBody>
          <a:bodyPr/>
          <a:lstStyle/>
          <a:p>
            <a:r>
              <a:rPr lang="en-GB" b="1" dirty="0">
                <a:solidFill>
                  <a:srgbClr val="0070C0"/>
                </a:solidFill>
              </a:rPr>
              <a:t>Etymology of Life</a:t>
            </a:r>
          </a:p>
        </p:txBody>
      </p:sp>
      <p:sp>
        <p:nvSpPr>
          <p:cNvPr id="3" name="Content Placeholder 2">
            <a:extLst>
              <a:ext uri="{FF2B5EF4-FFF2-40B4-BE49-F238E27FC236}">
                <a16:creationId xmlns:a16="http://schemas.microsoft.com/office/drawing/2014/main" id="{5972FD45-A257-459F-981A-E5E84B950C56}"/>
              </a:ext>
            </a:extLst>
          </p:cNvPr>
          <p:cNvSpPr>
            <a:spLocks noGrp="1"/>
          </p:cNvSpPr>
          <p:nvPr>
            <p:ph idx="1"/>
          </p:nvPr>
        </p:nvSpPr>
        <p:spPr>
          <a:xfrm>
            <a:off x="838200" y="1825625"/>
            <a:ext cx="11029950" cy="4351338"/>
          </a:xfrm>
        </p:spPr>
        <p:txBody>
          <a:bodyPr>
            <a:normAutofit lnSpcReduction="10000"/>
          </a:bodyPr>
          <a:lstStyle/>
          <a:p>
            <a:pPr marL="0" indent="0">
              <a:buNone/>
            </a:pPr>
            <a:r>
              <a:rPr lang="en-GB" dirty="0">
                <a:solidFill>
                  <a:srgbClr val="1A1A1A"/>
                </a:solidFill>
                <a:latin typeface="Calibri" panose="020F0502020204030204" pitchFamily="34" charset="0"/>
                <a:ea typeface="Calibri" panose="020F0502020204030204" pitchFamily="34" charset="0"/>
              </a:rPr>
              <a:t>Before we can answer the question “What is Life?” we must answer the question “What does the word ‘life’ mean?”</a:t>
            </a:r>
            <a:r>
              <a:rPr lang="en-GB" dirty="0">
                <a:solidFill>
                  <a:srgbClr val="1A1A1A"/>
                </a:solidFill>
                <a:effectLst/>
                <a:latin typeface="Calibri" panose="020F0502020204030204" pitchFamily="34" charset="0"/>
                <a:ea typeface="Calibri" panose="020F0502020204030204" pitchFamily="34" charset="0"/>
              </a:rPr>
              <a:t> </a:t>
            </a:r>
            <a:endParaRPr lang="en-GB" dirty="0"/>
          </a:p>
          <a:p>
            <a:pPr marL="0" indent="0">
              <a:buNone/>
            </a:pPr>
            <a:endParaRPr lang="en-GB" dirty="0"/>
          </a:p>
          <a:p>
            <a:pPr marL="0" indent="0">
              <a:buNone/>
            </a:pPr>
            <a:endParaRPr lang="en-GB" dirty="0"/>
          </a:p>
          <a:p>
            <a:pPr marL="0" indent="0">
              <a:buNone/>
            </a:pPr>
            <a:r>
              <a:rPr lang="en-GB" sz="6000" dirty="0"/>
              <a:t>				Body</a:t>
            </a:r>
          </a:p>
          <a:p>
            <a:pPr marL="0" indent="0">
              <a:buNone/>
            </a:pPr>
            <a:endParaRPr lang="en-GB" sz="6000" dirty="0"/>
          </a:p>
          <a:p>
            <a:pPr marL="0" indent="0">
              <a:buNone/>
            </a:pPr>
            <a:r>
              <a:rPr lang="en-GB" sz="3600" dirty="0"/>
              <a:t>Replaces one word with another – not very informative!</a:t>
            </a:r>
          </a:p>
          <a:p>
            <a:pPr marL="0" indent="0">
              <a:buNone/>
            </a:pPr>
            <a:endParaRPr lang="en-GB" dirty="0"/>
          </a:p>
        </p:txBody>
      </p:sp>
    </p:spTree>
    <p:extLst>
      <p:ext uri="{BB962C8B-B14F-4D97-AF65-F5344CB8AC3E}">
        <p14:creationId xmlns:p14="http://schemas.microsoft.com/office/powerpoint/2010/main" val="583638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2D543-4BC0-4463-9EE7-924C53B8337B}"/>
              </a:ext>
            </a:extLst>
          </p:cNvPr>
          <p:cNvSpPr>
            <a:spLocks noGrp="1"/>
          </p:cNvSpPr>
          <p:nvPr>
            <p:ph type="title"/>
          </p:nvPr>
        </p:nvSpPr>
        <p:spPr/>
        <p:txBody>
          <a:bodyPr/>
          <a:lstStyle/>
          <a:p>
            <a:r>
              <a:rPr lang="en-GB" b="1" dirty="0">
                <a:solidFill>
                  <a:srgbClr val="0070C0"/>
                </a:solidFill>
              </a:rPr>
              <a:t>Nomological Fallacy</a:t>
            </a:r>
          </a:p>
        </p:txBody>
      </p:sp>
      <p:sp>
        <p:nvSpPr>
          <p:cNvPr id="3" name="Content Placeholder 2">
            <a:extLst>
              <a:ext uri="{FF2B5EF4-FFF2-40B4-BE49-F238E27FC236}">
                <a16:creationId xmlns:a16="http://schemas.microsoft.com/office/drawing/2014/main" id="{41D769C8-BCFF-4851-9026-3C91D6C5B18D}"/>
              </a:ext>
            </a:extLst>
          </p:cNvPr>
          <p:cNvSpPr>
            <a:spLocks noGrp="1"/>
          </p:cNvSpPr>
          <p:nvPr>
            <p:ph idx="1"/>
          </p:nvPr>
        </p:nvSpPr>
        <p:spPr>
          <a:xfrm>
            <a:off x="733425" y="1952625"/>
            <a:ext cx="11458575" cy="6653213"/>
          </a:xfrm>
        </p:spPr>
        <p:txBody>
          <a:bodyPr/>
          <a:lstStyle/>
          <a:p>
            <a:pPr marL="0" indent="0">
              <a:buNone/>
            </a:pPr>
            <a:r>
              <a:rPr lang="en-GB" dirty="0"/>
              <a:t>It is a mistake to believe that the name  (Life) provides knowledge about the nature of the phenomenon. </a:t>
            </a:r>
          </a:p>
          <a:p>
            <a:pPr marL="0" indent="0">
              <a:buNone/>
            </a:pPr>
            <a:r>
              <a:rPr lang="en-GB" dirty="0"/>
              <a:t>“Life” :  (noun) seemingly referring to an object: something we can see.</a:t>
            </a:r>
          </a:p>
        </p:txBody>
      </p:sp>
      <p:pic>
        <p:nvPicPr>
          <p:cNvPr id="7" name="Picture 2" descr="See the source image">
            <a:extLst>
              <a:ext uri="{FF2B5EF4-FFF2-40B4-BE49-F238E27FC236}">
                <a16:creationId xmlns:a16="http://schemas.microsoft.com/office/drawing/2014/main" id="{CDD2B953-C3DE-41FA-BF9D-9907EA6CA3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40" y="3985021"/>
            <a:ext cx="3738787" cy="249252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Image result for image of an apple">
            <a:extLst>
              <a:ext uri="{FF2B5EF4-FFF2-40B4-BE49-F238E27FC236}">
                <a16:creationId xmlns:a16="http://schemas.microsoft.com/office/drawing/2014/main" id="{77D9A9D7-DDDC-4E26-B0D2-06F0A74C1D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8494" y="3407964"/>
            <a:ext cx="2703747" cy="306958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image of cell under microscope">
            <a:extLst>
              <a:ext uri="{FF2B5EF4-FFF2-40B4-BE49-F238E27FC236}">
                <a16:creationId xmlns:a16="http://schemas.microsoft.com/office/drawing/2014/main" id="{DA49FEAC-B1BA-426D-9F4F-500662117CD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62712" y="4050902"/>
            <a:ext cx="2247900" cy="22955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Real DNA Under Microscope">
            <a:extLst>
              <a:ext uri="{FF2B5EF4-FFF2-40B4-BE49-F238E27FC236}">
                <a16:creationId xmlns:a16="http://schemas.microsoft.com/office/drawing/2014/main" id="{76FDE887-E91C-41C0-8650-A72CA3CBBD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11500" y="4050902"/>
            <a:ext cx="3310582" cy="1873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9839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8C430-BE38-4D0E-8763-279444108319}"/>
              </a:ext>
            </a:extLst>
          </p:cNvPr>
          <p:cNvSpPr>
            <a:spLocks noGrp="1"/>
          </p:cNvSpPr>
          <p:nvPr>
            <p:ph type="title"/>
          </p:nvPr>
        </p:nvSpPr>
        <p:spPr/>
        <p:txBody>
          <a:bodyPr>
            <a:normAutofit/>
          </a:bodyPr>
          <a:lstStyle/>
          <a:p>
            <a:r>
              <a:rPr lang="en-GB" b="1" dirty="0">
                <a:solidFill>
                  <a:srgbClr val="0070C0"/>
                </a:solidFill>
              </a:rPr>
              <a:t>Life is</a:t>
            </a:r>
            <a:r>
              <a:rPr lang="en-GB" dirty="0"/>
              <a:t> </a:t>
            </a:r>
            <a:r>
              <a:rPr lang="en-GB" b="1" dirty="0">
                <a:solidFill>
                  <a:srgbClr val="0070C0"/>
                </a:solidFill>
              </a:rPr>
              <a:t>a sequence of observations (a process)</a:t>
            </a:r>
            <a:br>
              <a:rPr lang="en-GB" dirty="0"/>
            </a:br>
            <a:endParaRPr lang="en-GB" b="1" dirty="0">
              <a:solidFill>
                <a:srgbClr val="0070C0"/>
              </a:solidFill>
            </a:endParaRPr>
          </a:p>
        </p:txBody>
      </p:sp>
      <p:pic>
        <p:nvPicPr>
          <p:cNvPr id="4" name="Picture 2" descr="See the source image">
            <a:extLst>
              <a:ext uri="{FF2B5EF4-FFF2-40B4-BE49-F238E27FC236}">
                <a16:creationId xmlns:a16="http://schemas.microsoft.com/office/drawing/2014/main" id="{17897193-73F5-48BF-9242-9F49D6EB36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63548" y="2964560"/>
            <a:ext cx="3738787" cy="24925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Image result for Real DNA Under Microscope">
            <a:extLst>
              <a:ext uri="{FF2B5EF4-FFF2-40B4-BE49-F238E27FC236}">
                <a16:creationId xmlns:a16="http://schemas.microsoft.com/office/drawing/2014/main" id="{EDB49CB7-4C9F-4E61-8D42-F9C3929299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619" y="3063061"/>
            <a:ext cx="3772633" cy="213514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image of cell under microscope">
            <a:extLst>
              <a:ext uri="{FF2B5EF4-FFF2-40B4-BE49-F238E27FC236}">
                <a16:creationId xmlns:a16="http://schemas.microsoft.com/office/drawing/2014/main" id="{228288D8-981E-46FC-8B37-1835808E3B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8124" y="3063061"/>
            <a:ext cx="2247900" cy="2295525"/>
          </a:xfrm>
          <a:prstGeom prst="rect">
            <a:avLst/>
          </a:prstGeom>
          <a:noFill/>
          <a:extLst>
            <a:ext uri="{909E8E84-426E-40DD-AFC4-6F175D3DCCD1}">
              <a14:hiddenFill xmlns:a14="http://schemas.microsoft.com/office/drawing/2010/main">
                <a:solidFill>
                  <a:srgbClr val="FFFFFF"/>
                </a:solidFill>
              </a14:hiddenFill>
            </a:ext>
          </a:extLst>
        </p:spPr>
      </p:pic>
      <p:sp>
        <p:nvSpPr>
          <p:cNvPr id="7" name="Arrow: Right 6">
            <a:extLst>
              <a:ext uri="{FF2B5EF4-FFF2-40B4-BE49-F238E27FC236}">
                <a16:creationId xmlns:a16="http://schemas.microsoft.com/office/drawing/2014/main" id="{477B5DD3-CC16-4737-A06E-25A2269895D0}"/>
              </a:ext>
            </a:extLst>
          </p:cNvPr>
          <p:cNvSpPr/>
          <p:nvPr/>
        </p:nvSpPr>
        <p:spPr>
          <a:xfrm>
            <a:off x="3971208" y="4063960"/>
            <a:ext cx="886916" cy="4953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Arrow: Right 7">
            <a:extLst>
              <a:ext uri="{FF2B5EF4-FFF2-40B4-BE49-F238E27FC236}">
                <a16:creationId xmlns:a16="http://schemas.microsoft.com/office/drawing/2014/main" id="{C79BF042-4C8B-487F-853F-C57693F6418B}"/>
              </a:ext>
            </a:extLst>
          </p:cNvPr>
          <p:cNvSpPr/>
          <p:nvPr/>
        </p:nvSpPr>
        <p:spPr>
          <a:xfrm>
            <a:off x="7241328" y="4014822"/>
            <a:ext cx="886916" cy="4953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28434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Image result for images of evolutionary embryology">
            <a:extLst>
              <a:ext uri="{FF2B5EF4-FFF2-40B4-BE49-F238E27FC236}">
                <a16:creationId xmlns:a16="http://schemas.microsoft.com/office/drawing/2014/main" id="{3CF2D50B-3F98-4F05-B83C-4CBAB89CA80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1943101" y="78717"/>
            <a:ext cx="8315324" cy="67792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476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8881</TotalTime>
  <Words>1587</Words>
  <Application>Microsoft Office PowerPoint</Application>
  <PresentationFormat>Widescreen</PresentationFormat>
  <Paragraphs>136</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Calibri Light</vt:lpstr>
      <vt:lpstr>Office Theme</vt:lpstr>
      <vt:lpstr>Life: Facts, Fictions and Leaps of Imagination.  </vt:lpstr>
      <vt:lpstr>Thesis</vt:lpstr>
      <vt:lpstr>Is there a scientific answer to the question “What is Life”?</vt:lpstr>
      <vt:lpstr>Public demonstration  of the practical uses of scientific explanations</vt:lpstr>
      <vt:lpstr>PowerPoint Presentation</vt:lpstr>
      <vt:lpstr>Etymology of Life</vt:lpstr>
      <vt:lpstr>Nomological Fallacy</vt:lpstr>
      <vt:lpstr>Life is a sequence of observations (a process) </vt:lpstr>
      <vt:lpstr>PowerPoint Presentation</vt:lpstr>
      <vt:lpstr>“Life” means “An Explanation of how one observable becomes another”</vt:lpstr>
      <vt:lpstr>PowerPoint Presentation</vt:lpstr>
      <vt:lpstr>PowerPoint Presentation</vt:lpstr>
      <vt:lpstr>“Life” means “the absence, or opposite, of Death”</vt:lpstr>
      <vt:lpstr>“Life” means “a property that some things have and others do not”</vt:lpstr>
      <vt:lpstr>Life: Whatever makes the difference between living and non-living things</vt:lpstr>
      <vt:lpstr>Living or Non-Living?</vt:lpstr>
      <vt:lpstr>Reductive Abstractionism</vt:lpstr>
      <vt:lpstr>PowerPoint Presentation</vt:lpstr>
      <vt:lpstr>PowerPoint Presentation</vt:lpstr>
      <vt:lpstr>PowerPoint Presentation</vt:lpstr>
      <vt:lpstr>“[T]he familiar, just because it is familiar, is not cognitively understood. The commonest way in which we deceive  either ourselves  or others about understanding is by assuming something as familiar, and accepting it on that account […] </vt:lpstr>
      <vt:lpstr>PowerPoint Presentation</vt:lpstr>
      <vt:lpstr>PowerPoint Presentation</vt:lpstr>
      <vt:lpstr>The Problem of the Post-Truth Era</vt:lpstr>
      <vt:lpstr>PowerPoint Presentation</vt:lpstr>
      <vt:lpstr>PowerPoint Presentation</vt:lpstr>
      <vt:lpstr>Objectivity vs. Subjectivity</vt:lpstr>
      <vt:lpstr>PowerPoint Presentation</vt:lpstr>
      <vt:lpstr>PowerPoint Presentation</vt:lpstr>
      <vt:lpstr>Certainty</vt:lpstr>
      <vt:lpstr>PowerPoint Presentation</vt:lpstr>
      <vt:lpstr>Speculation</vt:lpstr>
      <vt:lpstr>Is Life after Death possible?</vt:lpstr>
      <vt:lpstr>Life: Are there any Facts?</vt:lpstr>
      <vt:lpstr>PowerPoint Presentation</vt:lpstr>
      <vt:lpstr>Conclusion</vt:lpstr>
      <vt:lpstr>PowerPoint Presentation</vt:lpstr>
      <vt:lpstr>Compassion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Brief History of Life: Facts, Fictions and Leaps of Imagination.</dc:title>
  <dc:creator>Fauzia Rahman</dc:creator>
  <cp:lastModifiedBy>Fauzia Rahman</cp:lastModifiedBy>
  <cp:revision>280</cp:revision>
  <dcterms:created xsi:type="dcterms:W3CDTF">2020-06-12T10:48:36Z</dcterms:created>
  <dcterms:modified xsi:type="dcterms:W3CDTF">2020-08-16T07:55:38Z</dcterms:modified>
</cp:coreProperties>
</file>