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303" r:id="rId4"/>
    <p:sldId id="304" r:id="rId5"/>
    <p:sldId id="306" r:id="rId6"/>
    <p:sldId id="308" r:id="rId7"/>
    <p:sldId id="309" r:id="rId8"/>
    <p:sldId id="327" r:id="rId9"/>
    <p:sldId id="310" r:id="rId10"/>
    <p:sldId id="311" r:id="rId11"/>
    <p:sldId id="312" r:id="rId12"/>
    <p:sldId id="314" r:id="rId13"/>
    <p:sldId id="313" r:id="rId14"/>
    <p:sldId id="315" r:id="rId15"/>
    <p:sldId id="316" r:id="rId16"/>
    <p:sldId id="317" r:id="rId17"/>
    <p:sldId id="318" r:id="rId18"/>
    <p:sldId id="319" r:id="rId19"/>
    <p:sldId id="320" r:id="rId20"/>
    <p:sldId id="321" r:id="rId21"/>
    <p:sldId id="305" r:id="rId22"/>
    <p:sldId id="326" r:id="rId23"/>
    <p:sldId id="325" r:id="rId24"/>
    <p:sldId id="323" r:id="rId25"/>
    <p:sldId id="324" r:id="rId26"/>
    <p:sldId id="328" r:id="rId27"/>
    <p:sldId id="329" r:id="rId28"/>
    <p:sldId id="330"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ob Clarke" initials="BC" lastIdx="1" clrIdx="0">
    <p:extLst>
      <p:ext uri="{19B8F6BF-5375-455C-9EA6-DF929625EA0E}">
        <p15:presenceInfo xmlns:p15="http://schemas.microsoft.com/office/powerpoint/2012/main" userId="120e8544718a51ae"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33CC"/>
    <a:srgbClr val="FFF2CC"/>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00" autoAdjust="0"/>
    <p:restoredTop sz="93692" autoAdjust="0"/>
  </p:normalViewPr>
  <p:slideViewPr>
    <p:cSldViewPr snapToGrid="0">
      <p:cViewPr varScale="1">
        <p:scale>
          <a:sx n="68" d="100"/>
          <a:sy n="68" d="100"/>
        </p:scale>
        <p:origin x="696" y="7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14524C-63DB-4DCC-9DFD-88065C62BC4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1722BE1-56F1-4058-9C3A-063D0E887FF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26E122E-5FB8-4FCF-9E21-0E4E5C8E17C5}"/>
              </a:ext>
            </a:extLst>
          </p:cNvPr>
          <p:cNvSpPr>
            <a:spLocks noGrp="1"/>
          </p:cNvSpPr>
          <p:nvPr>
            <p:ph type="dt" sz="half" idx="10"/>
          </p:nvPr>
        </p:nvSpPr>
        <p:spPr/>
        <p:txBody>
          <a:bodyPr/>
          <a:lstStyle/>
          <a:p>
            <a:fld id="{FB780CA5-9F3F-4B90-8C06-008507B78FC4}" type="datetimeFigureOut">
              <a:rPr lang="en-GB" smtClean="0"/>
              <a:t>12/08/2020</a:t>
            </a:fld>
            <a:endParaRPr lang="en-GB"/>
          </a:p>
        </p:txBody>
      </p:sp>
      <p:sp>
        <p:nvSpPr>
          <p:cNvPr id="5" name="Footer Placeholder 4">
            <a:extLst>
              <a:ext uri="{FF2B5EF4-FFF2-40B4-BE49-F238E27FC236}">
                <a16:creationId xmlns:a16="http://schemas.microsoft.com/office/drawing/2014/main" id="{E9DEF044-CB5E-48A5-9BDB-3943E2A3AAD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DFD3A0C-3A75-4FC6-A918-BD9BFFAC4F94}"/>
              </a:ext>
            </a:extLst>
          </p:cNvPr>
          <p:cNvSpPr>
            <a:spLocks noGrp="1"/>
          </p:cNvSpPr>
          <p:nvPr>
            <p:ph type="sldNum" sz="quarter" idx="12"/>
          </p:nvPr>
        </p:nvSpPr>
        <p:spPr/>
        <p:txBody>
          <a:bodyPr/>
          <a:lstStyle/>
          <a:p>
            <a:fld id="{38F7C985-7A5A-4E35-9CE5-93300901C3D4}" type="slidenum">
              <a:rPr lang="en-GB" smtClean="0"/>
              <a:t>‹#›</a:t>
            </a:fld>
            <a:endParaRPr lang="en-GB"/>
          </a:p>
        </p:txBody>
      </p:sp>
    </p:spTree>
    <p:extLst>
      <p:ext uri="{BB962C8B-B14F-4D97-AF65-F5344CB8AC3E}">
        <p14:creationId xmlns:p14="http://schemas.microsoft.com/office/powerpoint/2010/main" val="29398480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E9D1E4-F4E6-4EF5-A23E-01C7303F7BB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8ECFCBA-8653-416D-AF39-DB2E95F9449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52AE837-C25D-4902-9B45-2C9AFD546A98}"/>
              </a:ext>
            </a:extLst>
          </p:cNvPr>
          <p:cNvSpPr>
            <a:spLocks noGrp="1"/>
          </p:cNvSpPr>
          <p:nvPr>
            <p:ph type="dt" sz="half" idx="10"/>
          </p:nvPr>
        </p:nvSpPr>
        <p:spPr/>
        <p:txBody>
          <a:bodyPr/>
          <a:lstStyle/>
          <a:p>
            <a:fld id="{FB780CA5-9F3F-4B90-8C06-008507B78FC4}" type="datetimeFigureOut">
              <a:rPr lang="en-GB" smtClean="0"/>
              <a:t>12/08/2020</a:t>
            </a:fld>
            <a:endParaRPr lang="en-GB"/>
          </a:p>
        </p:txBody>
      </p:sp>
      <p:sp>
        <p:nvSpPr>
          <p:cNvPr id="5" name="Footer Placeholder 4">
            <a:extLst>
              <a:ext uri="{FF2B5EF4-FFF2-40B4-BE49-F238E27FC236}">
                <a16:creationId xmlns:a16="http://schemas.microsoft.com/office/drawing/2014/main" id="{A86CD237-ABDC-4F27-9742-FE7277CC0C4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477CDBC-011E-464C-A9E3-422264C82CEB}"/>
              </a:ext>
            </a:extLst>
          </p:cNvPr>
          <p:cNvSpPr>
            <a:spLocks noGrp="1"/>
          </p:cNvSpPr>
          <p:nvPr>
            <p:ph type="sldNum" sz="quarter" idx="12"/>
          </p:nvPr>
        </p:nvSpPr>
        <p:spPr/>
        <p:txBody>
          <a:bodyPr/>
          <a:lstStyle/>
          <a:p>
            <a:fld id="{38F7C985-7A5A-4E35-9CE5-93300901C3D4}" type="slidenum">
              <a:rPr lang="en-GB" smtClean="0"/>
              <a:t>‹#›</a:t>
            </a:fld>
            <a:endParaRPr lang="en-GB"/>
          </a:p>
        </p:txBody>
      </p:sp>
    </p:spTree>
    <p:extLst>
      <p:ext uri="{BB962C8B-B14F-4D97-AF65-F5344CB8AC3E}">
        <p14:creationId xmlns:p14="http://schemas.microsoft.com/office/powerpoint/2010/main" val="2344277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BC04A95-5F31-498E-8321-4F21719A5C4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CF73128-ED87-46C8-9A9E-7E849637AC1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FF220E7-00FB-4ED9-AB98-9269D530E13B}"/>
              </a:ext>
            </a:extLst>
          </p:cNvPr>
          <p:cNvSpPr>
            <a:spLocks noGrp="1"/>
          </p:cNvSpPr>
          <p:nvPr>
            <p:ph type="dt" sz="half" idx="10"/>
          </p:nvPr>
        </p:nvSpPr>
        <p:spPr/>
        <p:txBody>
          <a:bodyPr/>
          <a:lstStyle/>
          <a:p>
            <a:fld id="{FB780CA5-9F3F-4B90-8C06-008507B78FC4}" type="datetimeFigureOut">
              <a:rPr lang="en-GB" smtClean="0"/>
              <a:t>12/08/2020</a:t>
            </a:fld>
            <a:endParaRPr lang="en-GB"/>
          </a:p>
        </p:txBody>
      </p:sp>
      <p:sp>
        <p:nvSpPr>
          <p:cNvPr id="5" name="Footer Placeholder 4">
            <a:extLst>
              <a:ext uri="{FF2B5EF4-FFF2-40B4-BE49-F238E27FC236}">
                <a16:creationId xmlns:a16="http://schemas.microsoft.com/office/drawing/2014/main" id="{CB6DA8B4-D1BF-47C8-8E42-D76D76EF621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316DE9C-F68F-43F1-BADC-1021FD4CC66A}"/>
              </a:ext>
            </a:extLst>
          </p:cNvPr>
          <p:cNvSpPr>
            <a:spLocks noGrp="1"/>
          </p:cNvSpPr>
          <p:nvPr>
            <p:ph type="sldNum" sz="quarter" idx="12"/>
          </p:nvPr>
        </p:nvSpPr>
        <p:spPr/>
        <p:txBody>
          <a:bodyPr/>
          <a:lstStyle/>
          <a:p>
            <a:fld id="{38F7C985-7A5A-4E35-9CE5-93300901C3D4}" type="slidenum">
              <a:rPr lang="en-GB" smtClean="0"/>
              <a:t>‹#›</a:t>
            </a:fld>
            <a:endParaRPr lang="en-GB"/>
          </a:p>
        </p:txBody>
      </p:sp>
    </p:spTree>
    <p:extLst>
      <p:ext uri="{BB962C8B-B14F-4D97-AF65-F5344CB8AC3E}">
        <p14:creationId xmlns:p14="http://schemas.microsoft.com/office/powerpoint/2010/main" val="24170920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5A8BFD-4E2D-4726-9A65-B44EE188E51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DA0146D-592D-42B2-A3F7-AEC8097E91E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BD85A9D-331A-406D-911B-C26ECD6265E0}"/>
              </a:ext>
            </a:extLst>
          </p:cNvPr>
          <p:cNvSpPr>
            <a:spLocks noGrp="1"/>
          </p:cNvSpPr>
          <p:nvPr>
            <p:ph type="dt" sz="half" idx="10"/>
          </p:nvPr>
        </p:nvSpPr>
        <p:spPr/>
        <p:txBody>
          <a:bodyPr/>
          <a:lstStyle/>
          <a:p>
            <a:fld id="{FB780CA5-9F3F-4B90-8C06-008507B78FC4}" type="datetimeFigureOut">
              <a:rPr lang="en-GB" smtClean="0"/>
              <a:t>12/08/2020</a:t>
            </a:fld>
            <a:endParaRPr lang="en-GB"/>
          </a:p>
        </p:txBody>
      </p:sp>
      <p:sp>
        <p:nvSpPr>
          <p:cNvPr id="5" name="Footer Placeholder 4">
            <a:extLst>
              <a:ext uri="{FF2B5EF4-FFF2-40B4-BE49-F238E27FC236}">
                <a16:creationId xmlns:a16="http://schemas.microsoft.com/office/drawing/2014/main" id="{16DC27B8-6604-48B1-97C4-CE24AE98E52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18036CD-F2DB-490A-9149-A9271716D3B8}"/>
              </a:ext>
            </a:extLst>
          </p:cNvPr>
          <p:cNvSpPr>
            <a:spLocks noGrp="1"/>
          </p:cNvSpPr>
          <p:nvPr>
            <p:ph type="sldNum" sz="quarter" idx="12"/>
          </p:nvPr>
        </p:nvSpPr>
        <p:spPr/>
        <p:txBody>
          <a:bodyPr/>
          <a:lstStyle/>
          <a:p>
            <a:fld id="{38F7C985-7A5A-4E35-9CE5-93300901C3D4}" type="slidenum">
              <a:rPr lang="en-GB" smtClean="0"/>
              <a:t>‹#›</a:t>
            </a:fld>
            <a:endParaRPr lang="en-GB"/>
          </a:p>
        </p:txBody>
      </p:sp>
    </p:spTree>
    <p:extLst>
      <p:ext uri="{BB962C8B-B14F-4D97-AF65-F5344CB8AC3E}">
        <p14:creationId xmlns:p14="http://schemas.microsoft.com/office/powerpoint/2010/main" val="40905401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50E51F-F2D3-4E25-8F01-C26E7F200B7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2C2C7FD-855B-4B2E-BF48-BC445599445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36384F5-7947-44AF-B409-5EE46E6E1726}"/>
              </a:ext>
            </a:extLst>
          </p:cNvPr>
          <p:cNvSpPr>
            <a:spLocks noGrp="1"/>
          </p:cNvSpPr>
          <p:nvPr>
            <p:ph type="dt" sz="half" idx="10"/>
          </p:nvPr>
        </p:nvSpPr>
        <p:spPr/>
        <p:txBody>
          <a:bodyPr/>
          <a:lstStyle/>
          <a:p>
            <a:fld id="{FB780CA5-9F3F-4B90-8C06-008507B78FC4}" type="datetimeFigureOut">
              <a:rPr lang="en-GB" smtClean="0"/>
              <a:t>12/08/2020</a:t>
            </a:fld>
            <a:endParaRPr lang="en-GB"/>
          </a:p>
        </p:txBody>
      </p:sp>
      <p:sp>
        <p:nvSpPr>
          <p:cNvPr id="5" name="Footer Placeholder 4">
            <a:extLst>
              <a:ext uri="{FF2B5EF4-FFF2-40B4-BE49-F238E27FC236}">
                <a16:creationId xmlns:a16="http://schemas.microsoft.com/office/drawing/2014/main" id="{E9453ED2-1876-4033-AB0B-30A84D24181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29F2F8F-1564-42E6-AB8B-0B678C0E8DCB}"/>
              </a:ext>
            </a:extLst>
          </p:cNvPr>
          <p:cNvSpPr>
            <a:spLocks noGrp="1"/>
          </p:cNvSpPr>
          <p:nvPr>
            <p:ph type="sldNum" sz="quarter" idx="12"/>
          </p:nvPr>
        </p:nvSpPr>
        <p:spPr/>
        <p:txBody>
          <a:bodyPr/>
          <a:lstStyle/>
          <a:p>
            <a:fld id="{38F7C985-7A5A-4E35-9CE5-93300901C3D4}" type="slidenum">
              <a:rPr lang="en-GB" smtClean="0"/>
              <a:t>‹#›</a:t>
            </a:fld>
            <a:endParaRPr lang="en-GB"/>
          </a:p>
        </p:txBody>
      </p:sp>
    </p:spTree>
    <p:extLst>
      <p:ext uri="{BB962C8B-B14F-4D97-AF65-F5344CB8AC3E}">
        <p14:creationId xmlns:p14="http://schemas.microsoft.com/office/powerpoint/2010/main" val="20107364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A5E242-324E-4841-91BA-F5DADBA390D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CF70C65-815D-4B58-9933-EAC06BD247F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0CA1CD4-85ED-432A-80AE-E9C99920675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82CEC7F-3996-472F-BF5A-7B6E5EAC26C7}"/>
              </a:ext>
            </a:extLst>
          </p:cNvPr>
          <p:cNvSpPr>
            <a:spLocks noGrp="1"/>
          </p:cNvSpPr>
          <p:nvPr>
            <p:ph type="dt" sz="half" idx="10"/>
          </p:nvPr>
        </p:nvSpPr>
        <p:spPr/>
        <p:txBody>
          <a:bodyPr/>
          <a:lstStyle/>
          <a:p>
            <a:fld id="{FB780CA5-9F3F-4B90-8C06-008507B78FC4}" type="datetimeFigureOut">
              <a:rPr lang="en-GB" smtClean="0"/>
              <a:t>12/08/2020</a:t>
            </a:fld>
            <a:endParaRPr lang="en-GB"/>
          </a:p>
        </p:txBody>
      </p:sp>
      <p:sp>
        <p:nvSpPr>
          <p:cNvPr id="6" name="Footer Placeholder 5">
            <a:extLst>
              <a:ext uri="{FF2B5EF4-FFF2-40B4-BE49-F238E27FC236}">
                <a16:creationId xmlns:a16="http://schemas.microsoft.com/office/drawing/2014/main" id="{ECAAC31C-43CB-478F-9766-19710D1A42B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DFA35C3-43C0-46ED-9655-ED710CA4B619}"/>
              </a:ext>
            </a:extLst>
          </p:cNvPr>
          <p:cNvSpPr>
            <a:spLocks noGrp="1"/>
          </p:cNvSpPr>
          <p:nvPr>
            <p:ph type="sldNum" sz="quarter" idx="12"/>
          </p:nvPr>
        </p:nvSpPr>
        <p:spPr/>
        <p:txBody>
          <a:bodyPr/>
          <a:lstStyle/>
          <a:p>
            <a:fld id="{38F7C985-7A5A-4E35-9CE5-93300901C3D4}" type="slidenum">
              <a:rPr lang="en-GB" smtClean="0"/>
              <a:t>‹#›</a:t>
            </a:fld>
            <a:endParaRPr lang="en-GB"/>
          </a:p>
        </p:txBody>
      </p:sp>
    </p:spTree>
    <p:extLst>
      <p:ext uri="{BB962C8B-B14F-4D97-AF65-F5344CB8AC3E}">
        <p14:creationId xmlns:p14="http://schemas.microsoft.com/office/powerpoint/2010/main" val="24168950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0E1259-9128-4218-9981-C11D4895B73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EB1462A-F249-4413-831A-F15D603D8F8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14F25C9-46E9-4784-B971-6035AACB018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A0E206B-2B64-4F09-A30F-6C4E1C13B9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F05119B-1990-4966-9594-F5229947D8F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FC191C2-E761-42B7-A27B-42DD54E42F7D}"/>
              </a:ext>
            </a:extLst>
          </p:cNvPr>
          <p:cNvSpPr>
            <a:spLocks noGrp="1"/>
          </p:cNvSpPr>
          <p:nvPr>
            <p:ph type="dt" sz="half" idx="10"/>
          </p:nvPr>
        </p:nvSpPr>
        <p:spPr/>
        <p:txBody>
          <a:bodyPr/>
          <a:lstStyle/>
          <a:p>
            <a:fld id="{FB780CA5-9F3F-4B90-8C06-008507B78FC4}" type="datetimeFigureOut">
              <a:rPr lang="en-GB" smtClean="0"/>
              <a:t>12/08/2020</a:t>
            </a:fld>
            <a:endParaRPr lang="en-GB"/>
          </a:p>
        </p:txBody>
      </p:sp>
      <p:sp>
        <p:nvSpPr>
          <p:cNvPr id="8" name="Footer Placeholder 7">
            <a:extLst>
              <a:ext uri="{FF2B5EF4-FFF2-40B4-BE49-F238E27FC236}">
                <a16:creationId xmlns:a16="http://schemas.microsoft.com/office/drawing/2014/main" id="{17072060-2CE7-40BD-A62C-9E6ABA80367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7AD87A9-4836-4DB5-9C57-04F12CD8D3C3}"/>
              </a:ext>
            </a:extLst>
          </p:cNvPr>
          <p:cNvSpPr>
            <a:spLocks noGrp="1"/>
          </p:cNvSpPr>
          <p:nvPr>
            <p:ph type="sldNum" sz="quarter" idx="12"/>
          </p:nvPr>
        </p:nvSpPr>
        <p:spPr/>
        <p:txBody>
          <a:bodyPr/>
          <a:lstStyle/>
          <a:p>
            <a:fld id="{38F7C985-7A5A-4E35-9CE5-93300901C3D4}" type="slidenum">
              <a:rPr lang="en-GB" smtClean="0"/>
              <a:t>‹#›</a:t>
            </a:fld>
            <a:endParaRPr lang="en-GB"/>
          </a:p>
        </p:txBody>
      </p:sp>
    </p:spTree>
    <p:extLst>
      <p:ext uri="{BB962C8B-B14F-4D97-AF65-F5344CB8AC3E}">
        <p14:creationId xmlns:p14="http://schemas.microsoft.com/office/powerpoint/2010/main" val="37856827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79186E-9E6C-48C7-B6F0-CDF7980E615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4DD1882E-F103-4AAA-88B3-1F878325617E}"/>
              </a:ext>
            </a:extLst>
          </p:cNvPr>
          <p:cNvSpPr>
            <a:spLocks noGrp="1"/>
          </p:cNvSpPr>
          <p:nvPr>
            <p:ph type="dt" sz="half" idx="10"/>
          </p:nvPr>
        </p:nvSpPr>
        <p:spPr/>
        <p:txBody>
          <a:bodyPr/>
          <a:lstStyle/>
          <a:p>
            <a:fld id="{FB780CA5-9F3F-4B90-8C06-008507B78FC4}" type="datetimeFigureOut">
              <a:rPr lang="en-GB" smtClean="0"/>
              <a:t>12/08/2020</a:t>
            </a:fld>
            <a:endParaRPr lang="en-GB"/>
          </a:p>
        </p:txBody>
      </p:sp>
      <p:sp>
        <p:nvSpPr>
          <p:cNvPr id="4" name="Footer Placeholder 3">
            <a:extLst>
              <a:ext uri="{FF2B5EF4-FFF2-40B4-BE49-F238E27FC236}">
                <a16:creationId xmlns:a16="http://schemas.microsoft.com/office/drawing/2014/main" id="{05389529-0AA6-4319-AFA6-D0C987BF4B3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DD0D5C5-5BDC-4D8E-A810-469C1BC88FB3}"/>
              </a:ext>
            </a:extLst>
          </p:cNvPr>
          <p:cNvSpPr>
            <a:spLocks noGrp="1"/>
          </p:cNvSpPr>
          <p:nvPr>
            <p:ph type="sldNum" sz="quarter" idx="12"/>
          </p:nvPr>
        </p:nvSpPr>
        <p:spPr/>
        <p:txBody>
          <a:bodyPr/>
          <a:lstStyle/>
          <a:p>
            <a:fld id="{38F7C985-7A5A-4E35-9CE5-93300901C3D4}" type="slidenum">
              <a:rPr lang="en-GB" smtClean="0"/>
              <a:t>‹#›</a:t>
            </a:fld>
            <a:endParaRPr lang="en-GB"/>
          </a:p>
        </p:txBody>
      </p:sp>
    </p:spTree>
    <p:extLst>
      <p:ext uri="{BB962C8B-B14F-4D97-AF65-F5344CB8AC3E}">
        <p14:creationId xmlns:p14="http://schemas.microsoft.com/office/powerpoint/2010/main" val="13769418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E5ECE63-93E7-4023-ABFD-0FAC1885F531}"/>
              </a:ext>
            </a:extLst>
          </p:cNvPr>
          <p:cNvSpPr>
            <a:spLocks noGrp="1"/>
          </p:cNvSpPr>
          <p:nvPr>
            <p:ph type="dt" sz="half" idx="10"/>
          </p:nvPr>
        </p:nvSpPr>
        <p:spPr/>
        <p:txBody>
          <a:bodyPr/>
          <a:lstStyle/>
          <a:p>
            <a:fld id="{FB780CA5-9F3F-4B90-8C06-008507B78FC4}" type="datetimeFigureOut">
              <a:rPr lang="en-GB" smtClean="0"/>
              <a:t>12/08/2020</a:t>
            </a:fld>
            <a:endParaRPr lang="en-GB"/>
          </a:p>
        </p:txBody>
      </p:sp>
      <p:sp>
        <p:nvSpPr>
          <p:cNvPr id="3" name="Footer Placeholder 2">
            <a:extLst>
              <a:ext uri="{FF2B5EF4-FFF2-40B4-BE49-F238E27FC236}">
                <a16:creationId xmlns:a16="http://schemas.microsoft.com/office/drawing/2014/main" id="{36C8B458-E3B5-48B3-B35A-481AADF2141B}"/>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775D07B-6100-4D2A-BC93-FDB4F3FCF12A}"/>
              </a:ext>
            </a:extLst>
          </p:cNvPr>
          <p:cNvSpPr>
            <a:spLocks noGrp="1"/>
          </p:cNvSpPr>
          <p:nvPr>
            <p:ph type="sldNum" sz="quarter" idx="12"/>
          </p:nvPr>
        </p:nvSpPr>
        <p:spPr/>
        <p:txBody>
          <a:bodyPr/>
          <a:lstStyle/>
          <a:p>
            <a:fld id="{38F7C985-7A5A-4E35-9CE5-93300901C3D4}" type="slidenum">
              <a:rPr lang="en-GB" smtClean="0"/>
              <a:t>‹#›</a:t>
            </a:fld>
            <a:endParaRPr lang="en-GB"/>
          </a:p>
        </p:txBody>
      </p:sp>
    </p:spTree>
    <p:extLst>
      <p:ext uri="{BB962C8B-B14F-4D97-AF65-F5344CB8AC3E}">
        <p14:creationId xmlns:p14="http://schemas.microsoft.com/office/powerpoint/2010/main" val="4949342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12FB8D-D338-4855-9BD2-EBF5D55A06F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E213D06-958E-4FE1-9382-644E48A28A2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3CEFF99-4969-416F-8840-F1D642CBA6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2B91401-06FB-4E6C-BD19-F2E9613FDF73}"/>
              </a:ext>
            </a:extLst>
          </p:cNvPr>
          <p:cNvSpPr>
            <a:spLocks noGrp="1"/>
          </p:cNvSpPr>
          <p:nvPr>
            <p:ph type="dt" sz="half" idx="10"/>
          </p:nvPr>
        </p:nvSpPr>
        <p:spPr/>
        <p:txBody>
          <a:bodyPr/>
          <a:lstStyle/>
          <a:p>
            <a:fld id="{FB780CA5-9F3F-4B90-8C06-008507B78FC4}" type="datetimeFigureOut">
              <a:rPr lang="en-GB" smtClean="0"/>
              <a:t>12/08/2020</a:t>
            </a:fld>
            <a:endParaRPr lang="en-GB"/>
          </a:p>
        </p:txBody>
      </p:sp>
      <p:sp>
        <p:nvSpPr>
          <p:cNvPr id="6" name="Footer Placeholder 5">
            <a:extLst>
              <a:ext uri="{FF2B5EF4-FFF2-40B4-BE49-F238E27FC236}">
                <a16:creationId xmlns:a16="http://schemas.microsoft.com/office/drawing/2014/main" id="{B638E82D-B8FF-4484-AB51-C9F1E166512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FD76875-7EA1-4137-B789-DD11C81B3562}"/>
              </a:ext>
            </a:extLst>
          </p:cNvPr>
          <p:cNvSpPr>
            <a:spLocks noGrp="1"/>
          </p:cNvSpPr>
          <p:nvPr>
            <p:ph type="sldNum" sz="quarter" idx="12"/>
          </p:nvPr>
        </p:nvSpPr>
        <p:spPr/>
        <p:txBody>
          <a:bodyPr/>
          <a:lstStyle/>
          <a:p>
            <a:fld id="{38F7C985-7A5A-4E35-9CE5-93300901C3D4}" type="slidenum">
              <a:rPr lang="en-GB" smtClean="0"/>
              <a:t>‹#›</a:t>
            </a:fld>
            <a:endParaRPr lang="en-GB"/>
          </a:p>
        </p:txBody>
      </p:sp>
    </p:spTree>
    <p:extLst>
      <p:ext uri="{BB962C8B-B14F-4D97-AF65-F5344CB8AC3E}">
        <p14:creationId xmlns:p14="http://schemas.microsoft.com/office/powerpoint/2010/main" val="27211732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1D86DE-F628-469B-AB33-B1E7B2B66D3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039DE059-AD39-49E5-99A0-8ED10A1FB0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E990050C-191D-4AA1-B083-C0B4FA0174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847FF6B-7DC1-4A4D-A74A-B1CCB8272800}"/>
              </a:ext>
            </a:extLst>
          </p:cNvPr>
          <p:cNvSpPr>
            <a:spLocks noGrp="1"/>
          </p:cNvSpPr>
          <p:nvPr>
            <p:ph type="dt" sz="half" idx="10"/>
          </p:nvPr>
        </p:nvSpPr>
        <p:spPr/>
        <p:txBody>
          <a:bodyPr/>
          <a:lstStyle/>
          <a:p>
            <a:fld id="{FB780CA5-9F3F-4B90-8C06-008507B78FC4}" type="datetimeFigureOut">
              <a:rPr lang="en-GB" smtClean="0"/>
              <a:t>12/08/2020</a:t>
            </a:fld>
            <a:endParaRPr lang="en-GB"/>
          </a:p>
        </p:txBody>
      </p:sp>
      <p:sp>
        <p:nvSpPr>
          <p:cNvPr id="6" name="Footer Placeholder 5">
            <a:extLst>
              <a:ext uri="{FF2B5EF4-FFF2-40B4-BE49-F238E27FC236}">
                <a16:creationId xmlns:a16="http://schemas.microsoft.com/office/drawing/2014/main" id="{7C33C2B6-B6EA-4760-85C8-6B636669A48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494F52E-D51E-4A33-A49A-263271D3B22A}"/>
              </a:ext>
            </a:extLst>
          </p:cNvPr>
          <p:cNvSpPr>
            <a:spLocks noGrp="1"/>
          </p:cNvSpPr>
          <p:nvPr>
            <p:ph type="sldNum" sz="quarter" idx="12"/>
          </p:nvPr>
        </p:nvSpPr>
        <p:spPr/>
        <p:txBody>
          <a:bodyPr/>
          <a:lstStyle/>
          <a:p>
            <a:fld id="{38F7C985-7A5A-4E35-9CE5-93300901C3D4}" type="slidenum">
              <a:rPr lang="en-GB" smtClean="0"/>
              <a:t>‹#›</a:t>
            </a:fld>
            <a:endParaRPr lang="en-GB"/>
          </a:p>
        </p:txBody>
      </p:sp>
    </p:spTree>
    <p:extLst>
      <p:ext uri="{BB962C8B-B14F-4D97-AF65-F5344CB8AC3E}">
        <p14:creationId xmlns:p14="http://schemas.microsoft.com/office/powerpoint/2010/main" val="18758849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BEB4ED0-F78E-40B8-99DC-867EEA993A4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A3602FF-F6ED-4D3B-89DB-DE447FF0A2D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226D6DD-A2E6-438E-B796-61DCE0ABF75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780CA5-9F3F-4B90-8C06-008507B78FC4}" type="datetimeFigureOut">
              <a:rPr lang="en-GB" smtClean="0"/>
              <a:t>12/08/2020</a:t>
            </a:fld>
            <a:endParaRPr lang="en-GB"/>
          </a:p>
        </p:txBody>
      </p:sp>
      <p:sp>
        <p:nvSpPr>
          <p:cNvPr id="5" name="Footer Placeholder 4">
            <a:extLst>
              <a:ext uri="{FF2B5EF4-FFF2-40B4-BE49-F238E27FC236}">
                <a16:creationId xmlns:a16="http://schemas.microsoft.com/office/drawing/2014/main" id="{FC5760BB-A7B4-4259-85E3-5F7CB5D972B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8063B4FB-6E6A-48A4-B37E-A1AFF240C4F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F7C985-7A5A-4E35-9CE5-93300901C3D4}" type="slidenum">
              <a:rPr lang="en-GB" smtClean="0"/>
              <a:t>‹#›</a:t>
            </a:fld>
            <a:endParaRPr lang="en-GB"/>
          </a:p>
        </p:txBody>
      </p:sp>
    </p:spTree>
    <p:extLst>
      <p:ext uri="{BB962C8B-B14F-4D97-AF65-F5344CB8AC3E}">
        <p14:creationId xmlns:p14="http://schemas.microsoft.com/office/powerpoint/2010/main" val="33040644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hyperlink" Target="http://fqxi.org/community/contest" TargetMode="Externa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hyperlink" Target="http://fqxi.org/community/forum/topic/2873" TargetMode="External"/><Relationship Id="rId2" Type="http://schemas.openxmlformats.org/officeDocument/2006/relationships/hyperlink" Target="http://fqxi.org/community/contest" TargetMode="Externa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hyperlink" Target="https://doi.org/10.5840/tpm20167246" TargetMode="External"/><Relationship Id="rId2" Type="http://schemas.openxmlformats.org/officeDocument/2006/relationships/hyperlink" Target="https://www.pdcnet.org/collection-anonymous/browse?fp=tpm" TargetMode="External"/><Relationship Id="rId1" Type="http://schemas.openxmlformats.org/officeDocument/2006/relationships/slideLayout" Target="../slideLayouts/slideLayout7.xml"/><Relationship Id="rId4" Type="http://schemas.openxmlformats.org/officeDocument/2006/relationships/hyperlink" Target="http://www.fqxi.org/community/essay/winners/2012.1"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6FCD331-F02C-4BCF-82BE-DDEF1CDF84F0}"/>
              </a:ext>
            </a:extLst>
          </p:cNvPr>
          <p:cNvSpPr txBox="1"/>
          <p:nvPr/>
        </p:nvSpPr>
        <p:spPr>
          <a:xfrm>
            <a:off x="1436840" y="672598"/>
            <a:ext cx="9318320" cy="2862322"/>
          </a:xfrm>
          <a:prstGeom prst="rect">
            <a:avLst/>
          </a:prstGeom>
          <a:noFill/>
        </p:spPr>
        <p:txBody>
          <a:bodyPr wrap="none" rtlCol="0">
            <a:spAutoFit/>
          </a:bodyPr>
          <a:lstStyle/>
          <a:p>
            <a:pPr algn="ctr"/>
            <a:r>
              <a:rPr lang="en-GB" sz="4400" b="1" i="1" dirty="0"/>
              <a:t>Autopoiesis</a:t>
            </a:r>
            <a:r>
              <a:rPr lang="en-GB" sz="4400" b="1" dirty="0"/>
              <a:t> and the Complexity of Life </a:t>
            </a:r>
          </a:p>
          <a:p>
            <a:pPr algn="ctr"/>
            <a:endParaRPr lang="en-GB" sz="3600" b="1" dirty="0"/>
          </a:p>
          <a:p>
            <a:pPr algn="ctr"/>
            <a:r>
              <a:rPr lang="en-GB" sz="3600" dirty="0"/>
              <a:t>Bob Clarke</a:t>
            </a:r>
          </a:p>
          <a:p>
            <a:pPr algn="ctr"/>
            <a:endParaRPr lang="en-GB" sz="3600" b="1" dirty="0"/>
          </a:p>
          <a:p>
            <a:pPr algn="ctr"/>
            <a:r>
              <a:rPr lang="en-GB" sz="2800" b="1" i="1" dirty="0" err="1"/>
              <a:t>Philsoc</a:t>
            </a:r>
            <a:r>
              <a:rPr lang="en-GB" sz="2800" b="1" i="1" dirty="0"/>
              <a:t> Members’ Weekend 2020</a:t>
            </a:r>
          </a:p>
        </p:txBody>
      </p:sp>
      <p:sp>
        <p:nvSpPr>
          <p:cNvPr id="3" name="TextBox 2">
            <a:extLst>
              <a:ext uri="{FF2B5EF4-FFF2-40B4-BE49-F238E27FC236}">
                <a16:creationId xmlns:a16="http://schemas.microsoft.com/office/drawing/2014/main" id="{994FC1B9-FA6F-42E0-81E3-0A44A6B61BF1}"/>
              </a:ext>
            </a:extLst>
          </p:cNvPr>
          <p:cNvSpPr txBox="1"/>
          <p:nvPr/>
        </p:nvSpPr>
        <p:spPr>
          <a:xfrm>
            <a:off x="2040649" y="4051496"/>
            <a:ext cx="8426730" cy="1569660"/>
          </a:xfrm>
          <a:prstGeom prst="rect">
            <a:avLst/>
          </a:prstGeom>
          <a:noFill/>
        </p:spPr>
        <p:txBody>
          <a:bodyPr wrap="none" rtlCol="0">
            <a:spAutoFit/>
          </a:bodyPr>
          <a:lstStyle/>
          <a:p>
            <a:pPr algn="ctr"/>
            <a:r>
              <a:rPr lang="en-GB" sz="2400" b="1" i="1" dirty="0"/>
              <a:t>‘Autopoiesis’</a:t>
            </a:r>
            <a:r>
              <a:rPr lang="en-GB" sz="2400" b="1" dirty="0"/>
              <a:t>: </a:t>
            </a:r>
            <a:r>
              <a:rPr lang="en-GB" sz="2400" dirty="0"/>
              <a:t>	from ancient Greek: </a:t>
            </a:r>
            <a:r>
              <a:rPr lang="en-GB" sz="2400" i="1" dirty="0">
                <a:solidFill>
                  <a:srgbClr val="FF0000"/>
                </a:solidFill>
              </a:rPr>
              <a:t>α</a:t>
            </a:r>
            <a:r>
              <a:rPr lang="en-GB" sz="2400" i="1" dirty="0" err="1">
                <a:solidFill>
                  <a:srgbClr val="FF0000"/>
                </a:solidFill>
              </a:rPr>
              <a:t>ὐτo</a:t>
            </a:r>
            <a:r>
              <a:rPr lang="en-GB" sz="2400" i="1" dirty="0">
                <a:solidFill>
                  <a:srgbClr val="FF0000"/>
                </a:solidFill>
              </a:rPr>
              <a:t>-</a:t>
            </a:r>
            <a:r>
              <a:rPr lang="en-GB" sz="2400" dirty="0">
                <a:solidFill>
                  <a:srgbClr val="FF0000"/>
                </a:solidFill>
              </a:rPr>
              <a:t> </a:t>
            </a:r>
            <a:r>
              <a:rPr lang="en-GB" sz="2400" dirty="0"/>
              <a:t>(</a:t>
            </a:r>
            <a:r>
              <a:rPr lang="en-GB" sz="2400" i="1" dirty="0"/>
              <a:t>‘auto-‘</a:t>
            </a:r>
            <a:r>
              <a:rPr lang="en-GB" sz="2400" dirty="0"/>
              <a:t>) meaning </a:t>
            </a:r>
            <a:r>
              <a:rPr lang="en-GB" sz="2400" i="1" dirty="0"/>
              <a:t>‘self’</a:t>
            </a:r>
            <a:r>
              <a:rPr lang="en-GB" sz="2400" dirty="0"/>
              <a:t> </a:t>
            </a:r>
          </a:p>
          <a:p>
            <a:pPr algn="ctr"/>
            <a:r>
              <a:rPr lang="en-GB" sz="2400" dirty="0"/>
              <a:t>and </a:t>
            </a:r>
            <a:r>
              <a:rPr lang="en-GB" sz="2400" i="1" dirty="0">
                <a:solidFill>
                  <a:srgbClr val="FF0000"/>
                </a:solidFill>
              </a:rPr>
              <a:t>π</a:t>
            </a:r>
            <a:r>
              <a:rPr lang="en-GB" sz="2400" i="1" dirty="0" err="1">
                <a:solidFill>
                  <a:srgbClr val="FF0000"/>
                </a:solidFill>
              </a:rPr>
              <a:t>οίησις</a:t>
            </a:r>
            <a:r>
              <a:rPr lang="en-GB" sz="2400" dirty="0">
                <a:solidFill>
                  <a:srgbClr val="FF0000"/>
                </a:solidFill>
              </a:rPr>
              <a:t> </a:t>
            </a:r>
            <a:r>
              <a:rPr lang="en-GB" sz="2400" dirty="0"/>
              <a:t>(</a:t>
            </a:r>
            <a:r>
              <a:rPr lang="en-GB" sz="2400" i="1" dirty="0"/>
              <a:t>‘</a:t>
            </a:r>
            <a:r>
              <a:rPr lang="en-GB" sz="2400" i="1" dirty="0" err="1"/>
              <a:t>poiesis</a:t>
            </a:r>
            <a:r>
              <a:rPr lang="en-GB" sz="2400" i="1" dirty="0"/>
              <a:t>’</a:t>
            </a:r>
            <a:r>
              <a:rPr lang="en-GB" sz="2400" dirty="0"/>
              <a:t>) meaning </a:t>
            </a:r>
            <a:r>
              <a:rPr lang="en-GB" sz="2400" i="1" dirty="0"/>
              <a:t>‘creation’ </a:t>
            </a:r>
            <a:r>
              <a:rPr lang="en-GB" sz="2400" dirty="0"/>
              <a:t>or </a:t>
            </a:r>
            <a:r>
              <a:rPr lang="en-GB" sz="2400" i="1" dirty="0"/>
              <a:t>‘production</a:t>
            </a:r>
            <a:r>
              <a:rPr lang="en-GB" sz="2400" dirty="0"/>
              <a:t>’.</a:t>
            </a:r>
          </a:p>
          <a:p>
            <a:pPr algn="ctr"/>
            <a:r>
              <a:rPr lang="en-GB" sz="2400" dirty="0"/>
              <a:t>			         </a:t>
            </a:r>
          </a:p>
          <a:p>
            <a:pPr algn="ctr"/>
            <a:r>
              <a:rPr lang="en-GB" sz="2400" dirty="0"/>
              <a:t>Lifeforms are  ‘</a:t>
            </a:r>
            <a:r>
              <a:rPr lang="en-GB" sz="2400" b="1" dirty="0">
                <a:solidFill>
                  <a:srgbClr val="FF0000"/>
                </a:solidFill>
              </a:rPr>
              <a:t>self-generating’</a:t>
            </a:r>
            <a:r>
              <a:rPr lang="en-GB" sz="2400" dirty="0"/>
              <a:t> or ‘</a:t>
            </a:r>
            <a:r>
              <a:rPr lang="en-GB" sz="2400" b="1" dirty="0">
                <a:solidFill>
                  <a:srgbClr val="FF0000"/>
                </a:solidFill>
              </a:rPr>
              <a:t>self-producing’</a:t>
            </a:r>
            <a:endParaRPr lang="en-GB" sz="2400" dirty="0"/>
          </a:p>
        </p:txBody>
      </p:sp>
    </p:spTree>
    <p:extLst>
      <p:ext uri="{BB962C8B-B14F-4D97-AF65-F5344CB8AC3E}">
        <p14:creationId xmlns:p14="http://schemas.microsoft.com/office/powerpoint/2010/main" val="29387373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68238B5-92DC-4559-B3AC-5DA125E9B84E}"/>
              </a:ext>
            </a:extLst>
          </p:cNvPr>
          <p:cNvSpPr txBox="1"/>
          <p:nvPr/>
        </p:nvSpPr>
        <p:spPr>
          <a:xfrm>
            <a:off x="492370" y="249141"/>
            <a:ext cx="11451101" cy="6201698"/>
          </a:xfrm>
          <a:prstGeom prst="rect">
            <a:avLst/>
          </a:prstGeom>
          <a:noFill/>
        </p:spPr>
        <p:txBody>
          <a:bodyPr wrap="square" rtlCol="0">
            <a:spAutoFit/>
          </a:bodyPr>
          <a:lstStyle/>
          <a:p>
            <a:pPr algn="ctr">
              <a:spcAft>
                <a:spcPts val="1800"/>
              </a:spcAft>
            </a:pPr>
            <a:r>
              <a:rPr lang="en-GB" sz="2400" b="1" i="1" dirty="0"/>
              <a:t>2. Embodiment:</a:t>
            </a:r>
            <a:r>
              <a:rPr lang="en-GB" sz="2400" dirty="0"/>
              <a:t> </a:t>
            </a:r>
          </a:p>
          <a:p>
            <a:pPr algn="ctr">
              <a:spcAft>
                <a:spcPts val="1200"/>
              </a:spcAft>
            </a:pPr>
            <a:r>
              <a:rPr lang="en-GB" sz="2200" dirty="0"/>
              <a:t>All Lifeforms known to Science are </a:t>
            </a:r>
            <a:r>
              <a:rPr lang="en-GB" sz="2200" i="1" dirty="0"/>
              <a:t>Embodied.</a:t>
            </a:r>
            <a:r>
              <a:rPr lang="en-GB" sz="2200" dirty="0"/>
              <a:t> </a:t>
            </a:r>
            <a:endParaRPr lang="en-GB" sz="2200" i="1" dirty="0"/>
          </a:p>
          <a:p>
            <a:pPr algn="ctr">
              <a:spcAft>
                <a:spcPts val="1200"/>
              </a:spcAft>
            </a:pPr>
            <a:r>
              <a:rPr lang="en-GB" sz="2200" b="1" i="1" dirty="0">
                <a:solidFill>
                  <a:srgbClr val="FF0000"/>
                </a:solidFill>
              </a:rPr>
              <a:t>Embodiment</a:t>
            </a:r>
            <a:r>
              <a:rPr lang="en-GB" sz="2200" b="1" dirty="0">
                <a:solidFill>
                  <a:srgbClr val="FF0000"/>
                </a:solidFill>
              </a:rPr>
              <a:t> </a:t>
            </a:r>
            <a:r>
              <a:rPr lang="en-GB" sz="2200" dirty="0">
                <a:solidFill>
                  <a:srgbClr val="FF0000"/>
                </a:solidFill>
              </a:rPr>
              <a:t>makes lifeforms </a:t>
            </a:r>
            <a:r>
              <a:rPr lang="en-GB" sz="2200" i="1" dirty="0">
                <a:solidFill>
                  <a:srgbClr val="FF0000"/>
                </a:solidFill>
              </a:rPr>
              <a:t>what they </a:t>
            </a:r>
            <a:r>
              <a:rPr lang="en-GB" sz="2200" i="1" u="sng" dirty="0">
                <a:solidFill>
                  <a:srgbClr val="FF0000"/>
                </a:solidFill>
              </a:rPr>
              <a:t>are</a:t>
            </a:r>
            <a:r>
              <a:rPr lang="en-GB" sz="2200" dirty="0">
                <a:solidFill>
                  <a:srgbClr val="FF0000"/>
                </a:solidFill>
              </a:rPr>
              <a:t>.</a:t>
            </a:r>
            <a:r>
              <a:rPr lang="en-GB" sz="2200" b="1" dirty="0">
                <a:solidFill>
                  <a:srgbClr val="FF0000"/>
                </a:solidFill>
              </a:rPr>
              <a:t> </a:t>
            </a:r>
          </a:p>
          <a:p>
            <a:pPr algn="ctr">
              <a:spcAft>
                <a:spcPts val="1200"/>
              </a:spcAft>
            </a:pPr>
            <a:r>
              <a:rPr lang="en-GB" sz="2200" i="1" dirty="0"/>
              <a:t>Embodiment</a:t>
            </a:r>
            <a:r>
              <a:rPr lang="en-GB" sz="2200" dirty="0"/>
              <a:t> requires organisms to differentiate </a:t>
            </a:r>
            <a:r>
              <a:rPr lang="en-GB" sz="2200" i="1" dirty="0"/>
              <a:t>‘Self’</a:t>
            </a:r>
            <a:r>
              <a:rPr lang="en-GB" sz="2200" dirty="0"/>
              <a:t> from </a:t>
            </a:r>
            <a:r>
              <a:rPr lang="en-GB" sz="2200" i="1" dirty="0"/>
              <a:t>‘The Other’.</a:t>
            </a:r>
            <a:r>
              <a:rPr lang="en-GB" sz="2200" dirty="0"/>
              <a:t> </a:t>
            </a:r>
          </a:p>
          <a:p>
            <a:pPr algn="ctr"/>
            <a:r>
              <a:rPr lang="en-GB" sz="2200" dirty="0"/>
              <a:t>Organisms have bodily needs and must be </a:t>
            </a:r>
            <a:r>
              <a:rPr lang="en-GB" sz="2200" i="1" dirty="0"/>
              <a:t>proactive</a:t>
            </a:r>
            <a:r>
              <a:rPr lang="en-GB" sz="2200" dirty="0"/>
              <a:t> in attaining them. But life is precarious. </a:t>
            </a:r>
          </a:p>
          <a:p>
            <a:pPr algn="ctr">
              <a:spcAft>
                <a:spcPts val="1200"/>
              </a:spcAft>
            </a:pPr>
            <a:r>
              <a:rPr lang="en-GB" sz="2200" dirty="0"/>
              <a:t>The maintenance of a body invests organisms with a </a:t>
            </a:r>
            <a:r>
              <a:rPr lang="en-GB" sz="2200" i="1" dirty="0"/>
              <a:t>concern</a:t>
            </a:r>
            <a:r>
              <a:rPr lang="en-GB" sz="2200" dirty="0"/>
              <a:t> for their well-being. </a:t>
            </a:r>
          </a:p>
          <a:p>
            <a:pPr>
              <a:spcAft>
                <a:spcPts val="1200"/>
              </a:spcAft>
            </a:pPr>
            <a:r>
              <a:rPr lang="en-GB" sz="2200" i="1" dirty="0">
                <a:solidFill>
                  <a:srgbClr val="0000FF"/>
                </a:solidFill>
              </a:rPr>
              <a:t>‘To maintain itself as a definite form in matter the organism manifests a directed tendency, an active interest in its own continuation. A system that has an interest, however, does not experience the world as it is “in objective terms” but according to its needs’,</a:t>
            </a:r>
            <a:r>
              <a:rPr lang="en-GB" sz="2200" dirty="0">
                <a:solidFill>
                  <a:srgbClr val="0000FF"/>
                </a:solidFill>
              </a:rPr>
              <a:t> </a:t>
            </a:r>
            <a:r>
              <a:rPr lang="en-GB" dirty="0">
                <a:solidFill>
                  <a:schemeClr val="bg1">
                    <a:lumMod val="50000"/>
                  </a:schemeClr>
                </a:solidFill>
              </a:rPr>
              <a:t>A Weber (2011) p. 10.</a:t>
            </a:r>
          </a:p>
          <a:p>
            <a:pPr algn="ctr"/>
            <a:r>
              <a:rPr lang="en-GB" sz="2200" dirty="0"/>
              <a:t>This is a source of </a:t>
            </a:r>
            <a:r>
              <a:rPr lang="en-GB" sz="2200" i="1" dirty="0"/>
              <a:t>Meaning</a:t>
            </a:r>
            <a:r>
              <a:rPr lang="en-GB" sz="2200" dirty="0"/>
              <a:t> in the World: </a:t>
            </a:r>
          </a:p>
          <a:p>
            <a:pPr algn="ctr">
              <a:spcAft>
                <a:spcPts val="1200"/>
              </a:spcAft>
            </a:pPr>
            <a:r>
              <a:rPr lang="en-GB" sz="2200" i="1" dirty="0">
                <a:solidFill>
                  <a:srgbClr val="0000FF"/>
                </a:solidFill>
              </a:rPr>
              <a:t>‘A world without organisms would be a world without meaning’,</a:t>
            </a:r>
            <a:r>
              <a:rPr lang="en-GB" sz="2200" dirty="0">
                <a:solidFill>
                  <a:srgbClr val="0000FF"/>
                </a:solidFill>
              </a:rPr>
              <a:t> </a:t>
            </a:r>
            <a:r>
              <a:rPr lang="en-GB" dirty="0">
                <a:solidFill>
                  <a:schemeClr val="bg1">
                    <a:lumMod val="50000"/>
                  </a:schemeClr>
                </a:solidFill>
              </a:rPr>
              <a:t>Weber &amp; Varela (2002),</a:t>
            </a:r>
            <a:r>
              <a:rPr lang="en-GB" i="1" dirty="0">
                <a:solidFill>
                  <a:schemeClr val="bg1">
                    <a:lumMod val="50000"/>
                  </a:schemeClr>
                </a:solidFill>
              </a:rPr>
              <a:t> </a:t>
            </a:r>
            <a:r>
              <a:rPr lang="en-GB" dirty="0">
                <a:solidFill>
                  <a:schemeClr val="bg1">
                    <a:lumMod val="50000"/>
                  </a:schemeClr>
                </a:solidFill>
              </a:rPr>
              <a:t>p. 119. </a:t>
            </a:r>
          </a:p>
          <a:p>
            <a:pPr algn="ctr">
              <a:spcAft>
                <a:spcPts val="1200"/>
              </a:spcAft>
            </a:pPr>
            <a:r>
              <a:rPr lang="en-GB" sz="2200" b="1" dirty="0">
                <a:solidFill>
                  <a:srgbClr val="FF0000"/>
                </a:solidFill>
              </a:rPr>
              <a:t>Embodied Organisms generate meaning! </a:t>
            </a:r>
            <a:r>
              <a:rPr lang="en-GB" sz="2200" b="1" i="1" dirty="0">
                <a:solidFill>
                  <a:srgbClr val="FF0000"/>
                </a:solidFill>
              </a:rPr>
              <a:t>Value</a:t>
            </a:r>
            <a:r>
              <a:rPr lang="en-GB" sz="2200" b="1" dirty="0">
                <a:solidFill>
                  <a:srgbClr val="FF0000"/>
                </a:solidFill>
              </a:rPr>
              <a:t> &amp; </a:t>
            </a:r>
            <a:r>
              <a:rPr lang="en-GB" sz="2200" b="1" i="1" dirty="0">
                <a:solidFill>
                  <a:srgbClr val="FF0000"/>
                </a:solidFill>
              </a:rPr>
              <a:t>Meaning</a:t>
            </a:r>
            <a:r>
              <a:rPr lang="en-GB" sz="2200" b="1" dirty="0">
                <a:solidFill>
                  <a:srgbClr val="FF0000"/>
                </a:solidFill>
              </a:rPr>
              <a:t> </a:t>
            </a:r>
            <a:r>
              <a:rPr lang="en-GB" sz="2200" b="1" i="1" u="sng" dirty="0">
                <a:solidFill>
                  <a:srgbClr val="FF0000"/>
                </a:solidFill>
              </a:rPr>
              <a:t>precede</a:t>
            </a:r>
            <a:r>
              <a:rPr lang="en-GB" sz="2200" b="1" dirty="0">
                <a:solidFill>
                  <a:srgbClr val="FF0000"/>
                </a:solidFill>
              </a:rPr>
              <a:t> consciousness. </a:t>
            </a:r>
          </a:p>
          <a:p>
            <a:pPr algn="ctr"/>
            <a:r>
              <a:rPr lang="en-GB" dirty="0">
                <a:solidFill>
                  <a:schemeClr val="bg1">
                    <a:lumMod val="50000"/>
                  </a:schemeClr>
                </a:solidFill>
              </a:rPr>
              <a:t>See Iida </a:t>
            </a:r>
            <a:r>
              <a:rPr lang="en-GB" i="1" dirty="0">
                <a:solidFill>
                  <a:schemeClr val="bg1">
                    <a:lumMod val="50000"/>
                  </a:schemeClr>
                </a:solidFill>
              </a:rPr>
              <a:t>et al </a:t>
            </a:r>
            <a:r>
              <a:rPr lang="en-GB" dirty="0">
                <a:solidFill>
                  <a:schemeClr val="bg1">
                    <a:lumMod val="50000"/>
                  </a:schemeClr>
                </a:solidFill>
              </a:rPr>
              <a:t>(2004), esp. the </a:t>
            </a:r>
            <a:r>
              <a:rPr lang="en-GB" i="1" dirty="0">
                <a:solidFill>
                  <a:schemeClr val="bg1">
                    <a:lumMod val="50000"/>
                  </a:schemeClr>
                </a:solidFill>
              </a:rPr>
              <a:t>Introduction</a:t>
            </a:r>
            <a:r>
              <a:rPr lang="en-GB" dirty="0">
                <a:solidFill>
                  <a:schemeClr val="bg1">
                    <a:lumMod val="50000"/>
                  </a:schemeClr>
                </a:solidFill>
              </a:rPr>
              <a:t> by Pfeifer &amp; Iida</a:t>
            </a:r>
            <a:r>
              <a:rPr lang="en-GB" b="1" dirty="0">
                <a:solidFill>
                  <a:schemeClr val="bg1">
                    <a:lumMod val="50000"/>
                  </a:schemeClr>
                </a:solidFill>
              </a:rPr>
              <a:t>; </a:t>
            </a:r>
            <a:r>
              <a:rPr lang="en-GB" dirty="0">
                <a:solidFill>
                  <a:schemeClr val="bg1">
                    <a:lumMod val="50000"/>
                  </a:schemeClr>
                </a:solidFill>
              </a:rPr>
              <a:t>Andy Clark, (2008); A Weber, (2011), p. 10.  </a:t>
            </a:r>
          </a:p>
          <a:p>
            <a:pPr algn="ctr">
              <a:spcAft>
                <a:spcPts val="1200"/>
              </a:spcAft>
            </a:pPr>
            <a:r>
              <a:rPr lang="en-GB" dirty="0">
                <a:solidFill>
                  <a:schemeClr val="bg1">
                    <a:lumMod val="50000"/>
                  </a:schemeClr>
                </a:solidFill>
              </a:rPr>
              <a:t>Weber &amp; Varela (2002),</a:t>
            </a:r>
            <a:r>
              <a:rPr lang="en-GB" i="1" dirty="0">
                <a:solidFill>
                  <a:schemeClr val="bg1">
                    <a:lumMod val="50000"/>
                  </a:schemeClr>
                </a:solidFill>
              </a:rPr>
              <a:t> </a:t>
            </a:r>
            <a:r>
              <a:rPr lang="en-GB" dirty="0">
                <a:solidFill>
                  <a:schemeClr val="bg1">
                    <a:lumMod val="50000"/>
                  </a:schemeClr>
                </a:solidFill>
              </a:rPr>
              <a:t>p. 119; Lakoff &amp; Johnson (2003)</a:t>
            </a:r>
          </a:p>
        </p:txBody>
      </p:sp>
    </p:spTree>
    <p:extLst>
      <p:ext uri="{BB962C8B-B14F-4D97-AF65-F5344CB8AC3E}">
        <p14:creationId xmlns:p14="http://schemas.microsoft.com/office/powerpoint/2010/main" val="20792533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68238B5-92DC-4559-B3AC-5DA125E9B84E}"/>
              </a:ext>
            </a:extLst>
          </p:cNvPr>
          <p:cNvSpPr txBox="1"/>
          <p:nvPr/>
        </p:nvSpPr>
        <p:spPr>
          <a:xfrm>
            <a:off x="426720" y="460156"/>
            <a:ext cx="11338560" cy="5601533"/>
          </a:xfrm>
          <a:prstGeom prst="rect">
            <a:avLst/>
          </a:prstGeom>
          <a:noFill/>
        </p:spPr>
        <p:txBody>
          <a:bodyPr wrap="square" rtlCol="0">
            <a:spAutoFit/>
          </a:bodyPr>
          <a:lstStyle/>
          <a:p>
            <a:pPr algn="ctr">
              <a:spcAft>
                <a:spcPts val="1200"/>
              </a:spcAft>
            </a:pPr>
            <a:r>
              <a:rPr lang="en-GB" sz="2400" b="1" i="1" dirty="0"/>
              <a:t>3. Cognition:</a:t>
            </a:r>
            <a:r>
              <a:rPr lang="en-GB" sz="2400" b="1" dirty="0"/>
              <a:t> </a:t>
            </a:r>
          </a:p>
          <a:p>
            <a:pPr algn="ctr">
              <a:spcAft>
                <a:spcPts val="1200"/>
              </a:spcAft>
            </a:pPr>
            <a:r>
              <a:rPr lang="en-GB" sz="1200" b="1" dirty="0"/>
              <a:t> </a:t>
            </a:r>
          </a:p>
          <a:p>
            <a:pPr algn="ctr"/>
            <a:r>
              <a:rPr lang="en-GB" sz="2200" dirty="0">
                <a:solidFill>
                  <a:srgbClr val="FF0000"/>
                </a:solidFill>
              </a:rPr>
              <a:t>It</a:t>
            </a:r>
            <a:r>
              <a:rPr lang="en-GB" sz="2200" i="1" dirty="0">
                <a:solidFill>
                  <a:srgbClr val="FF0000"/>
                </a:solidFill>
              </a:rPr>
              <a:t> </a:t>
            </a:r>
            <a:r>
              <a:rPr lang="en-GB" sz="2200" dirty="0">
                <a:solidFill>
                  <a:srgbClr val="FF0000"/>
                </a:solidFill>
              </a:rPr>
              <a:t>takes the concept of </a:t>
            </a:r>
            <a:r>
              <a:rPr lang="en-GB" sz="2200" i="1" dirty="0">
                <a:solidFill>
                  <a:srgbClr val="FF0000"/>
                </a:solidFill>
              </a:rPr>
              <a:t>Cognition</a:t>
            </a:r>
            <a:r>
              <a:rPr lang="en-GB" sz="2200" dirty="0">
                <a:solidFill>
                  <a:srgbClr val="FF0000"/>
                </a:solidFill>
              </a:rPr>
              <a:t>, normally associated with T-D </a:t>
            </a:r>
            <a:r>
              <a:rPr lang="en-GB" sz="2200" i="1" dirty="0">
                <a:solidFill>
                  <a:srgbClr val="FF0000"/>
                </a:solidFill>
              </a:rPr>
              <a:t>consciousness</a:t>
            </a:r>
            <a:r>
              <a:rPr lang="en-GB" sz="2200" dirty="0">
                <a:solidFill>
                  <a:srgbClr val="FF0000"/>
                </a:solidFill>
              </a:rPr>
              <a:t>, </a:t>
            </a:r>
          </a:p>
          <a:p>
            <a:pPr algn="ctr">
              <a:spcAft>
                <a:spcPts val="1200"/>
              </a:spcAft>
            </a:pPr>
            <a:r>
              <a:rPr lang="en-GB" sz="2200" dirty="0">
                <a:solidFill>
                  <a:srgbClr val="FF0000"/>
                </a:solidFill>
              </a:rPr>
              <a:t>and applies it to </a:t>
            </a:r>
            <a:r>
              <a:rPr lang="en-GB" sz="2200" i="1" u="sng" dirty="0">
                <a:solidFill>
                  <a:srgbClr val="FF0000"/>
                </a:solidFill>
              </a:rPr>
              <a:t>all</a:t>
            </a:r>
            <a:r>
              <a:rPr lang="en-GB" sz="2200" dirty="0">
                <a:solidFill>
                  <a:srgbClr val="FF0000"/>
                </a:solidFill>
              </a:rPr>
              <a:t> embodied lifeforms.</a:t>
            </a:r>
          </a:p>
          <a:p>
            <a:pPr algn="ctr">
              <a:spcAft>
                <a:spcPts val="1200"/>
              </a:spcAft>
            </a:pPr>
            <a:r>
              <a:rPr lang="en-GB" sz="2200" i="1" dirty="0"/>
              <a:t>Cognition</a:t>
            </a:r>
            <a:r>
              <a:rPr lang="en-GB" sz="2200" dirty="0"/>
              <a:t> is </a:t>
            </a:r>
            <a:r>
              <a:rPr lang="en-GB" sz="2200" i="1" dirty="0"/>
              <a:t>Awareness of the World. </a:t>
            </a:r>
            <a:r>
              <a:rPr lang="en-GB" dirty="0">
                <a:solidFill>
                  <a:schemeClr val="bg1">
                    <a:lumMod val="50000"/>
                  </a:schemeClr>
                </a:solidFill>
              </a:rPr>
              <a:t>Thompson (2007), p. 25.</a:t>
            </a:r>
            <a:r>
              <a:rPr lang="en-GB" dirty="0"/>
              <a:t> </a:t>
            </a:r>
          </a:p>
          <a:p>
            <a:pPr algn="ctr"/>
            <a:r>
              <a:rPr lang="en-GB" sz="2200" dirty="0"/>
              <a:t>Living beings need to cognise </a:t>
            </a:r>
            <a:r>
              <a:rPr lang="en-GB" sz="2200" b="1" i="1" u="sng" dirty="0"/>
              <a:t>salient</a:t>
            </a:r>
            <a:r>
              <a:rPr lang="en-GB" sz="2200" dirty="0"/>
              <a:t> features of their surroundings. </a:t>
            </a:r>
          </a:p>
          <a:p>
            <a:pPr algn="ctr">
              <a:spcAft>
                <a:spcPts val="1200"/>
              </a:spcAft>
            </a:pPr>
            <a:r>
              <a:rPr lang="en-GB" sz="2200" b="1" i="1" dirty="0"/>
              <a:t>Salient</a:t>
            </a:r>
            <a:r>
              <a:rPr lang="en-GB" sz="2200" i="1" dirty="0"/>
              <a:t> </a:t>
            </a:r>
            <a:r>
              <a:rPr lang="en-GB" sz="2200" dirty="0"/>
              <a:t>concerns include </a:t>
            </a:r>
            <a:r>
              <a:rPr lang="en-GB" sz="2200" i="1" dirty="0"/>
              <a:t>the seeking of food</a:t>
            </a:r>
            <a:r>
              <a:rPr lang="en-GB" sz="2200" dirty="0"/>
              <a:t> and the </a:t>
            </a:r>
            <a:r>
              <a:rPr lang="en-GB" sz="2200" i="1" dirty="0"/>
              <a:t>avoidance of threats</a:t>
            </a:r>
            <a:r>
              <a:rPr lang="en-GB" sz="2200" dirty="0"/>
              <a:t>. </a:t>
            </a:r>
          </a:p>
          <a:p>
            <a:pPr algn="ctr">
              <a:spcAft>
                <a:spcPts val="1200"/>
              </a:spcAft>
            </a:pPr>
            <a:r>
              <a:rPr lang="en-GB" sz="2200" dirty="0">
                <a:solidFill>
                  <a:srgbClr val="0000FF"/>
                </a:solidFill>
              </a:rPr>
              <a:t> </a:t>
            </a:r>
            <a:r>
              <a:rPr lang="en-GB" sz="2200" i="1" dirty="0">
                <a:solidFill>
                  <a:srgbClr val="0000FF"/>
                </a:solidFill>
              </a:rPr>
              <a:t>‘Cognition is a biological phenomenon and can only be understood as such …’’.</a:t>
            </a:r>
            <a:r>
              <a:rPr lang="en-GB" sz="2200" dirty="0">
                <a:solidFill>
                  <a:srgbClr val="0000FF"/>
                </a:solidFill>
              </a:rPr>
              <a:t> </a:t>
            </a:r>
            <a:r>
              <a:rPr lang="en-GB" dirty="0">
                <a:solidFill>
                  <a:schemeClr val="bg1">
                    <a:lumMod val="50000"/>
                  </a:schemeClr>
                </a:solidFill>
              </a:rPr>
              <a:t>M &amp; V (1980).</a:t>
            </a:r>
          </a:p>
          <a:p>
            <a:pPr algn="ctr"/>
            <a:r>
              <a:rPr lang="en-GB" sz="2200" i="1" dirty="0">
                <a:solidFill>
                  <a:srgbClr val="0000FF"/>
                </a:solidFill>
              </a:rPr>
              <a:t>‘Living systems are cognitive systems, and living as a process is a process of cognition. </a:t>
            </a:r>
          </a:p>
          <a:p>
            <a:pPr algn="ctr"/>
            <a:r>
              <a:rPr lang="en-GB" sz="2200" i="1" dirty="0">
                <a:solidFill>
                  <a:srgbClr val="0000FF"/>
                </a:solidFill>
              </a:rPr>
              <a:t>This statement is valid for all organisms, with or without a nervous system’. </a:t>
            </a:r>
          </a:p>
          <a:p>
            <a:pPr algn="ctr">
              <a:spcAft>
                <a:spcPts val="1200"/>
              </a:spcAft>
            </a:pPr>
            <a:r>
              <a:rPr lang="en-GB" dirty="0">
                <a:solidFill>
                  <a:schemeClr val="bg1">
                    <a:lumMod val="50000"/>
                  </a:schemeClr>
                </a:solidFill>
              </a:rPr>
              <a:t>See M &amp; V, </a:t>
            </a:r>
            <a:r>
              <a:rPr lang="en-GB" i="1" dirty="0">
                <a:solidFill>
                  <a:schemeClr val="bg1">
                    <a:lumMod val="50000"/>
                  </a:schemeClr>
                </a:solidFill>
              </a:rPr>
              <a:t>‘The Santiago theory of Cognition’, </a:t>
            </a:r>
            <a:r>
              <a:rPr lang="en-GB" dirty="0">
                <a:solidFill>
                  <a:schemeClr val="bg1">
                    <a:lumMod val="50000"/>
                  </a:schemeClr>
                </a:solidFill>
              </a:rPr>
              <a:t>Wiki.</a:t>
            </a:r>
          </a:p>
          <a:p>
            <a:pPr algn="ctr"/>
            <a:r>
              <a:rPr lang="en-GB" sz="2200" i="1" dirty="0">
                <a:solidFill>
                  <a:srgbClr val="0000FF"/>
                </a:solidFill>
              </a:rPr>
              <a:t>‘Living is a process of cognition’</a:t>
            </a:r>
            <a:endParaRPr lang="en-GB" sz="2200" i="1" dirty="0"/>
          </a:p>
          <a:p>
            <a:pPr algn="ctr"/>
            <a:r>
              <a:rPr lang="en-GB" dirty="0">
                <a:solidFill>
                  <a:schemeClr val="bg1">
                    <a:lumMod val="50000"/>
                  </a:schemeClr>
                </a:solidFill>
              </a:rPr>
              <a:t>Thompson (2007), p. 157</a:t>
            </a:r>
          </a:p>
          <a:p>
            <a:pPr algn="ctr">
              <a:spcAft>
                <a:spcPts val="1200"/>
              </a:spcAft>
            </a:pPr>
            <a:endParaRPr lang="en-GB" dirty="0">
              <a:solidFill>
                <a:schemeClr val="bg1">
                  <a:lumMod val="50000"/>
                </a:schemeClr>
              </a:solidFill>
            </a:endParaRPr>
          </a:p>
        </p:txBody>
      </p:sp>
    </p:spTree>
    <p:extLst>
      <p:ext uri="{BB962C8B-B14F-4D97-AF65-F5344CB8AC3E}">
        <p14:creationId xmlns:p14="http://schemas.microsoft.com/office/powerpoint/2010/main" val="14431092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68238B5-92DC-4559-B3AC-5DA125E9B84E}"/>
              </a:ext>
            </a:extLst>
          </p:cNvPr>
          <p:cNvSpPr txBox="1"/>
          <p:nvPr/>
        </p:nvSpPr>
        <p:spPr>
          <a:xfrm>
            <a:off x="349347" y="413254"/>
            <a:ext cx="11493305" cy="6093976"/>
          </a:xfrm>
          <a:prstGeom prst="rect">
            <a:avLst/>
          </a:prstGeom>
          <a:noFill/>
        </p:spPr>
        <p:txBody>
          <a:bodyPr wrap="square" rtlCol="0">
            <a:spAutoFit/>
          </a:bodyPr>
          <a:lstStyle/>
          <a:p>
            <a:pPr algn="ctr"/>
            <a:r>
              <a:rPr lang="en-GB" sz="2400" b="1" i="1" dirty="0"/>
              <a:t>4. The Continuity of Life and Mind:</a:t>
            </a:r>
          </a:p>
          <a:p>
            <a:r>
              <a:rPr lang="en-GB" sz="2200" b="1" dirty="0"/>
              <a:t> </a:t>
            </a:r>
          </a:p>
          <a:p>
            <a:pPr algn="ctr"/>
            <a:r>
              <a:rPr lang="en-GB" sz="2200" dirty="0"/>
              <a:t>Evan Thompson’s main theme in </a:t>
            </a:r>
            <a:r>
              <a:rPr lang="en-GB" sz="2200" i="1" dirty="0"/>
              <a:t>‘Mind in Life’</a:t>
            </a:r>
            <a:r>
              <a:rPr lang="en-GB" sz="2200" dirty="0"/>
              <a:t> is the </a:t>
            </a:r>
            <a:r>
              <a:rPr lang="en-GB" sz="2200" b="1" i="1" dirty="0"/>
              <a:t>Continuity of Life and Mind</a:t>
            </a:r>
            <a:r>
              <a:rPr lang="en-GB" sz="2200" b="1" dirty="0"/>
              <a:t>.</a:t>
            </a:r>
            <a:r>
              <a:rPr lang="en-GB" sz="2200" dirty="0"/>
              <a:t> </a:t>
            </a:r>
          </a:p>
          <a:p>
            <a:pPr algn="ctr"/>
            <a:r>
              <a:rPr lang="en-GB" dirty="0">
                <a:solidFill>
                  <a:schemeClr val="bg1">
                    <a:lumMod val="50000"/>
                  </a:schemeClr>
                </a:solidFill>
              </a:rPr>
              <a:t>Thompson (2007), p. 157ff</a:t>
            </a:r>
          </a:p>
          <a:p>
            <a:pPr algn="ctr"/>
            <a:endParaRPr lang="en-GB" sz="2200" b="1" i="1" dirty="0"/>
          </a:p>
          <a:p>
            <a:pPr algn="ctr"/>
            <a:r>
              <a:rPr lang="en-GB" sz="2200" b="1" i="1" dirty="0"/>
              <a:t>No Cartesian Dualism!:</a:t>
            </a:r>
            <a:r>
              <a:rPr lang="en-GB" sz="2200" b="1" dirty="0"/>
              <a:t> </a:t>
            </a:r>
            <a:r>
              <a:rPr lang="en-GB" sz="2200" dirty="0"/>
              <a:t>The Mind/Body split cannot exist in </a:t>
            </a:r>
            <a:r>
              <a:rPr lang="en-GB" sz="2200" i="1" dirty="0"/>
              <a:t>Autopoiesis</a:t>
            </a:r>
            <a:r>
              <a:rPr lang="en-GB" sz="2200" dirty="0"/>
              <a:t>. </a:t>
            </a:r>
          </a:p>
          <a:p>
            <a:pPr algn="ctr"/>
            <a:endParaRPr lang="en-GB" sz="2200" i="1" dirty="0"/>
          </a:p>
          <a:p>
            <a:pPr algn="ctr"/>
            <a:r>
              <a:rPr lang="en-GB" sz="2200" i="1" dirty="0">
                <a:solidFill>
                  <a:srgbClr val="0000FF"/>
                </a:solidFill>
              </a:rPr>
              <a:t>‘If Autopoiesis and cognition are what distinguish life from non-life, </a:t>
            </a:r>
          </a:p>
          <a:p>
            <a:pPr algn="ctr"/>
            <a:r>
              <a:rPr lang="en-GB" sz="2200" i="1" dirty="0">
                <a:solidFill>
                  <a:srgbClr val="0000FF"/>
                </a:solidFill>
              </a:rPr>
              <a:t>then the projects of understanding Life and understanding Mind are continuous</a:t>
            </a:r>
            <a:r>
              <a:rPr lang="en-GB" sz="2200" i="1" dirty="0"/>
              <a:t>’.</a:t>
            </a:r>
          </a:p>
          <a:p>
            <a:pPr algn="ctr"/>
            <a:r>
              <a:rPr lang="en-GB" dirty="0">
                <a:solidFill>
                  <a:schemeClr val="bg1">
                    <a:lumMod val="50000"/>
                  </a:schemeClr>
                </a:solidFill>
              </a:rPr>
              <a:t>Thompson (2007), p. 127</a:t>
            </a:r>
          </a:p>
          <a:p>
            <a:pPr algn="ctr"/>
            <a:r>
              <a:rPr lang="en-GB" sz="2200" i="1" dirty="0"/>
              <a:t> </a:t>
            </a:r>
            <a:r>
              <a:rPr lang="en-GB" sz="2200" dirty="0"/>
              <a:t> </a:t>
            </a:r>
            <a:r>
              <a:rPr lang="en-GB" sz="2200" i="1" dirty="0"/>
              <a:t> </a:t>
            </a:r>
          </a:p>
          <a:p>
            <a:pPr algn="ctr"/>
            <a:r>
              <a:rPr lang="en-GB" sz="2200" dirty="0">
                <a:solidFill>
                  <a:srgbClr val="FF0000"/>
                </a:solidFill>
              </a:rPr>
              <a:t>To appreciate the closeness of consciousness and unconscious living, think of </a:t>
            </a:r>
            <a:r>
              <a:rPr lang="en-GB" sz="2200" b="1" i="1" dirty="0">
                <a:solidFill>
                  <a:srgbClr val="FF0000"/>
                </a:solidFill>
              </a:rPr>
              <a:t>breathing</a:t>
            </a:r>
            <a:r>
              <a:rPr lang="en-GB" sz="2200" dirty="0">
                <a:solidFill>
                  <a:srgbClr val="FF0000"/>
                </a:solidFill>
              </a:rPr>
              <a:t>. </a:t>
            </a:r>
          </a:p>
          <a:p>
            <a:pPr algn="ctr"/>
            <a:r>
              <a:rPr lang="en-GB" sz="2200" dirty="0">
                <a:solidFill>
                  <a:srgbClr val="FF0000"/>
                </a:solidFill>
              </a:rPr>
              <a:t>We normally allow our bodies to control our breathing, </a:t>
            </a:r>
          </a:p>
          <a:p>
            <a:pPr algn="ctr"/>
            <a:r>
              <a:rPr lang="en-GB" sz="2200" dirty="0">
                <a:solidFill>
                  <a:srgbClr val="FF0000"/>
                </a:solidFill>
              </a:rPr>
              <a:t>but we can readily draw our Mind’s attention to it &amp; control it consciously.</a:t>
            </a:r>
          </a:p>
          <a:p>
            <a:pPr algn="ctr"/>
            <a:endParaRPr lang="en-GB" sz="2200" dirty="0">
              <a:solidFill>
                <a:srgbClr val="FF0000"/>
              </a:solidFill>
            </a:endParaRPr>
          </a:p>
          <a:p>
            <a:pPr algn="ctr"/>
            <a:r>
              <a:rPr lang="en-GB" sz="2200" dirty="0">
                <a:solidFill>
                  <a:srgbClr val="FF0000"/>
                </a:solidFill>
              </a:rPr>
              <a:t>NB. We have had a concept of the </a:t>
            </a:r>
            <a:r>
              <a:rPr lang="en-GB" sz="2200" i="1" dirty="0">
                <a:solidFill>
                  <a:srgbClr val="FF0000"/>
                </a:solidFill>
              </a:rPr>
              <a:t>unconscious</a:t>
            </a:r>
            <a:r>
              <a:rPr lang="en-GB" sz="2200" dirty="0">
                <a:solidFill>
                  <a:srgbClr val="FF0000"/>
                </a:solidFill>
              </a:rPr>
              <a:t> mind at least since the time of Freud.</a:t>
            </a:r>
          </a:p>
          <a:p>
            <a:pPr algn="ctr"/>
            <a:endParaRPr lang="en-GB" sz="2200" dirty="0">
              <a:solidFill>
                <a:srgbClr val="FF0000"/>
              </a:solidFill>
            </a:endParaRPr>
          </a:p>
          <a:p>
            <a:pPr algn="ctr"/>
            <a:r>
              <a:rPr lang="en-GB" sz="2200" dirty="0">
                <a:solidFill>
                  <a:srgbClr val="FF0000"/>
                </a:solidFill>
              </a:rPr>
              <a:t> Or we can think of ‘</a:t>
            </a:r>
            <a:r>
              <a:rPr lang="en-GB" sz="2200" i="1" dirty="0">
                <a:solidFill>
                  <a:srgbClr val="FF0000"/>
                </a:solidFill>
              </a:rPr>
              <a:t>mind</a:t>
            </a:r>
            <a:r>
              <a:rPr lang="en-GB" sz="2200" dirty="0">
                <a:solidFill>
                  <a:srgbClr val="FF0000"/>
                </a:solidFill>
              </a:rPr>
              <a:t>’ as a verb, actively ‘</a:t>
            </a:r>
            <a:r>
              <a:rPr lang="en-GB" sz="2200" i="1" dirty="0">
                <a:solidFill>
                  <a:srgbClr val="FF0000"/>
                </a:solidFill>
              </a:rPr>
              <a:t>minding</a:t>
            </a:r>
            <a:r>
              <a:rPr lang="en-GB" sz="2200" dirty="0">
                <a:solidFill>
                  <a:srgbClr val="FF0000"/>
                </a:solidFill>
              </a:rPr>
              <a:t>’ our existence … …</a:t>
            </a:r>
          </a:p>
        </p:txBody>
      </p:sp>
    </p:spTree>
    <p:extLst>
      <p:ext uri="{BB962C8B-B14F-4D97-AF65-F5344CB8AC3E}">
        <p14:creationId xmlns:p14="http://schemas.microsoft.com/office/powerpoint/2010/main" val="17347959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68238B5-92DC-4559-B3AC-5DA125E9B84E}"/>
              </a:ext>
            </a:extLst>
          </p:cNvPr>
          <p:cNvSpPr txBox="1"/>
          <p:nvPr/>
        </p:nvSpPr>
        <p:spPr>
          <a:xfrm>
            <a:off x="567397" y="769646"/>
            <a:ext cx="11057206" cy="5088573"/>
          </a:xfrm>
          <a:prstGeom prst="rect">
            <a:avLst/>
          </a:prstGeom>
          <a:noFill/>
        </p:spPr>
        <p:txBody>
          <a:bodyPr wrap="square" rtlCol="0">
            <a:spAutoFit/>
          </a:bodyPr>
          <a:lstStyle/>
          <a:p>
            <a:pPr algn="ctr">
              <a:spcAft>
                <a:spcPts val="1200"/>
              </a:spcAft>
            </a:pPr>
            <a:r>
              <a:rPr lang="en-GB" sz="2400" b="1" i="1" dirty="0"/>
              <a:t>5. Phenomenology:</a:t>
            </a:r>
            <a:r>
              <a:rPr lang="en-GB" sz="2400" dirty="0"/>
              <a:t> </a:t>
            </a:r>
          </a:p>
          <a:p>
            <a:pPr algn="ctr">
              <a:spcAft>
                <a:spcPts val="1200"/>
              </a:spcAft>
            </a:pPr>
            <a:endParaRPr lang="en-GB" sz="2400" dirty="0"/>
          </a:p>
          <a:p>
            <a:pPr algn="ctr">
              <a:spcAft>
                <a:spcPts val="2000"/>
              </a:spcAft>
            </a:pPr>
            <a:r>
              <a:rPr lang="en-GB" sz="2200" i="1" dirty="0"/>
              <a:t>Autopoiesis</a:t>
            </a:r>
            <a:r>
              <a:rPr lang="en-GB" sz="2200" dirty="0"/>
              <a:t> fully encompasses the </a:t>
            </a:r>
            <a:r>
              <a:rPr lang="en-GB" sz="2200" i="1" u="sng" dirty="0"/>
              <a:t>lived experience</a:t>
            </a:r>
            <a:r>
              <a:rPr lang="en-GB" sz="2200" dirty="0"/>
              <a:t> that is the focus of T-D </a:t>
            </a:r>
            <a:r>
              <a:rPr lang="en-GB" sz="2200" i="1" dirty="0"/>
              <a:t>Phenomenology</a:t>
            </a:r>
            <a:r>
              <a:rPr lang="en-GB" sz="2200" dirty="0"/>
              <a:t>. </a:t>
            </a:r>
          </a:p>
          <a:p>
            <a:pPr algn="ctr"/>
            <a:r>
              <a:rPr lang="en-GB" sz="2200" dirty="0">
                <a:solidFill>
                  <a:srgbClr val="FF0000"/>
                </a:solidFill>
              </a:rPr>
              <a:t>Evan Thompson follows </a:t>
            </a:r>
            <a:r>
              <a:rPr lang="en-GB" sz="2200" b="1" dirty="0">
                <a:solidFill>
                  <a:srgbClr val="FF0000"/>
                </a:solidFill>
              </a:rPr>
              <a:t>Husserl</a:t>
            </a:r>
            <a:r>
              <a:rPr lang="en-GB" sz="2200" dirty="0">
                <a:solidFill>
                  <a:srgbClr val="FF0000"/>
                </a:solidFill>
              </a:rPr>
              <a:t> in this.</a:t>
            </a:r>
          </a:p>
          <a:p>
            <a:pPr algn="ctr">
              <a:spcAft>
                <a:spcPts val="2400"/>
              </a:spcAft>
            </a:pPr>
            <a:r>
              <a:rPr lang="en-GB" dirty="0">
                <a:solidFill>
                  <a:schemeClr val="bg1">
                    <a:lumMod val="50000"/>
                  </a:schemeClr>
                </a:solidFill>
              </a:rPr>
              <a:t>Thompson (2007), Ch 2, pp. 16-36, pp 149, 165 and Appendix A, pp 413-416</a:t>
            </a:r>
            <a:r>
              <a:rPr lang="en-GB" sz="2200" dirty="0">
                <a:solidFill>
                  <a:schemeClr val="bg1">
                    <a:lumMod val="50000"/>
                  </a:schemeClr>
                </a:solidFill>
              </a:rPr>
              <a:t> </a:t>
            </a:r>
          </a:p>
          <a:p>
            <a:pPr algn="ctr"/>
            <a:r>
              <a:rPr lang="en-GB" sz="2200" dirty="0"/>
              <a:t>Varela himself (1996) proposed </a:t>
            </a:r>
            <a:r>
              <a:rPr lang="en-GB" sz="2200" i="1" dirty="0"/>
              <a:t>‘Neurophenomenology’</a:t>
            </a:r>
            <a:r>
              <a:rPr lang="en-GB" sz="2200" dirty="0"/>
              <a:t>, arguing for the need for </a:t>
            </a:r>
            <a:r>
              <a:rPr lang="en-GB" sz="2200" i="1" dirty="0"/>
              <a:t>First Person</a:t>
            </a:r>
            <a:r>
              <a:rPr lang="en-GB" sz="2200" dirty="0"/>
              <a:t> experiences of Life to be studied </a:t>
            </a:r>
            <a:r>
              <a:rPr lang="en-GB" sz="2200" i="1" dirty="0"/>
              <a:t>dialectically</a:t>
            </a:r>
            <a:r>
              <a:rPr lang="en-GB" sz="2200" dirty="0"/>
              <a:t> alongside </a:t>
            </a:r>
            <a:r>
              <a:rPr lang="en-GB" sz="2200" i="1" dirty="0"/>
              <a:t>Third Person</a:t>
            </a:r>
            <a:r>
              <a:rPr lang="en-GB" sz="2200" dirty="0"/>
              <a:t> accounts.  </a:t>
            </a:r>
          </a:p>
          <a:p>
            <a:pPr algn="ctr">
              <a:spcAft>
                <a:spcPts val="2400"/>
              </a:spcAft>
            </a:pPr>
            <a:r>
              <a:rPr lang="en-GB" dirty="0">
                <a:solidFill>
                  <a:schemeClr val="bg1">
                    <a:lumMod val="50000"/>
                  </a:schemeClr>
                </a:solidFill>
              </a:rPr>
              <a:t>Varela, </a:t>
            </a:r>
            <a:r>
              <a:rPr lang="en-GB" i="1" dirty="0">
                <a:solidFill>
                  <a:schemeClr val="bg1">
                    <a:lumMod val="50000"/>
                  </a:schemeClr>
                </a:solidFill>
              </a:rPr>
              <a:t>‘Neurophenomenology’ </a:t>
            </a:r>
            <a:r>
              <a:rPr lang="en-GB" dirty="0">
                <a:solidFill>
                  <a:schemeClr val="bg1">
                    <a:lumMod val="50000"/>
                  </a:schemeClr>
                </a:solidFill>
              </a:rPr>
              <a:t>(1996). Thompson (2007), Ch 2, pp. 16-36, p 165 and Appendix A, pp 413-416</a:t>
            </a:r>
            <a:endParaRPr lang="en-GB" sz="2200" dirty="0"/>
          </a:p>
          <a:p>
            <a:pPr algn="ctr"/>
            <a:r>
              <a:rPr lang="en-GB" sz="2200" dirty="0"/>
              <a:t>Varela wrote a paper on his own phenomenal experiences of having a liver transplant </a:t>
            </a:r>
          </a:p>
          <a:p>
            <a:pPr algn="ctr">
              <a:spcAft>
                <a:spcPts val="1200"/>
              </a:spcAft>
            </a:pPr>
            <a:r>
              <a:rPr lang="en-GB" sz="2200" dirty="0"/>
              <a:t>whilst fully conscious! </a:t>
            </a:r>
            <a:r>
              <a:rPr lang="en-GB" dirty="0">
                <a:solidFill>
                  <a:schemeClr val="bg1">
                    <a:lumMod val="50000"/>
                  </a:schemeClr>
                </a:solidFill>
              </a:rPr>
              <a:t>Varela,</a:t>
            </a:r>
            <a:r>
              <a:rPr lang="en-GB" i="1" dirty="0">
                <a:solidFill>
                  <a:schemeClr val="bg1">
                    <a:lumMod val="50000"/>
                  </a:schemeClr>
                </a:solidFill>
              </a:rPr>
              <a:t> ‘Intimate Distances’</a:t>
            </a:r>
            <a:r>
              <a:rPr lang="en-GB" dirty="0">
                <a:solidFill>
                  <a:schemeClr val="bg1">
                    <a:lumMod val="50000"/>
                  </a:schemeClr>
                </a:solidFill>
              </a:rPr>
              <a:t> (2001). </a:t>
            </a:r>
          </a:p>
          <a:p>
            <a:endParaRPr lang="en-GB" dirty="0"/>
          </a:p>
        </p:txBody>
      </p:sp>
    </p:spTree>
    <p:extLst>
      <p:ext uri="{BB962C8B-B14F-4D97-AF65-F5344CB8AC3E}">
        <p14:creationId xmlns:p14="http://schemas.microsoft.com/office/powerpoint/2010/main" val="20264653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68238B5-92DC-4559-B3AC-5DA125E9B84E}"/>
              </a:ext>
            </a:extLst>
          </p:cNvPr>
          <p:cNvSpPr txBox="1"/>
          <p:nvPr/>
        </p:nvSpPr>
        <p:spPr>
          <a:xfrm>
            <a:off x="279009" y="311209"/>
            <a:ext cx="11633981" cy="6227346"/>
          </a:xfrm>
          <a:prstGeom prst="rect">
            <a:avLst/>
          </a:prstGeom>
          <a:noFill/>
        </p:spPr>
        <p:txBody>
          <a:bodyPr wrap="square" rtlCol="0">
            <a:spAutoFit/>
          </a:bodyPr>
          <a:lstStyle/>
          <a:p>
            <a:pPr algn="ctr">
              <a:spcAft>
                <a:spcPts val="1200"/>
              </a:spcAft>
            </a:pPr>
            <a:r>
              <a:rPr lang="en-GB" sz="2400" b="1" i="1" dirty="0"/>
              <a:t>6. Enaction:</a:t>
            </a:r>
            <a:r>
              <a:rPr lang="en-GB" sz="2400" b="1" dirty="0"/>
              <a:t>  </a:t>
            </a:r>
          </a:p>
          <a:p>
            <a:pPr algn="ctr">
              <a:spcAft>
                <a:spcPts val="1200"/>
              </a:spcAft>
            </a:pPr>
            <a:r>
              <a:rPr lang="en-GB" sz="2200" b="1" i="1" dirty="0"/>
              <a:t>Living</a:t>
            </a:r>
            <a:r>
              <a:rPr lang="en-GB" sz="2200" b="1" dirty="0"/>
              <a:t> is </a:t>
            </a:r>
            <a:r>
              <a:rPr lang="en-GB" sz="2200" b="1" i="1" dirty="0"/>
              <a:t>Performative:</a:t>
            </a:r>
            <a:r>
              <a:rPr lang="en-GB" sz="2200" b="1" dirty="0"/>
              <a:t> </a:t>
            </a:r>
            <a:r>
              <a:rPr lang="en-GB" sz="2200" dirty="0"/>
              <a:t>For biological beings, all thought &amp; perception must be a form of </a:t>
            </a:r>
            <a:r>
              <a:rPr lang="en-GB" sz="2200" i="1" dirty="0"/>
              <a:t>action</a:t>
            </a:r>
            <a:r>
              <a:rPr lang="en-GB" sz="2200" b="1" dirty="0"/>
              <a:t>.</a:t>
            </a:r>
            <a:r>
              <a:rPr lang="en-GB" dirty="0">
                <a:solidFill>
                  <a:schemeClr val="bg1">
                    <a:lumMod val="50000"/>
                  </a:schemeClr>
                </a:solidFill>
              </a:rPr>
              <a:t> Varela, Rosch &amp; Thompson initially posited the concept of </a:t>
            </a:r>
            <a:r>
              <a:rPr lang="en-GB" i="1" dirty="0">
                <a:solidFill>
                  <a:schemeClr val="bg1">
                    <a:lumMod val="50000"/>
                  </a:schemeClr>
                </a:solidFill>
              </a:rPr>
              <a:t>Enaction </a:t>
            </a:r>
            <a:r>
              <a:rPr lang="en-GB" dirty="0">
                <a:solidFill>
                  <a:schemeClr val="bg1">
                    <a:lumMod val="50000"/>
                  </a:schemeClr>
                </a:solidFill>
              </a:rPr>
              <a:t>in ‘</a:t>
            </a:r>
            <a:r>
              <a:rPr lang="en-GB" i="1" dirty="0">
                <a:solidFill>
                  <a:schemeClr val="bg1">
                    <a:lumMod val="50000"/>
                  </a:schemeClr>
                </a:solidFill>
              </a:rPr>
              <a:t>The Embodied Mind’</a:t>
            </a:r>
            <a:r>
              <a:rPr lang="en-GB" dirty="0">
                <a:solidFill>
                  <a:schemeClr val="bg1">
                    <a:lumMod val="50000"/>
                  </a:schemeClr>
                </a:solidFill>
              </a:rPr>
              <a:t> (1991)</a:t>
            </a:r>
            <a:r>
              <a:rPr lang="en-GB" b="1" dirty="0">
                <a:solidFill>
                  <a:schemeClr val="bg1">
                    <a:lumMod val="50000"/>
                  </a:schemeClr>
                </a:solidFill>
              </a:rPr>
              <a:t> </a:t>
            </a:r>
            <a:endParaRPr lang="en-GB" sz="2200" b="1" dirty="0"/>
          </a:p>
          <a:p>
            <a:pPr algn="ctr"/>
            <a:r>
              <a:rPr lang="en-GB" sz="2200" b="1" dirty="0">
                <a:solidFill>
                  <a:srgbClr val="FF0000"/>
                </a:solidFill>
              </a:rPr>
              <a:t> </a:t>
            </a:r>
            <a:r>
              <a:rPr lang="en-GB" sz="2200" i="1" dirty="0">
                <a:solidFill>
                  <a:srgbClr val="FF0000"/>
                </a:solidFill>
              </a:rPr>
              <a:t>Autopoiesis ‘Out-</a:t>
            </a:r>
            <a:r>
              <a:rPr lang="en-GB" sz="2200" i="1" dirty="0" err="1">
                <a:solidFill>
                  <a:srgbClr val="FF0000"/>
                </a:solidFill>
              </a:rPr>
              <a:t>Kants</a:t>
            </a:r>
            <a:r>
              <a:rPr lang="en-GB" sz="2200" i="1" dirty="0">
                <a:solidFill>
                  <a:srgbClr val="FF0000"/>
                </a:solidFill>
              </a:rPr>
              <a:t>’ </a:t>
            </a:r>
            <a:r>
              <a:rPr lang="en-GB" sz="2200" dirty="0">
                <a:solidFill>
                  <a:srgbClr val="FF0000"/>
                </a:solidFill>
              </a:rPr>
              <a:t>Kant here!</a:t>
            </a:r>
            <a:r>
              <a:rPr lang="en-GB" sz="2200" i="1" dirty="0">
                <a:solidFill>
                  <a:srgbClr val="FF0000"/>
                </a:solidFill>
              </a:rPr>
              <a:t> </a:t>
            </a:r>
            <a:r>
              <a:rPr lang="en-GB" sz="2200" dirty="0">
                <a:solidFill>
                  <a:srgbClr val="FF0000"/>
                </a:solidFill>
              </a:rPr>
              <a:t>Kant insisted that we </a:t>
            </a:r>
            <a:r>
              <a:rPr lang="en-GB" sz="2200" i="1" u="sng" dirty="0">
                <a:solidFill>
                  <a:srgbClr val="FF0000"/>
                </a:solidFill>
              </a:rPr>
              <a:t>impose</a:t>
            </a:r>
            <a:r>
              <a:rPr lang="en-GB" sz="2200" dirty="0">
                <a:solidFill>
                  <a:srgbClr val="FF0000"/>
                </a:solidFill>
              </a:rPr>
              <a:t> our conceptual understandings on the world. We </a:t>
            </a:r>
            <a:r>
              <a:rPr lang="en-GB" sz="2200" i="1" u="sng" dirty="0">
                <a:solidFill>
                  <a:srgbClr val="FF0000"/>
                </a:solidFill>
              </a:rPr>
              <a:t>parse</a:t>
            </a:r>
            <a:r>
              <a:rPr lang="en-GB" sz="2200" i="1" dirty="0">
                <a:solidFill>
                  <a:srgbClr val="FF0000"/>
                </a:solidFill>
              </a:rPr>
              <a:t> </a:t>
            </a:r>
            <a:r>
              <a:rPr lang="en-GB" sz="2200" dirty="0">
                <a:solidFill>
                  <a:srgbClr val="FF0000"/>
                </a:solidFill>
              </a:rPr>
              <a:t>the world into subjects &amp; objects and impose </a:t>
            </a:r>
            <a:r>
              <a:rPr lang="en-GB" sz="2200" i="1" dirty="0">
                <a:solidFill>
                  <a:srgbClr val="FF0000"/>
                </a:solidFill>
              </a:rPr>
              <a:t>causes </a:t>
            </a:r>
            <a:r>
              <a:rPr lang="en-GB" sz="2200" dirty="0">
                <a:solidFill>
                  <a:srgbClr val="FF0000"/>
                </a:solidFill>
              </a:rPr>
              <a:t>upon them. </a:t>
            </a:r>
          </a:p>
          <a:p>
            <a:pPr algn="ctr"/>
            <a:r>
              <a:rPr lang="en-GB" sz="2200"/>
              <a:t>But</a:t>
            </a:r>
            <a:r>
              <a:rPr lang="en-GB" sz="2200" dirty="0"/>
              <a:t>, in</a:t>
            </a:r>
            <a:r>
              <a:rPr lang="en-GB" sz="2200" i="1" dirty="0"/>
              <a:t> Autopoiesis</a:t>
            </a:r>
            <a:r>
              <a:rPr lang="en-GB" sz="2200" dirty="0"/>
              <a:t> we don’t just </a:t>
            </a:r>
            <a:r>
              <a:rPr lang="en-GB" sz="2200" i="1" dirty="0"/>
              <a:t>‘project’ </a:t>
            </a:r>
            <a:r>
              <a:rPr lang="en-GB" sz="2200" dirty="0"/>
              <a:t>our concepts out onto the world – </a:t>
            </a:r>
          </a:p>
          <a:p>
            <a:pPr algn="ctr">
              <a:spcAft>
                <a:spcPts val="1200"/>
              </a:spcAft>
            </a:pPr>
            <a:r>
              <a:rPr lang="en-GB" sz="2200" dirty="0"/>
              <a:t>our </a:t>
            </a:r>
            <a:r>
              <a:rPr lang="en-GB" sz="2200" i="1" dirty="0"/>
              <a:t>‘conceptions’</a:t>
            </a:r>
            <a:r>
              <a:rPr lang="en-GB" sz="2200" dirty="0"/>
              <a:t> emerge as </a:t>
            </a:r>
            <a:r>
              <a:rPr lang="en-GB" sz="2200" i="1" u="sng" dirty="0"/>
              <a:t>performative activities</a:t>
            </a:r>
            <a:r>
              <a:rPr lang="en-GB" sz="2200" i="1" dirty="0"/>
              <a:t>. </a:t>
            </a:r>
          </a:p>
          <a:p>
            <a:pPr algn="ctr">
              <a:spcAft>
                <a:spcPts val="1200"/>
              </a:spcAft>
            </a:pPr>
            <a:r>
              <a:rPr lang="en-GB" sz="2200" dirty="0"/>
              <a:t>Biologically, </a:t>
            </a:r>
            <a:r>
              <a:rPr lang="en-GB" sz="2200" i="1" dirty="0"/>
              <a:t>perceiving </a:t>
            </a:r>
            <a:r>
              <a:rPr lang="en-GB" sz="2200" dirty="0"/>
              <a:t>is </a:t>
            </a:r>
            <a:r>
              <a:rPr lang="en-GB" sz="2200" i="1" u="sng" dirty="0"/>
              <a:t>sensorimotive</a:t>
            </a:r>
            <a:r>
              <a:rPr lang="en-GB" sz="2200" b="1" i="1" u="sng" dirty="0"/>
              <a:t> </a:t>
            </a:r>
            <a:r>
              <a:rPr lang="en-GB" sz="2200" dirty="0"/>
              <a:t>– it entails </a:t>
            </a:r>
            <a:r>
              <a:rPr lang="en-GB" sz="2200" i="1" u="sng" dirty="0"/>
              <a:t>movement </a:t>
            </a:r>
            <a:r>
              <a:rPr lang="en-GB" sz="2200" dirty="0"/>
              <a:t>– i.e. </a:t>
            </a:r>
            <a:r>
              <a:rPr lang="en-GB" sz="2200" i="1" u="sng" dirty="0"/>
              <a:t>doing</a:t>
            </a:r>
            <a:r>
              <a:rPr lang="en-GB" sz="2200" dirty="0"/>
              <a:t> things in the world. </a:t>
            </a:r>
          </a:p>
          <a:p>
            <a:pPr algn="ctr">
              <a:spcAft>
                <a:spcPts val="800"/>
              </a:spcAft>
            </a:pPr>
            <a:r>
              <a:rPr lang="en-GB" sz="2200" i="1" dirty="0">
                <a:solidFill>
                  <a:srgbClr val="0000FF"/>
                </a:solidFill>
              </a:rPr>
              <a:t>‘Significance and valence do not exist “out there” but are enacted, brought forth … by living beings’. ‘Cognition … is behaviour or conduct in relation to meaning and norms that the system itself enacts</a:t>
            </a:r>
            <a:r>
              <a:rPr lang="en-GB" sz="2200" i="1" dirty="0"/>
              <a:t>’.</a:t>
            </a:r>
            <a:r>
              <a:rPr lang="en-GB" dirty="0"/>
              <a:t> </a:t>
            </a:r>
            <a:r>
              <a:rPr lang="en-GB" dirty="0">
                <a:solidFill>
                  <a:schemeClr val="bg1">
                    <a:lumMod val="50000"/>
                  </a:schemeClr>
                </a:solidFill>
              </a:rPr>
              <a:t>Thompson (2007), p. 157-8</a:t>
            </a:r>
            <a:r>
              <a:rPr lang="en-GB" sz="2200" b="1" dirty="0">
                <a:solidFill>
                  <a:schemeClr val="bg1">
                    <a:lumMod val="50000"/>
                  </a:schemeClr>
                </a:solidFill>
              </a:rPr>
              <a:t> </a:t>
            </a:r>
          </a:p>
          <a:p>
            <a:pPr algn="ctr"/>
            <a:r>
              <a:rPr lang="en-GB" sz="2200" i="1" dirty="0">
                <a:solidFill>
                  <a:srgbClr val="0000FF"/>
                </a:solidFill>
              </a:rPr>
              <a:t>‘I claim that the living being ‘brings forth’ or enacts what counts as the living being’s world’. </a:t>
            </a:r>
          </a:p>
          <a:p>
            <a:pPr algn="ctr">
              <a:spcAft>
                <a:spcPts val="1200"/>
              </a:spcAft>
            </a:pPr>
            <a:r>
              <a:rPr lang="en-GB" dirty="0">
                <a:solidFill>
                  <a:schemeClr val="bg1">
                    <a:lumMod val="50000"/>
                  </a:schemeClr>
                </a:solidFill>
              </a:rPr>
              <a:t>Thompson (2011), p. 203</a:t>
            </a:r>
            <a:endParaRPr lang="en-GB" sz="2200" i="1" dirty="0">
              <a:solidFill>
                <a:schemeClr val="bg1">
                  <a:lumMod val="50000"/>
                </a:schemeClr>
              </a:solidFill>
            </a:endParaRPr>
          </a:p>
          <a:p>
            <a:pPr algn="ctr"/>
            <a:r>
              <a:rPr lang="en-GB" sz="2200" b="1" i="1" dirty="0">
                <a:solidFill>
                  <a:srgbClr val="FF0000"/>
                </a:solidFill>
              </a:rPr>
              <a:t>Active</a:t>
            </a:r>
            <a:r>
              <a:rPr lang="en-GB" sz="2200" i="1" dirty="0">
                <a:solidFill>
                  <a:srgbClr val="FF0000"/>
                </a:solidFill>
              </a:rPr>
              <a:t> vs. </a:t>
            </a:r>
            <a:r>
              <a:rPr lang="en-GB" sz="2200" b="1" i="1" dirty="0">
                <a:solidFill>
                  <a:srgbClr val="FF0000"/>
                </a:solidFill>
              </a:rPr>
              <a:t>Passive</a:t>
            </a:r>
            <a:r>
              <a:rPr lang="en-GB" sz="2200" i="1" dirty="0">
                <a:solidFill>
                  <a:srgbClr val="FF0000"/>
                </a:solidFill>
              </a:rPr>
              <a:t>!</a:t>
            </a:r>
            <a:r>
              <a:rPr lang="en-GB" sz="2200" b="1" dirty="0">
                <a:solidFill>
                  <a:srgbClr val="FF0000"/>
                </a:solidFill>
              </a:rPr>
              <a:t> </a:t>
            </a:r>
            <a:r>
              <a:rPr lang="en-GB" sz="2200" i="1" u="sng" dirty="0">
                <a:solidFill>
                  <a:srgbClr val="FF0000"/>
                </a:solidFill>
              </a:rPr>
              <a:t>Not</a:t>
            </a:r>
            <a:r>
              <a:rPr lang="en-GB" sz="2200" dirty="0">
                <a:solidFill>
                  <a:srgbClr val="FF0000"/>
                </a:solidFill>
              </a:rPr>
              <a:t> the </a:t>
            </a:r>
            <a:r>
              <a:rPr lang="en-GB" sz="2200" dirty="0" err="1">
                <a:solidFill>
                  <a:srgbClr val="FF0000"/>
                </a:solidFill>
              </a:rPr>
              <a:t>Berkelian</a:t>
            </a:r>
            <a:r>
              <a:rPr lang="en-GB" sz="2200" dirty="0">
                <a:solidFill>
                  <a:srgbClr val="FF0000"/>
                </a:solidFill>
              </a:rPr>
              <a:t> ‘</a:t>
            </a:r>
            <a:r>
              <a:rPr lang="en-GB" sz="2200" i="1" dirty="0" err="1">
                <a:solidFill>
                  <a:srgbClr val="FF0000"/>
                </a:solidFill>
              </a:rPr>
              <a:t>Esse</a:t>
            </a:r>
            <a:r>
              <a:rPr lang="en-GB" sz="2200" i="1" dirty="0">
                <a:solidFill>
                  <a:srgbClr val="FF0000"/>
                </a:solidFill>
              </a:rPr>
              <a:t> </a:t>
            </a:r>
            <a:r>
              <a:rPr lang="en-GB" sz="2200" i="1" dirty="0" err="1">
                <a:solidFill>
                  <a:srgbClr val="FF0000"/>
                </a:solidFill>
              </a:rPr>
              <a:t>est</a:t>
            </a:r>
            <a:r>
              <a:rPr lang="en-GB" sz="2200" i="1" dirty="0">
                <a:solidFill>
                  <a:srgbClr val="FF0000"/>
                </a:solidFill>
              </a:rPr>
              <a:t> percipi’</a:t>
            </a:r>
            <a:r>
              <a:rPr lang="en-GB" sz="2200" dirty="0">
                <a:solidFill>
                  <a:srgbClr val="FF0000"/>
                </a:solidFill>
              </a:rPr>
              <a:t>: ‘</a:t>
            </a:r>
            <a:r>
              <a:rPr lang="en-GB" sz="2200" i="1" dirty="0">
                <a:solidFill>
                  <a:srgbClr val="FF0000"/>
                </a:solidFill>
              </a:rPr>
              <a:t>To be is to </a:t>
            </a:r>
            <a:r>
              <a:rPr lang="en-GB" sz="2200" i="1" u="sng" dirty="0">
                <a:solidFill>
                  <a:srgbClr val="FF0000"/>
                </a:solidFill>
              </a:rPr>
              <a:t>be</a:t>
            </a:r>
            <a:r>
              <a:rPr lang="en-GB" sz="2200" i="1" dirty="0">
                <a:solidFill>
                  <a:srgbClr val="FF0000"/>
                </a:solidFill>
              </a:rPr>
              <a:t> perceived’</a:t>
            </a:r>
            <a:r>
              <a:rPr lang="en-GB" sz="2200" dirty="0">
                <a:solidFill>
                  <a:srgbClr val="FF0000"/>
                </a:solidFill>
              </a:rPr>
              <a:t> – </a:t>
            </a:r>
          </a:p>
          <a:p>
            <a:pPr algn="ctr"/>
            <a:r>
              <a:rPr lang="en-GB" sz="2200" dirty="0">
                <a:solidFill>
                  <a:srgbClr val="FF0000"/>
                </a:solidFill>
              </a:rPr>
              <a:t>but ‘</a:t>
            </a:r>
            <a:r>
              <a:rPr lang="en-GB" sz="2200" i="1" dirty="0" err="1">
                <a:solidFill>
                  <a:srgbClr val="FF0000"/>
                </a:solidFill>
              </a:rPr>
              <a:t>Esse</a:t>
            </a:r>
            <a:r>
              <a:rPr lang="en-GB" sz="2200" i="1" dirty="0">
                <a:solidFill>
                  <a:srgbClr val="FF0000"/>
                </a:solidFill>
              </a:rPr>
              <a:t> </a:t>
            </a:r>
            <a:r>
              <a:rPr lang="en-GB" sz="2200" i="1" dirty="0" err="1">
                <a:solidFill>
                  <a:srgbClr val="FF0000"/>
                </a:solidFill>
              </a:rPr>
              <a:t>est</a:t>
            </a:r>
            <a:r>
              <a:rPr lang="en-GB" sz="2200" i="1" dirty="0">
                <a:solidFill>
                  <a:srgbClr val="FF0000"/>
                </a:solidFill>
              </a:rPr>
              <a:t> </a:t>
            </a:r>
            <a:r>
              <a:rPr lang="en-GB" sz="2200" b="1" i="1" u="sng" dirty="0" err="1">
                <a:solidFill>
                  <a:srgbClr val="FF0000"/>
                </a:solidFill>
              </a:rPr>
              <a:t>agere</a:t>
            </a:r>
            <a:r>
              <a:rPr lang="en-GB" sz="2200" i="1" dirty="0">
                <a:solidFill>
                  <a:srgbClr val="FF0000"/>
                </a:solidFill>
              </a:rPr>
              <a:t>’: </a:t>
            </a:r>
            <a:r>
              <a:rPr lang="en-GB" sz="2200" dirty="0">
                <a:solidFill>
                  <a:srgbClr val="FF0000"/>
                </a:solidFill>
              </a:rPr>
              <a:t>‘</a:t>
            </a:r>
            <a:r>
              <a:rPr lang="en-GB" sz="2200" i="1" dirty="0">
                <a:solidFill>
                  <a:srgbClr val="FF0000"/>
                </a:solidFill>
              </a:rPr>
              <a:t>To be is to </a:t>
            </a:r>
            <a:r>
              <a:rPr lang="en-GB" sz="2200" i="1" u="sng" dirty="0">
                <a:solidFill>
                  <a:srgbClr val="FF0000"/>
                </a:solidFill>
              </a:rPr>
              <a:t>do</a:t>
            </a:r>
            <a:r>
              <a:rPr lang="en-GB" sz="2200" i="1" dirty="0">
                <a:solidFill>
                  <a:srgbClr val="FF0000"/>
                </a:solidFill>
              </a:rPr>
              <a:t>, to </a:t>
            </a:r>
            <a:r>
              <a:rPr lang="en-GB" sz="2200" i="1" u="sng" dirty="0">
                <a:solidFill>
                  <a:srgbClr val="FF0000"/>
                </a:solidFill>
              </a:rPr>
              <a:t>act</a:t>
            </a:r>
            <a:r>
              <a:rPr lang="en-GB" sz="2200" i="1" dirty="0">
                <a:solidFill>
                  <a:srgbClr val="FF0000"/>
                </a:solidFill>
              </a:rPr>
              <a:t>, to </a:t>
            </a:r>
            <a:r>
              <a:rPr lang="en-GB" sz="2200" i="1" u="sng" dirty="0">
                <a:solidFill>
                  <a:srgbClr val="FF0000"/>
                </a:solidFill>
              </a:rPr>
              <a:t>strive’</a:t>
            </a:r>
            <a:r>
              <a:rPr lang="en-GB" sz="2200" dirty="0">
                <a:solidFill>
                  <a:srgbClr val="FF0000"/>
                </a:solidFill>
              </a:rPr>
              <a:t>! </a:t>
            </a:r>
          </a:p>
          <a:p>
            <a:pPr algn="ctr"/>
            <a:r>
              <a:rPr lang="en-GB" dirty="0">
                <a:solidFill>
                  <a:schemeClr val="bg1">
                    <a:lumMod val="50000"/>
                  </a:schemeClr>
                </a:solidFill>
              </a:rPr>
              <a:t>Froese &amp; Di Paolo, </a:t>
            </a:r>
            <a:r>
              <a:rPr lang="en-GB" i="1" dirty="0">
                <a:solidFill>
                  <a:schemeClr val="bg1">
                    <a:lumMod val="50000"/>
                  </a:schemeClr>
                </a:solidFill>
              </a:rPr>
              <a:t>‘The Enactive Approach’,</a:t>
            </a:r>
            <a:r>
              <a:rPr lang="en-GB" sz="1800" b="0" i="1" u="none" strike="noStrike" baseline="0" dirty="0">
                <a:solidFill>
                  <a:schemeClr val="bg1">
                    <a:lumMod val="50000"/>
                  </a:schemeClr>
                </a:solidFill>
                <a:latin typeface="MinionPro-It"/>
              </a:rPr>
              <a:t> Pragmatics &amp; Cognition </a:t>
            </a:r>
            <a:r>
              <a:rPr lang="en-GB" sz="1800" b="0" i="0" u="none" strike="noStrike" baseline="0" dirty="0">
                <a:solidFill>
                  <a:schemeClr val="bg1">
                    <a:lumMod val="50000"/>
                  </a:schemeClr>
                </a:solidFill>
                <a:latin typeface="MinionPro-Regular"/>
              </a:rPr>
              <a:t>19:1 (2011), pp </a:t>
            </a:r>
            <a:r>
              <a:rPr lang="en-GB" sz="1800" b="0" i="0" u="none" strike="noStrike" baseline="0" dirty="0">
                <a:solidFill>
                  <a:schemeClr val="bg1">
                    <a:lumMod val="50000"/>
                  </a:schemeClr>
                </a:solidFill>
                <a:latin typeface="MinionPro-Semibold"/>
              </a:rPr>
              <a:t>1–36</a:t>
            </a:r>
            <a:r>
              <a:rPr lang="en-GB" sz="1800" b="0" i="0" u="none" strike="noStrike" baseline="0" dirty="0">
                <a:solidFill>
                  <a:schemeClr val="bg1">
                    <a:lumMod val="50000"/>
                  </a:schemeClr>
                </a:solidFill>
                <a:latin typeface="MinionPro-Regular"/>
              </a:rPr>
              <a:t>. </a:t>
            </a:r>
            <a:endParaRPr lang="en-GB" dirty="0">
              <a:solidFill>
                <a:schemeClr val="bg1">
                  <a:lumMod val="50000"/>
                </a:schemeClr>
              </a:solidFill>
            </a:endParaRPr>
          </a:p>
        </p:txBody>
      </p:sp>
    </p:spTree>
    <p:extLst>
      <p:ext uri="{BB962C8B-B14F-4D97-AF65-F5344CB8AC3E}">
        <p14:creationId xmlns:p14="http://schemas.microsoft.com/office/powerpoint/2010/main" val="16552432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68238B5-92DC-4559-B3AC-5DA125E9B84E}"/>
              </a:ext>
            </a:extLst>
          </p:cNvPr>
          <p:cNvSpPr txBox="1"/>
          <p:nvPr/>
        </p:nvSpPr>
        <p:spPr>
          <a:xfrm>
            <a:off x="356381" y="516427"/>
            <a:ext cx="11676185" cy="6063198"/>
          </a:xfrm>
          <a:prstGeom prst="rect">
            <a:avLst/>
          </a:prstGeom>
          <a:noFill/>
        </p:spPr>
        <p:txBody>
          <a:bodyPr wrap="square" rtlCol="0">
            <a:spAutoFit/>
          </a:bodyPr>
          <a:lstStyle/>
          <a:p>
            <a:pPr algn="ctr">
              <a:spcAft>
                <a:spcPts val="1200"/>
              </a:spcAft>
            </a:pPr>
            <a:r>
              <a:rPr lang="en-GB" sz="2400" b="1" i="1" dirty="0"/>
              <a:t>7. Embeddedness</a:t>
            </a:r>
            <a:r>
              <a:rPr lang="en-GB" sz="2400" i="1" dirty="0"/>
              <a:t>:</a:t>
            </a:r>
          </a:p>
          <a:p>
            <a:pPr algn="ctr">
              <a:spcAft>
                <a:spcPts val="1200"/>
              </a:spcAft>
            </a:pPr>
            <a:r>
              <a:rPr lang="en-GB" sz="1200" i="1" dirty="0"/>
              <a:t> </a:t>
            </a:r>
          </a:p>
          <a:p>
            <a:pPr algn="ctr">
              <a:spcAft>
                <a:spcPts val="1200"/>
              </a:spcAft>
            </a:pPr>
            <a:r>
              <a:rPr lang="en-GB" sz="2400" dirty="0"/>
              <a:t>  </a:t>
            </a:r>
            <a:r>
              <a:rPr lang="en-GB" sz="2200" dirty="0"/>
              <a:t>We are</a:t>
            </a:r>
            <a:r>
              <a:rPr lang="en-GB" sz="2200" i="1" dirty="0"/>
              <a:t> embedded </a:t>
            </a:r>
            <a:r>
              <a:rPr lang="en-GB" sz="2200" dirty="0"/>
              <a:t>in our world and we share it with others </a:t>
            </a:r>
          </a:p>
          <a:p>
            <a:pPr algn="ctr">
              <a:spcAft>
                <a:spcPts val="1200"/>
              </a:spcAft>
            </a:pPr>
            <a:r>
              <a:rPr lang="en-GB" sz="2200" dirty="0"/>
              <a:t>… for example, we are embedded in our cultural context: </a:t>
            </a:r>
          </a:p>
          <a:p>
            <a:pPr algn="ctr"/>
            <a:r>
              <a:rPr lang="en-GB" sz="2200" dirty="0">
                <a:solidFill>
                  <a:srgbClr val="0000FF"/>
                </a:solidFill>
              </a:rPr>
              <a:t> </a:t>
            </a:r>
            <a:r>
              <a:rPr lang="en-GB" sz="2200" i="1" dirty="0">
                <a:solidFill>
                  <a:srgbClr val="0000FF"/>
                </a:solidFill>
              </a:rPr>
              <a:t>‘… Individual subjectivity is from the outset intersubjectivity, </a:t>
            </a:r>
          </a:p>
          <a:p>
            <a:pPr algn="ctr"/>
            <a:r>
              <a:rPr lang="en-GB" sz="2200" i="1" dirty="0">
                <a:solidFill>
                  <a:srgbClr val="0000FF"/>
                </a:solidFill>
              </a:rPr>
              <a:t>originally engaged and altered by others … </a:t>
            </a:r>
          </a:p>
          <a:p>
            <a:pPr algn="ctr">
              <a:spcAft>
                <a:spcPts val="1200"/>
              </a:spcAft>
            </a:pPr>
            <a:r>
              <a:rPr lang="en-GB" sz="2200" i="1" dirty="0">
                <a:solidFill>
                  <a:srgbClr val="0000FF"/>
                </a:solidFill>
              </a:rPr>
              <a:t>[it is] culturally embodied, embedded and emergent’.</a:t>
            </a:r>
            <a:r>
              <a:rPr lang="en-GB" sz="2200" dirty="0">
                <a:solidFill>
                  <a:srgbClr val="0000FF"/>
                </a:solidFill>
              </a:rPr>
              <a:t> </a:t>
            </a:r>
            <a:r>
              <a:rPr lang="en-GB" dirty="0">
                <a:solidFill>
                  <a:schemeClr val="bg1">
                    <a:lumMod val="50000"/>
                  </a:schemeClr>
                </a:solidFill>
              </a:rPr>
              <a:t>Thompson (2007), p. 36.</a:t>
            </a:r>
            <a:endParaRPr lang="en-GB" sz="2200" dirty="0"/>
          </a:p>
          <a:p>
            <a:pPr algn="ctr">
              <a:spcAft>
                <a:spcPts val="1200"/>
              </a:spcAft>
            </a:pPr>
            <a:r>
              <a:rPr lang="en-GB" sz="2200" dirty="0"/>
              <a:t>Socially </a:t>
            </a:r>
            <a:r>
              <a:rPr lang="en-GB" sz="2200" dirty="0">
                <a:solidFill>
                  <a:srgbClr val="0000FF"/>
                </a:solidFill>
              </a:rPr>
              <a:t>‘</a:t>
            </a:r>
            <a:r>
              <a:rPr lang="en-GB" sz="2200" i="1" dirty="0">
                <a:solidFill>
                  <a:srgbClr val="0000FF"/>
                </a:solidFill>
              </a:rPr>
              <a:t> … self and other enact each other reciprocally through empathy …</a:t>
            </a:r>
            <a:r>
              <a:rPr lang="en-GB" sz="2200" dirty="0">
                <a:solidFill>
                  <a:srgbClr val="0000FF"/>
                </a:solidFill>
              </a:rPr>
              <a:t>’, </a:t>
            </a:r>
            <a:r>
              <a:rPr lang="en-GB" i="1" dirty="0">
                <a:solidFill>
                  <a:schemeClr val="bg1">
                    <a:lumMod val="50000"/>
                  </a:schemeClr>
                </a:solidFill>
              </a:rPr>
              <a:t>ibid</a:t>
            </a:r>
            <a:r>
              <a:rPr lang="en-GB" dirty="0">
                <a:solidFill>
                  <a:schemeClr val="bg1">
                    <a:lumMod val="50000"/>
                  </a:schemeClr>
                </a:solidFill>
              </a:rPr>
              <a:t>. p. 36.</a:t>
            </a:r>
            <a:endParaRPr lang="en-GB" sz="2200" dirty="0">
              <a:solidFill>
                <a:schemeClr val="bg1">
                  <a:lumMod val="50000"/>
                </a:schemeClr>
              </a:solidFill>
            </a:endParaRPr>
          </a:p>
          <a:p>
            <a:pPr algn="ctr"/>
            <a:r>
              <a:rPr lang="en-GB" sz="2200" dirty="0"/>
              <a:t>Furthermore, Life exhibits:</a:t>
            </a:r>
          </a:p>
          <a:p>
            <a:pPr algn="ctr"/>
            <a:r>
              <a:rPr lang="en-GB" sz="2200" dirty="0"/>
              <a:t> </a:t>
            </a:r>
            <a:r>
              <a:rPr lang="en-GB" sz="2200" i="1" dirty="0">
                <a:solidFill>
                  <a:srgbClr val="0000FF"/>
                </a:solidFill>
              </a:rPr>
              <a:t>‘ … dynamic co-emergence … </a:t>
            </a:r>
          </a:p>
          <a:p>
            <a:pPr algn="ctr">
              <a:spcAft>
                <a:spcPts val="1200"/>
              </a:spcAft>
            </a:pPr>
            <a:r>
              <a:rPr lang="en-GB" sz="2200" i="1" dirty="0">
                <a:solidFill>
                  <a:srgbClr val="0000FF"/>
                </a:solidFill>
              </a:rPr>
              <a:t>… part and whole co-emerge and mutually specify each other’.</a:t>
            </a:r>
            <a:r>
              <a:rPr lang="en-GB" sz="2200" dirty="0">
                <a:solidFill>
                  <a:srgbClr val="0000FF"/>
                </a:solidFill>
              </a:rPr>
              <a:t> </a:t>
            </a:r>
            <a:r>
              <a:rPr lang="en-GB" i="1" dirty="0">
                <a:solidFill>
                  <a:schemeClr val="bg1">
                    <a:lumMod val="50000"/>
                  </a:schemeClr>
                </a:solidFill>
              </a:rPr>
              <a:t>Ibid.</a:t>
            </a:r>
            <a:r>
              <a:rPr lang="en-GB" dirty="0">
                <a:solidFill>
                  <a:schemeClr val="bg1">
                    <a:lumMod val="50000"/>
                  </a:schemeClr>
                </a:solidFill>
              </a:rPr>
              <a:t> p. 38.</a:t>
            </a:r>
          </a:p>
          <a:p>
            <a:pPr>
              <a:spcAft>
                <a:spcPts val="1200"/>
              </a:spcAft>
            </a:pPr>
            <a:endParaRPr lang="en-GB" dirty="0">
              <a:solidFill>
                <a:schemeClr val="bg1">
                  <a:lumMod val="50000"/>
                </a:schemeClr>
              </a:solidFill>
            </a:endParaRPr>
          </a:p>
          <a:p>
            <a:pPr algn="ctr"/>
            <a:r>
              <a:rPr lang="en-GB" sz="2200" i="1" dirty="0">
                <a:solidFill>
                  <a:srgbClr val="FF0000"/>
                </a:solidFill>
              </a:rPr>
              <a:t>Mutual Benefit</a:t>
            </a:r>
            <a:r>
              <a:rPr lang="en-GB" sz="2200" dirty="0">
                <a:solidFill>
                  <a:srgbClr val="FF0000"/>
                </a:solidFill>
              </a:rPr>
              <a:t> led single-cell lifeforms to co-operate </a:t>
            </a:r>
          </a:p>
          <a:p>
            <a:pPr algn="ctr"/>
            <a:r>
              <a:rPr lang="en-GB" sz="2200" dirty="0">
                <a:solidFill>
                  <a:srgbClr val="FF0000"/>
                </a:solidFill>
              </a:rPr>
              <a:t>to generate multi-cellular life-forms like us:</a:t>
            </a:r>
            <a:r>
              <a:rPr lang="en-GB" sz="2200" i="1" dirty="0">
                <a:solidFill>
                  <a:srgbClr val="FF0000"/>
                </a:solidFill>
              </a:rPr>
              <a:t> co-evolution. </a:t>
            </a:r>
            <a:endParaRPr lang="en-GB" dirty="0"/>
          </a:p>
        </p:txBody>
      </p:sp>
    </p:spTree>
    <p:extLst>
      <p:ext uri="{BB962C8B-B14F-4D97-AF65-F5344CB8AC3E}">
        <p14:creationId xmlns:p14="http://schemas.microsoft.com/office/powerpoint/2010/main" val="18296820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68238B5-92DC-4559-B3AC-5DA125E9B84E}"/>
              </a:ext>
            </a:extLst>
          </p:cNvPr>
          <p:cNvSpPr txBox="1"/>
          <p:nvPr/>
        </p:nvSpPr>
        <p:spPr>
          <a:xfrm>
            <a:off x="912055" y="741511"/>
            <a:ext cx="10567181" cy="5442516"/>
          </a:xfrm>
          <a:prstGeom prst="rect">
            <a:avLst/>
          </a:prstGeom>
          <a:noFill/>
        </p:spPr>
        <p:txBody>
          <a:bodyPr wrap="square" rtlCol="0">
            <a:spAutoFit/>
          </a:bodyPr>
          <a:lstStyle/>
          <a:p>
            <a:pPr algn="ctr">
              <a:spcAft>
                <a:spcPts val="2200"/>
              </a:spcAft>
            </a:pPr>
            <a:r>
              <a:rPr lang="en-GB" sz="2400" b="1" i="1" dirty="0"/>
              <a:t>8. Extension:</a:t>
            </a:r>
            <a:r>
              <a:rPr lang="en-GB" sz="2400" b="1" dirty="0"/>
              <a:t>  </a:t>
            </a:r>
          </a:p>
          <a:p>
            <a:pPr algn="ctr">
              <a:spcAft>
                <a:spcPts val="1600"/>
              </a:spcAft>
            </a:pPr>
            <a:r>
              <a:rPr lang="en-GB" sz="2200" dirty="0"/>
              <a:t>Our </a:t>
            </a:r>
            <a:r>
              <a:rPr lang="en-GB" sz="2200" i="1" dirty="0"/>
              <a:t>self/other</a:t>
            </a:r>
            <a:r>
              <a:rPr lang="en-GB" sz="2200" dirty="0"/>
              <a:t> boundary is actually </a:t>
            </a:r>
            <a:r>
              <a:rPr lang="en-GB" sz="2200" i="1" dirty="0"/>
              <a:t>permeable</a:t>
            </a:r>
            <a:r>
              <a:rPr lang="en-GB" sz="2200" dirty="0"/>
              <a:t> and </a:t>
            </a:r>
            <a:r>
              <a:rPr lang="en-GB" sz="2200" i="1" dirty="0"/>
              <a:t>difficult to place.</a:t>
            </a:r>
            <a:r>
              <a:rPr lang="en-GB" sz="2200" dirty="0"/>
              <a:t> </a:t>
            </a:r>
          </a:p>
          <a:p>
            <a:pPr algn="ctr"/>
            <a:r>
              <a:rPr lang="en-GB" sz="2200" dirty="0">
                <a:solidFill>
                  <a:srgbClr val="FF0000"/>
                </a:solidFill>
              </a:rPr>
              <a:t>We, and other lifeforms, alter our environment to suit ourselves, </a:t>
            </a:r>
          </a:p>
          <a:p>
            <a:pPr algn="ctr"/>
            <a:r>
              <a:rPr lang="en-GB" sz="2200" dirty="0">
                <a:solidFill>
                  <a:srgbClr val="FF0000"/>
                </a:solidFill>
              </a:rPr>
              <a:t>e.g. we wear clothes and heat buildings: </a:t>
            </a:r>
          </a:p>
          <a:p>
            <a:pPr algn="ctr">
              <a:spcAft>
                <a:spcPts val="1600"/>
              </a:spcAft>
            </a:pPr>
            <a:r>
              <a:rPr lang="en-GB" sz="2200" dirty="0">
                <a:solidFill>
                  <a:srgbClr val="FF0000"/>
                </a:solidFill>
              </a:rPr>
              <a:t>our proximate environment becomes </a:t>
            </a:r>
            <a:r>
              <a:rPr lang="en-GB" sz="2200" i="1" dirty="0">
                <a:solidFill>
                  <a:srgbClr val="FF0000"/>
                </a:solidFill>
              </a:rPr>
              <a:t>part of what we are</a:t>
            </a:r>
          </a:p>
          <a:p>
            <a:pPr algn="ctr">
              <a:spcAft>
                <a:spcPts val="1600"/>
              </a:spcAft>
            </a:pPr>
            <a:r>
              <a:rPr lang="en-GB" sz="2200" i="1" dirty="0">
                <a:solidFill>
                  <a:srgbClr val="FF0000"/>
                </a:solidFill>
              </a:rPr>
              <a:t> - </a:t>
            </a:r>
            <a:r>
              <a:rPr lang="en-GB" sz="2200" dirty="0">
                <a:solidFill>
                  <a:srgbClr val="FF0000"/>
                </a:solidFill>
              </a:rPr>
              <a:t>as does our circle of friends! </a:t>
            </a:r>
          </a:p>
          <a:p>
            <a:pPr algn="ctr">
              <a:spcAft>
                <a:spcPts val="1600"/>
              </a:spcAft>
            </a:pPr>
            <a:r>
              <a:rPr lang="en-GB" sz="2200" dirty="0"/>
              <a:t>Furthermore, we </a:t>
            </a:r>
            <a:r>
              <a:rPr lang="en-GB" sz="2200" i="1" dirty="0"/>
              <a:t>extend our Mind</a:t>
            </a:r>
            <a:r>
              <a:rPr lang="en-GB" sz="2200" dirty="0"/>
              <a:t> beyond our body into our local environment, </a:t>
            </a:r>
          </a:p>
          <a:p>
            <a:pPr algn="ctr">
              <a:spcAft>
                <a:spcPts val="1600"/>
              </a:spcAft>
            </a:pPr>
            <a:r>
              <a:rPr lang="en-GB" sz="2200" dirty="0"/>
              <a:t>e.g. when we take notes in a notepad or a smartphone.</a:t>
            </a:r>
          </a:p>
          <a:p>
            <a:pPr algn="ctr">
              <a:spcAft>
                <a:spcPts val="1600"/>
              </a:spcAft>
            </a:pPr>
            <a:r>
              <a:rPr lang="en-GB" sz="2200" dirty="0">
                <a:solidFill>
                  <a:srgbClr val="FF0000"/>
                </a:solidFill>
              </a:rPr>
              <a:t>Mind goes beyond Body!</a:t>
            </a:r>
          </a:p>
          <a:p>
            <a:pPr algn="ctr">
              <a:spcAft>
                <a:spcPts val="1600"/>
              </a:spcAft>
            </a:pPr>
            <a:r>
              <a:rPr lang="en-GB" dirty="0">
                <a:solidFill>
                  <a:schemeClr val="bg1">
                    <a:lumMod val="50000"/>
                  </a:schemeClr>
                </a:solidFill>
              </a:rPr>
              <a:t>See Clark &amp; Chalmers, </a:t>
            </a:r>
            <a:r>
              <a:rPr lang="en-GB" i="1" dirty="0">
                <a:solidFill>
                  <a:schemeClr val="bg1">
                    <a:lumMod val="50000"/>
                  </a:schemeClr>
                </a:solidFill>
              </a:rPr>
              <a:t>‘The Extended Mind’,</a:t>
            </a:r>
            <a:r>
              <a:rPr lang="en-GB" dirty="0">
                <a:solidFill>
                  <a:schemeClr val="bg1">
                    <a:lumMod val="50000"/>
                  </a:schemeClr>
                </a:solidFill>
              </a:rPr>
              <a:t> (1998) &amp; Clark, </a:t>
            </a:r>
            <a:r>
              <a:rPr lang="en-GB" i="1" dirty="0">
                <a:solidFill>
                  <a:schemeClr val="bg1">
                    <a:lumMod val="50000"/>
                  </a:schemeClr>
                </a:solidFill>
              </a:rPr>
              <a:t>‘Supersizing the Mind’</a:t>
            </a:r>
            <a:r>
              <a:rPr lang="en-GB" dirty="0">
                <a:solidFill>
                  <a:schemeClr val="bg1">
                    <a:lumMod val="50000"/>
                  </a:schemeClr>
                </a:solidFill>
              </a:rPr>
              <a:t> (2008)</a:t>
            </a:r>
            <a:endParaRPr lang="en-GB" dirty="0"/>
          </a:p>
          <a:p>
            <a:endParaRPr lang="en-GB" dirty="0"/>
          </a:p>
        </p:txBody>
      </p:sp>
    </p:spTree>
    <p:extLst>
      <p:ext uri="{BB962C8B-B14F-4D97-AF65-F5344CB8AC3E}">
        <p14:creationId xmlns:p14="http://schemas.microsoft.com/office/powerpoint/2010/main" val="675114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68238B5-92DC-4559-B3AC-5DA125E9B84E}"/>
              </a:ext>
            </a:extLst>
          </p:cNvPr>
          <p:cNvSpPr txBox="1"/>
          <p:nvPr/>
        </p:nvSpPr>
        <p:spPr>
          <a:xfrm>
            <a:off x="778412" y="839982"/>
            <a:ext cx="10635176" cy="4878259"/>
          </a:xfrm>
          <a:prstGeom prst="rect">
            <a:avLst/>
          </a:prstGeom>
          <a:noFill/>
        </p:spPr>
        <p:txBody>
          <a:bodyPr wrap="square" rtlCol="0">
            <a:spAutoFit/>
          </a:bodyPr>
          <a:lstStyle/>
          <a:p>
            <a:endParaRPr lang="en-GB" dirty="0"/>
          </a:p>
          <a:p>
            <a:pPr algn="ctr">
              <a:spcAft>
                <a:spcPts val="1200"/>
              </a:spcAft>
            </a:pPr>
            <a:r>
              <a:rPr lang="en-GB" sz="2400" b="1" i="1" dirty="0"/>
              <a:t>9. Affect: </a:t>
            </a:r>
          </a:p>
          <a:p>
            <a:pPr algn="ctr">
              <a:spcAft>
                <a:spcPts val="1200"/>
              </a:spcAft>
            </a:pPr>
            <a:r>
              <a:rPr lang="en-GB" sz="1000" b="1" i="1" dirty="0"/>
              <a:t> </a:t>
            </a:r>
          </a:p>
          <a:p>
            <a:pPr algn="ctr">
              <a:spcAft>
                <a:spcPts val="1500"/>
              </a:spcAft>
            </a:pPr>
            <a:r>
              <a:rPr lang="en-GB" sz="2200" dirty="0"/>
              <a:t>This refers to the </a:t>
            </a:r>
            <a:r>
              <a:rPr lang="en-GB" sz="2200" i="1" dirty="0"/>
              <a:t>Emotions</a:t>
            </a:r>
            <a:r>
              <a:rPr lang="en-GB" sz="2200" dirty="0"/>
              <a:t> and </a:t>
            </a:r>
            <a:r>
              <a:rPr lang="en-GB" sz="2200" i="1" dirty="0"/>
              <a:t>Feelings</a:t>
            </a:r>
            <a:r>
              <a:rPr lang="en-GB" sz="2200" dirty="0"/>
              <a:t> we have when we interact with the world:</a:t>
            </a:r>
            <a:endParaRPr lang="en-GB" dirty="0">
              <a:solidFill>
                <a:schemeClr val="bg1">
                  <a:lumMod val="50000"/>
                </a:schemeClr>
              </a:solidFill>
            </a:endParaRPr>
          </a:p>
          <a:p>
            <a:pPr algn="ctr">
              <a:spcAft>
                <a:spcPts val="1500"/>
              </a:spcAft>
            </a:pPr>
            <a:r>
              <a:rPr lang="en-GB" sz="2200" b="1" i="1" dirty="0"/>
              <a:t>Emotions</a:t>
            </a:r>
            <a:r>
              <a:rPr lang="en-GB" sz="2200" dirty="0"/>
              <a:t> are recognised as essentially </a:t>
            </a:r>
            <a:r>
              <a:rPr lang="en-GB" sz="2200" i="1" dirty="0"/>
              <a:t>full-body</a:t>
            </a:r>
            <a:r>
              <a:rPr lang="en-GB" sz="2200" dirty="0"/>
              <a:t> responses to situations we find ourselves in (e.g.</a:t>
            </a:r>
            <a:r>
              <a:rPr lang="en-GB" sz="2200" i="1" dirty="0"/>
              <a:t> fear</a:t>
            </a:r>
            <a:r>
              <a:rPr lang="en-GB" sz="2200" dirty="0"/>
              <a:t> releases glutamate &amp; adrenaline and we may experience fight/flight responses).</a:t>
            </a:r>
            <a:endParaRPr lang="en-GB" sz="2200" b="1" i="1" dirty="0"/>
          </a:p>
          <a:p>
            <a:pPr algn="ctr"/>
            <a:r>
              <a:rPr lang="en-GB" sz="2200" b="1" i="1" dirty="0"/>
              <a:t>Feelings </a:t>
            </a:r>
            <a:r>
              <a:rPr lang="en-GB" sz="2200" dirty="0"/>
              <a:t>may manifest as no more than reflective thoughts: we exhibit </a:t>
            </a:r>
          </a:p>
          <a:p>
            <a:pPr algn="ctr">
              <a:spcAft>
                <a:spcPts val="1500"/>
              </a:spcAft>
            </a:pPr>
            <a:r>
              <a:rPr lang="en-GB" sz="2200" dirty="0"/>
              <a:t>a whole host of affectual responses of varying degrees of prominence. </a:t>
            </a:r>
          </a:p>
          <a:p>
            <a:pPr algn="ctr"/>
            <a:r>
              <a:rPr lang="en-GB" sz="2200" dirty="0">
                <a:solidFill>
                  <a:srgbClr val="FF0000"/>
                </a:solidFill>
              </a:rPr>
              <a:t>The emphasis on </a:t>
            </a:r>
            <a:r>
              <a:rPr lang="en-GB" sz="2200" i="1" dirty="0">
                <a:solidFill>
                  <a:srgbClr val="FF0000"/>
                </a:solidFill>
              </a:rPr>
              <a:t>‘Reason’</a:t>
            </a:r>
            <a:r>
              <a:rPr lang="en-GB" sz="2200" dirty="0">
                <a:solidFill>
                  <a:srgbClr val="FF0000"/>
                </a:solidFill>
              </a:rPr>
              <a:t> and emotion-free ‘</a:t>
            </a:r>
            <a:r>
              <a:rPr lang="en-GB" sz="2200" i="1" dirty="0">
                <a:solidFill>
                  <a:srgbClr val="FF0000"/>
                </a:solidFill>
              </a:rPr>
              <a:t>Impartiality’, </a:t>
            </a:r>
            <a:r>
              <a:rPr lang="en-GB" sz="2200" dirty="0">
                <a:solidFill>
                  <a:srgbClr val="FF0000"/>
                </a:solidFill>
              </a:rPr>
              <a:t>in Western philosophy </a:t>
            </a:r>
          </a:p>
          <a:p>
            <a:pPr algn="ctr"/>
            <a:r>
              <a:rPr lang="en-GB" sz="2200" dirty="0">
                <a:solidFill>
                  <a:srgbClr val="FF0000"/>
                </a:solidFill>
              </a:rPr>
              <a:t>has led to an underplaying of </a:t>
            </a:r>
            <a:r>
              <a:rPr lang="en-GB" sz="2200" i="1" dirty="0">
                <a:solidFill>
                  <a:srgbClr val="FF0000"/>
                </a:solidFill>
              </a:rPr>
              <a:t>Affect</a:t>
            </a:r>
            <a:r>
              <a:rPr lang="en-GB" sz="2200" dirty="0">
                <a:solidFill>
                  <a:srgbClr val="FF0000"/>
                </a:solidFill>
              </a:rPr>
              <a:t>, but </a:t>
            </a:r>
            <a:r>
              <a:rPr lang="en-GB" sz="2200" i="1" dirty="0">
                <a:solidFill>
                  <a:srgbClr val="FF0000"/>
                </a:solidFill>
              </a:rPr>
              <a:t>Autopoiesis</a:t>
            </a:r>
            <a:r>
              <a:rPr lang="en-GB" sz="2200" dirty="0">
                <a:solidFill>
                  <a:srgbClr val="FF0000"/>
                </a:solidFill>
              </a:rPr>
              <a:t> and other</a:t>
            </a:r>
          </a:p>
          <a:p>
            <a:pPr algn="ctr">
              <a:spcAft>
                <a:spcPts val="1200"/>
              </a:spcAft>
            </a:pPr>
            <a:r>
              <a:rPr lang="en-GB" sz="2200" dirty="0">
                <a:solidFill>
                  <a:srgbClr val="FF0000"/>
                </a:solidFill>
              </a:rPr>
              <a:t> contemporary philosophical movements are making up for this</a:t>
            </a:r>
            <a:r>
              <a:rPr lang="en-GB" sz="2200" dirty="0"/>
              <a:t>. </a:t>
            </a:r>
          </a:p>
          <a:p>
            <a:pPr algn="ctr">
              <a:spcAft>
                <a:spcPts val="1200"/>
              </a:spcAft>
            </a:pPr>
            <a:r>
              <a:rPr lang="en-GB" dirty="0">
                <a:solidFill>
                  <a:schemeClr val="bg1">
                    <a:lumMod val="50000"/>
                  </a:schemeClr>
                </a:solidFill>
              </a:rPr>
              <a:t>Thompson (2007), pp 263-4, 370-8; Mark Johnson, </a:t>
            </a:r>
            <a:r>
              <a:rPr lang="en-GB" i="1" dirty="0">
                <a:solidFill>
                  <a:schemeClr val="bg1">
                    <a:lumMod val="50000"/>
                  </a:schemeClr>
                </a:solidFill>
              </a:rPr>
              <a:t>‘The Meaning of the Body’</a:t>
            </a:r>
            <a:r>
              <a:rPr lang="en-GB" dirty="0">
                <a:solidFill>
                  <a:schemeClr val="bg1">
                    <a:lumMod val="50000"/>
                  </a:schemeClr>
                </a:solidFill>
              </a:rPr>
              <a:t> (2007), esp. Ch. 3, pp 52 ff.</a:t>
            </a:r>
          </a:p>
        </p:txBody>
      </p:sp>
    </p:spTree>
    <p:extLst>
      <p:ext uri="{BB962C8B-B14F-4D97-AF65-F5344CB8AC3E}">
        <p14:creationId xmlns:p14="http://schemas.microsoft.com/office/powerpoint/2010/main" val="20207274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68238B5-92DC-4559-B3AC-5DA125E9B84E}"/>
              </a:ext>
            </a:extLst>
          </p:cNvPr>
          <p:cNvSpPr txBox="1"/>
          <p:nvPr/>
        </p:nvSpPr>
        <p:spPr>
          <a:xfrm>
            <a:off x="478302" y="980661"/>
            <a:ext cx="11394829" cy="4493538"/>
          </a:xfrm>
          <a:prstGeom prst="rect">
            <a:avLst/>
          </a:prstGeom>
          <a:noFill/>
        </p:spPr>
        <p:txBody>
          <a:bodyPr wrap="square" rtlCol="0">
            <a:spAutoFit/>
          </a:bodyPr>
          <a:lstStyle/>
          <a:p>
            <a:pPr algn="ctr">
              <a:spcAft>
                <a:spcPts val="1200"/>
              </a:spcAft>
            </a:pPr>
            <a:r>
              <a:rPr lang="en-GB" sz="2400" b="1" i="1" dirty="0"/>
              <a:t>10. ‘4EA’:  </a:t>
            </a:r>
          </a:p>
          <a:p>
            <a:pPr algn="ctr">
              <a:spcAft>
                <a:spcPts val="1200"/>
              </a:spcAft>
            </a:pPr>
            <a:endParaRPr lang="en-GB" sz="2400" b="1" i="1" dirty="0"/>
          </a:p>
          <a:p>
            <a:pPr algn="ctr"/>
            <a:r>
              <a:rPr lang="en-GB" sz="2200" dirty="0">
                <a:solidFill>
                  <a:srgbClr val="FF0000"/>
                </a:solidFill>
              </a:rPr>
              <a:t>The recognition that Life is</a:t>
            </a:r>
            <a:r>
              <a:rPr lang="en-GB" sz="2200" b="1" dirty="0">
                <a:solidFill>
                  <a:srgbClr val="FF0000"/>
                </a:solidFill>
              </a:rPr>
              <a:t> </a:t>
            </a:r>
            <a:r>
              <a:rPr lang="en-GB" sz="2200" b="1" i="1" dirty="0"/>
              <a:t>Embodied</a:t>
            </a:r>
            <a:r>
              <a:rPr lang="en-GB" sz="2200" b="1" dirty="0"/>
              <a:t>, </a:t>
            </a:r>
            <a:r>
              <a:rPr lang="en-GB" sz="2200" b="1" i="1" dirty="0"/>
              <a:t>Enacted</a:t>
            </a:r>
            <a:r>
              <a:rPr lang="en-GB" sz="2200" b="1" dirty="0"/>
              <a:t>, </a:t>
            </a:r>
            <a:r>
              <a:rPr lang="en-GB" sz="2200" b="1" i="1" dirty="0"/>
              <a:t>Embedded</a:t>
            </a:r>
            <a:r>
              <a:rPr lang="en-GB" sz="2200" b="1" dirty="0"/>
              <a:t>, </a:t>
            </a:r>
            <a:r>
              <a:rPr lang="en-GB" sz="2200" b="1" i="1" dirty="0"/>
              <a:t>Extended</a:t>
            </a:r>
            <a:r>
              <a:rPr lang="en-GB" sz="2200" dirty="0"/>
              <a:t> and</a:t>
            </a:r>
            <a:r>
              <a:rPr lang="en-GB" sz="2200" b="1" dirty="0"/>
              <a:t> </a:t>
            </a:r>
            <a:r>
              <a:rPr lang="en-GB" sz="2200" b="1" i="1" dirty="0"/>
              <a:t>Affective</a:t>
            </a:r>
            <a:r>
              <a:rPr lang="en-GB" sz="2200" b="1" dirty="0"/>
              <a:t> </a:t>
            </a:r>
          </a:p>
          <a:p>
            <a:pPr algn="ctr"/>
            <a:r>
              <a:rPr lang="en-GB" sz="2200" dirty="0">
                <a:solidFill>
                  <a:srgbClr val="FF0000"/>
                </a:solidFill>
              </a:rPr>
              <a:t>has led to the coining of the term </a:t>
            </a:r>
            <a:r>
              <a:rPr lang="en-GB" sz="2200" i="1" dirty="0">
                <a:solidFill>
                  <a:srgbClr val="FF0000"/>
                </a:solidFill>
              </a:rPr>
              <a:t>‘</a:t>
            </a:r>
            <a:r>
              <a:rPr lang="en-GB" sz="2200" b="1" i="1" dirty="0"/>
              <a:t>4EA</a:t>
            </a:r>
            <a:r>
              <a:rPr lang="en-GB" sz="2200" i="1" dirty="0">
                <a:solidFill>
                  <a:srgbClr val="FF0000"/>
                </a:solidFill>
              </a:rPr>
              <a:t>’</a:t>
            </a:r>
            <a:r>
              <a:rPr lang="en-GB" sz="2200" dirty="0">
                <a:solidFill>
                  <a:srgbClr val="FF0000"/>
                </a:solidFill>
              </a:rPr>
              <a:t> (sometimes just </a:t>
            </a:r>
            <a:r>
              <a:rPr lang="en-GB" sz="2200" i="1" dirty="0">
                <a:solidFill>
                  <a:srgbClr val="FF0000"/>
                </a:solidFill>
              </a:rPr>
              <a:t>‘</a:t>
            </a:r>
            <a:r>
              <a:rPr lang="en-GB" sz="2200" b="1" i="1" dirty="0"/>
              <a:t>4E</a:t>
            </a:r>
            <a:r>
              <a:rPr lang="en-GB" sz="2200" i="1" dirty="0">
                <a:solidFill>
                  <a:srgbClr val="FF0000"/>
                </a:solidFill>
              </a:rPr>
              <a:t>’</a:t>
            </a:r>
            <a:r>
              <a:rPr lang="en-GB" sz="2200" dirty="0">
                <a:solidFill>
                  <a:srgbClr val="FF0000"/>
                </a:solidFill>
              </a:rPr>
              <a:t>) </a:t>
            </a:r>
          </a:p>
          <a:p>
            <a:pPr algn="ctr">
              <a:spcAft>
                <a:spcPts val="2000"/>
              </a:spcAft>
            </a:pPr>
            <a:r>
              <a:rPr lang="en-GB" sz="2200" dirty="0">
                <a:solidFill>
                  <a:srgbClr val="FF0000"/>
                </a:solidFill>
              </a:rPr>
              <a:t>to summarise these </a:t>
            </a:r>
            <a:r>
              <a:rPr lang="en-GB" sz="2200" i="1" dirty="0">
                <a:solidFill>
                  <a:srgbClr val="FF0000"/>
                </a:solidFill>
              </a:rPr>
              <a:t>Autopoietic</a:t>
            </a:r>
            <a:r>
              <a:rPr lang="en-GB" sz="2200" dirty="0">
                <a:solidFill>
                  <a:srgbClr val="FF0000"/>
                </a:solidFill>
              </a:rPr>
              <a:t> aspects of life. </a:t>
            </a:r>
          </a:p>
          <a:p>
            <a:pPr algn="ctr">
              <a:spcAft>
                <a:spcPts val="2000"/>
              </a:spcAft>
            </a:pPr>
            <a:r>
              <a:rPr lang="en-GB" sz="2200" dirty="0"/>
              <a:t>The notion arose from Varela, Rosch &amp; Thompson’s ‘</a:t>
            </a:r>
            <a:r>
              <a:rPr lang="en-GB" sz="2200" i="1" dirty="0"/>
              <a:t>The Embodied Mind’</a:t>
            </a:r>
            <a:r>
              <a:rPr lang="en-GB" sz="2200" dirty="0"/>
              <a:t> (1991)</a:t>
            </a:r>
          </a:p>
          <a:p>
            <a:pPr algn="ctr"/>
            <a:r>
              <a:rPr lang="en-GB" sz="2200" dirty="0"/>
              <a:t>It has since</a:t>
            </a:r>
            <a:r>
              <a:rPr lang="en-GB" sz="2200" b="1" dirty="0"/>
              <a:t> </a:t>
            </a:r>
            <a:r>
              <a:rPr lang="en-GB" sz="2200" dirty="0"/>
              <a:t>taken on a life of its own and has had quite a wide influence </a:t>
            </a:r>
          </a:p>
          <a:p>
            <a:pPr algn="ctr">
              <a:spcAft>
                <a:spcPts val="2000"/>
              </a:spcAft>
            </a:pPr>
            <a:r>
              <a:rPr lang="en-GB" sz="2200" dirty="0"/>
              <a:t>on contemporary Philosophies of Life.     </a:t>
            </a:r>
          </a:p>
          <a:p>
            <a:pPr algn="ctr"/>
            <a:r>
              <a:rPr lang="en-GB" dirty="0">
                <a:solidFill>
                  <a:schemeClr val="bg1">
                    <a:lumMod val="50000"/>
                  </a:schemeClr>
                </a:solidFill>
              </a:rPr>
              <a:t>See Rachel Paine, </a:t>
            </a:r>
            <a:r>
              <a:rPr lang="en-GB" i="1" dirty="0">
                <a:solidFill>
                  <a:schemeClr val="bg1">
                    <a:lumMod val="50000"/>
                  </a:schemeClr>
                </a:solidFill>
              </a:rPr>
              <a:t>‘4EA’</a:t>
            </a:r>
            <a:r>
              <a:rPr lang="en-GB" dirty="0">
                <a:solidFill>
                  <a:schemeClr val="bg1">
                    <a:lumMod val="50000"/>
                  </a:schemeClr>
                </a:solidFill>
              </a:rPr>
              <a:t> (2016); </a:t>
            </a:r>
            <a:r>
              <a:rPr lang="en-GB" dirty="0" err="1">
                <a:solidFill>
                  <a:schemeClr val="bg1">
                    <a:lumMod val="50000"/>
                  </a:schemeClr>
                </a:solidFill>
              </a:rPr>
              <a:t>Newen</a:t>
            </a:r>
            <a:r>
              <a:rPr lang="en-GB" dirty="0">
                <a:solidFill>
                  <a:schemeClr val="bg1">
                    <a:lumMod val="50000"/>
                  </a:schemeClr>
                </a:solidFill>
              </a:rPr>
              <a:t> </a:t>
            </a:r>
            <a:r>
              <a:rPr lang="en-GB" i="1" dirty="0">
                <a:solidFill>
                  <a:schemeClr val="bg1">
                    <a:lumMod val="50000"/>
                  </a:schemeClr>
                </a:solidFill>
              </a:rPr>
              <a:t>et al.</a:t>
            </a:r>
            <a:r>
              <a:rPr lang="en-GB" dirty="0">
                <a:solidFill>
                  <a:schemeClr val="bg1">
                    <a:lumMod val="50000"/>
                  </a:schemeClr>
                </a:solidFill>
              </a:rPr>
              <a:t> (eds.), </a:t>
            </a:r>
            <a:r>
              <a:rPr lang="en-GB" i="1" dirty="0">
                <a:solidFill>
                  <a:schemeClr val="bg1">
                    <a:lumMod val="50000"/>
                  </a:schemeClr>
                </a:solidFill>
              </a:rPr>
              <a:t>‘The Oxford Handbook of 4E Cognition’</a:t>
            </a:r>
            <a:r>
              <a:rPr lang="en-GB" dirty="0">
                <a:solidFill>
                  <a:schemeClr val="bg1">
                    <a:lumMod val="50000"/>
                  </a:schemeClr>
                </a:solidFill>
              </a:rPr>
              <a:t>, (2018).</a:t>
            </a:r>
          </a:p>
          <a:p>
            <a:endParaRPr lang="en-GB" dirty="0"/>
          </a:p>
        </p:txBody>
      </p:sp>
    </p:spTree>
    <p:extLst>
      <p:ext uri="{BB962C8B-B14F-4D97-AF65-F5344CB8AC3E}">
        <p14:creationId xmlns:p14="http://schemas.microsoft.com/office/powerpoint/2010/main" val="35014187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68238B5-92DC-4559-B3AC-5DA125E9B84E}"/>
              </a:ext>
            </a:extLst>
          </p:cNvPr>
          <p:cNvSpPr txBox="1"/>
          <p:nvPr/>
        </p:nvSpPr>
        <p:spPr>
          <a:xfrm>
            <a:off x="497058" y="248529"/>
            <a:ext cx="11376074" cy="6340197"/>
          </a:xfrm>
          <a:prstGeom prst="rect">
            <a:avLst/>
          </a:prstGeom>
          <a:noFill/>
        </p:spPr>
        <p:txBody>
          <a:bodyPr wrap="square" rtlCol="0">
            <a:spAutoFit/>
          </a:bodyPr>
          <a:lstStyle/>
          <a:p>
            <a:pPr algn="ctr">
              <a:spcAft>
                <a:spcPts val="1200"/>
              </a:spcAft>
            </a:pPr>
            <a:r>
              <a:rPr lang="en-GB" sz="2400" b="1" i="1" dirty="0"/>
              <a:t>11. Autopoiesis and Formal Causes</a:t>
            </a:r>
            <a:r>
              <a:rPr lang="en-GB" sz="2400" dirty="0"/>
              <a:t> </a:t>
            </a:r>
          </a:p>
          <a:p>
            <a:pPr algn="ctr">
              <a:spcAft>
                <a:spcPts val="1200"/>
              </a:spcAft>
            </a:pPr>
            <a:r>
              <a:rPr lang="en-GB" sz="2200" b="1" dirty="0"/>
              <a:t>Process Thinking: </a:t>
            </a:r>
            <a:r>
              <a:rPr lang="en-GB" sz="2200" i="1" dirty="0"/>
              <a:t>Life </a:t>
            </a:r>
            <a:r>
              <a:rPr lang="en-GB" sz="2200" i="1" u="sng" dirty="0"/>
              <a:t>Forms</a:t>
            </a:r>
            <a:r>
              <a:rPr lang="en-GB" sz="2200" i="1" dirty="0"/>
              <a:t> </a:t>
            </a:r>
            <a:r>
              <a:rPr lang="en-GB" sz="2200" dirty="0"/>
              <a:t>are</a:t>
            </a:r>
            <a:r>
              <a:rPr lang="en-GB" sz="2200" i="1" dirty="0"/>
              <a:t> Life </a:t>
            </a:r>
            <a:r>
              <a:rPr lang="en-GB" sz="2200" i="1" u="sng" dirty="0"/>
              <a:t>Processes</a:t>
            </a:r>
            <a:r>
              <a:rPr lang="en-GB" sz="2200" b="1" i="1" dirty="0"/>
              <a:t>.</a:t>
            </a:r>
            <a:r>
              <a:rPr lang="en-GB" sz="2200" dirty="0"/>
              <a:t> </a:t>
            </a:r>
          </a:p>
          <a:p>
            <a:pPr algn="ctr">
              <a:spcAft>
                <a:spcPts val="1200"/>
              </a:spcAft>
            </a:pPr>
            <a:r>
              <a:rPr lang="en-GB" sz="2200" b="1" dirty="0"/>
              <a:t>Life as Process </a:t>
            </a:r>
            <a:r>
              <a:rPr lang="en-GB" sz="2200" i="1" u="sng" dirty="0"/>
              <a:t>manages</a:t>
            </a:r>
            <a:r>
              <a:rPr lang="en-GB" sz="2200" dirty="0"/>
              <a:t> the matter &amp; makes it subservient to its own ends:</a:t>
            </a:r>
          </a:p>
          <a:p>
            <a:pPr algn="ctr"/>
            <a:r>
              <a:rPr lang="en-GB" sz="2200" dirty="0">
                <a:solidFill>
                  <a:srgbClr val="0000FF"/>
                </a:solidFill>
              </a:rPr>
              <a:t> ‘</a:t>
            </a:r>
            <a:r>
              <a:rPr lang="en-GB" sz="2200" i="1" dirty="0">
                <a:solidFill>
                  <a:srgbClr val="0000FF"/>
                </a:solidFill>
              </a:rPr>
              <a:t>Every five days you get a new stomach lining. You get a new liver every two months. Your skin replaces itself every six weeks. Every year 98% of the atoms in your body are replaced’</a:t>
            </a:r>
            <a:r>
              <a:rPr lang="en-GB" sz="2200" dirty="0">
                <a:solidFill>
                  <a:srgbClr val="0000FF"/>
                </a:solidFill>
              </a:rPr>
              <a:t>.</a:t>
            </a:r>
            <a:r>
              <a:rPr lang="en-GB" sz="2200" dirty="0"/>
              <a:t> </a:t>
            </a:r>
          </a:p>
          <a:p>
            <a:pPr algn="ctr">
              <a:spcAft>
                <a:spcPts val="1200"/>
              </a:spcAft>
            </a:pPr>
            <a:r>
              <a:rPr lang="en-GB" dirty="0">
                <a:solidFill>
                  <a:schemeClr val="bg1">
                    <a:lumMod val="50000"/>
                  </a:schemeClr>
                </a:solidFill>
              </a:rPr>
              <a:t>Margulis &amp; Sagan, (1995) quoted in Thompson (2007), p. 150. </a:t>
            </a:r>
          </a:p>
          <a:p>
            <a:pPr>
              <a:spcAft>
                <a:spcPts val="1200"/>
              </a:spcAft>
            </a:pPr>
            <a:r>
              <a:rPr lang="en-GB" sz="2200" dirty="0">
                <a:solidFill>
                  <a:srgbClr val="0000FF"/>
                </a:solidFill>
              </a:rPr>
              <a:t>‘</a:t>
            </a:r>
            <a:r>
              <a:rPr lang="en-GB" sz="2200" i="1" dirty="0">
                <a:solidFill>
                  <a:srgbClr val="0000FF"/>
                </a:solidFill>
              </a:rPr>
              <a:t>… the particles of matter that make up the organism in each moment are only temporary and passing contents. Their identity does not converge with the identity of the whole through which they pass. But it is exactly by the passing of alien matter as part of itself that the whole maintains its spatial system, the living form. From a material point of view, it is never the same, although it keeps its identity exactly by not keeping the same matter. If it ever will be the same as the sum of its matter it has ceased to live …”. </a:t>
            </a:r>
            <a:r>
              <a:rPr lang="en-GB" dirty="0">
                <a:solidFill>
                  <a:schemeClr val="bg1">
                    <a:lumMod val="50000"/>
                  </a:schemeClr>
                </a:solidFill>
              </a:rPr>
              <a:t>Hans Jonas, (1973), p. 120, in</a:t>
            </a:r>
            <a:r>
              <a:rPr lang="en-GB" i="1" dirty="0">
                <a:solidFill>
                  <a:schemeClr val="bg1">
                    <a:lumMod val="50000"/>
                  </a:schemeClr>
                </a:solidFill>
              </a:rPr>
              <a:t> </a:t>
            </a:r>
            <a:r>
              <a:rPr lang="en-GB" dirty="0">
                <a:solidFill>
                  <a:schemeClr val="bg1">
                    <a:lumMod val="50000"/>
                  </a:schemeClr>
                </a:solidFill>
              </a:rPr>
              <a:t>Weber &amp; Varela (2002), p. 113. </a:t>
            </a:r>
            <a:endParaRPr lang="en-GB" i="1" dirty="0">
              <a:solidFill>
                <a:schemeClr val="bg1">
                  <a:lumMod val="50000"/>
                </a:schemeClr>
              </a:solidFill>
            </a:endParaRPr>
          </a:p>
          <a:p>
            <a:pPr algn="ctr">
              <a:spcAft>
                <a:spcPts val="1200"/>
              </a:spcAft>
            </a:pPr>
            <a:r>
              <a:rPr lang="en-GB" sz="2200" dirty="0">
                <a:solidFill>
                  <a:srgbClr val="FF0000"/>
                </a:solidFill>
              </a:rPr>
              <a:t>Thus, the </a:t>
            </a:r>
            <a:r>
              <a:rPr lang="en-GB" sz="2200" i="1" dirty="0">
                <a:solidFill>
                  <a:srgbClr val="FF0000"/>
                </a:solidFill>
              </a:rPr>
              <a:t>Material Cause</a:t>
            </a:r>
            <a:r>
              <a:rPr lang="en-GB" sz="2200" dirty="0">
                <a:solidFill>
                  <a:srgbClr val="FF0000"/>
                </a:solidFill>
              </a:rPr>
              <a:t> is </a:t>
            </a:r>
            <a:r>
              <a:rPr lang="en-GB" sz="2200" i="1" u="sng" dirty="0">
                <a:solidFill>
                  <a:srgbClr val="FF0000"/>
                </a:solidFill>
              </a:rPr>
              <a:t>subjugated</a:t>
            </a:r>
            <a:r>
              <a:rPr lang="en-GB" sz="2200" dirty="0">
                <a:solidFill>
                  <a:srgbClr val="FF0000"/>
                </a:solidFill>
              </a:rPr>
              <a:t> to the </a:t>
            </a:r>
            <a:r>
              <a:rPr lang="en-GB" sz="2200" i="1" dirty="0">
                <a:solidFill>
                  <a:srgbClr val="FF0000"/>
                </a:solidFill>
              </a:rPr>
              <a:t>Formal Cause</a:t>
            </a:r>
            <a:r>
              <a:rPr lang="en-GB" sz="2200" dirty="0">
                <a:solidFill>
                  <a:srgbClr val="FF0000"/>
                </a:solidFill>
              </a:rPr>
              <a:t> </a:t>
            </a:r>
          </a:p>
          <a:p>
            <a:pPr algn="ctr"/>
            <a:r>
              <a:rPr lang="en-GB" sz="2200" i="1" dirty="0">
                <a:solidFill>
                  <a:srgbClr val="0000FF"/>
                </a:solidFill>
              </a:rPr>
              <a:t>‘Form so understood, “is no more composed of parts which can be distinguished in it than a melody (always transposable) is made of the particular notes which are its momentary expression”’</a:t>
            </a:r>
            <a:r>
              <a:rPr lang="en-GB" sz="2200" dirty="0">
                <a:solidFill>
                  <a:srgbClr val="0000FF"/>
                </a:solidFill>
              </a:rPr>
              <a:t>. </a:t>
            </a:r>
          </a:p>
          <a:p>
            <a:pPr algn="ctr">
              <a:spcAft>
                <a:spcPts val="1200"/>
              </a:spcAft>
            </a:pPr>
            <a:r>
              <a:rPr lang="en-GB" dirty="0">
                <a:solidFill>
                  <a:schemeClr val="bg1">
                    <a:lumMod val="50000"/>
                  </a:schemeClr>
                </a:solidFill>
              </a:rPr>
              <a:t>Merleau-Ponty (1963) p. 137, quoted in Thompson (2007), p. 79.</a:t>
            </a:r>
          </a:p>
        </p:txBody>
      </p:sp>
    </p:spTree>
    <p:extLst>
      <p:ext uri="{BB962C8B-B14F-4D97-AF65-F5344CB8AC3E}">
        <p14:creationId xmlns:p14="http://schemas.microsoft.com/office/powerpoint/2010/main" val="3438980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70F9967-29E8-442C-BDF9-8C47A3E65F4A}"/>
              </a:ext>
            </a:extLst>
          </p:cNvPr>
          <p:cNvSpPr txBox="1"/>
          <p:nvPr/>
        </p:nvSpPr>
        <p:spPr>
          <a:xfrm>
            <a:off x="1319626" y="843138"/>
            <a:ext cx="9552747" cy="4924425"/>
          </a:xfrm>
          <a:prstGeom prst="rect">
            <a:avLst/>
          </a:prstGeom>
          <a:noFill/>
        </p:spPr>
        <p:txBody>
          <a:bodyPr wrap="square" rtlCol="0">
            <a:spAutoFit/>
          </a:bodyPr>
          <a:lstStyle/>
          <a:p>
            <a:pPr algn="ctr"/>
            <a:r>
              <a:rPr lang="en-GB" sz="2800" b="1" i="1" dirty="0">
                <a:highlight>
                  <a:srgbClr val="FFFF00"/>
                </a:highlight>
              </a:rPr>
              <a:t>Autopoiesis</a:t>
            </a:r>
            <a:r>
              <a:rPr lang="en-GB" sz="2800" b="1" dirty="0">
                <a:highlight>
                  <a:srgbClr val="FFFF00"/>
                </a:highlight>
              </a:rPr>
              <a:t> – Arrangement of the Presentation </a:t>
            </a:r>
          </a:p>
          <a:p>
            <a:pPr algn="ctr"/>
            <a:endParaRPr lang="en-GB" sz="2800" b="1" dirty="0">
              <a:highlight>
                <a:srgbClr val="FFFF00"/>
              </a:highlight>
            </a:endParaRPr>
          </a:p>
          <a:p>
            <a:r>
              <a:rPr lang="en-GB" dirty="0"/>
              <a:t> </a:t>
            </a:r>
          </a:p>
          <a:p>
            <a:pPr marL="457200" indent="-457200">
              <a:buAutoNum type="arabicParenBoth"/>
            </a:pPr>
            <a:r>
              <a:rPr lang="en-GB" sz="2400" dirty="0"/>
              <a:t> Introduction: </a:t>
            </a:r>
            <a:r>
              <a:rPr lang="en-GB" sz="2400" i="1" dirty="0"/>
              <a:t>Autopoiesis</a:t>
            </a:r>
            <a:r>
              <a:rPr lang="en-GB" sz="2400" dirty="0"/>
              <a:t> –  the basic concept</a:t>
            </a:r>
          </a:p>
          <a:p>
            <a:endParaRPr lang="en-GB" sz="2400" dirty="0"/>
          </a:p>
          <a:p>
            <a:pPr marL="457200" indent="-457200">
              <a:buFontTx/>
              <a:buAutoNum type="arabicParenBoth" startAt="2"/>
            </a:pPr>
            <a:r>
              <a:rPr lang="en-GB" sz="2400" dirty="0"/>
              <a:t>A Broader Context: its place among </a:t>
            </a:r>
            <a:r>
              <a:rPr lang="en-GB" sz="2400" i="1" dirty="0"/>
              <a:t>‘Philosophies of Life’</a:t>
            </a:r>
          </a:p>
          <a:p>
            <a:endParaRPr lang="en-GB" sz="2400" dirty="0"/>
          </a:p>
          <a:p>
            <a:r>
              <a:rPr lang="en-GB" sz="2400" dirty="0"/>
              <a:t>(3)  </a:t>
            </a:r>
            <a:r>
              <a:rPr lang="en-GB" sz="2400" b="1" i="1" dirty="0"/>
              <a:t>Autopoiesis</a:t>
            </a:r>
            <a:r>
              <a:rPr lang="en-GB" sz="2400" b="1" dirty="0"/>
              <a:t> – The Main Doctrines</a:t>
            </a:r>
          </a:p>
          <a:p>
            <a:pPr marL="457200" indent="-457200">
              <a:buAutoNum type="arabicParenBoth" startAt="4"/>
            </a:pPr>
            <a:endParaRPr lang="en-GB" sz="2400" b="1" dirty="0"/>
          </a:p>
          <a:p>
            <a:pPr marL="457200" indent="-457200">
              <a:buFontTx/>
              <a:buAutoNum type="arabicParenBoth" startAt="4"/>
            </a:pPr>
            <a:r>
              <a:rPr lang="en-GB" sz="2400" dirty="0"/>
              <a:t>The Complexity of Life</a:t>
            </a:r>
            <a:endParaRPr lang="en-GB" sz="2400" b="1" dirty="0"/>
          </a:p>
          <a:p>
            <a:endParaRPr lang="en-GB" sz="2400" dirty="0"/>
          </a:p>
          <a:p>
            <a:r>
              <a:rPr lang="en-GB" sz="2400" dirty="0"/>
              <a:t>(5)   </a:t>
            </a:r>
            <a:r>
              <a:rPr lang="en-GB" sz="2400" i="1" dirty="0"/>
              <a:t>Autopoiesis</a:t>
            </a:r>
            <a:r>
              <a:rPr lang="en-GB" sz="2400" dirty="0"/>
              <a:t> – Advocation </a:t>
            </a:r>
          </a:p>
          <a:p>
            <a:endParaRPr lang="en-GB" sz="2400" dirty="0"/>
          </a:p>
        </p:txBody>
      </p:sp>
    </p:spTree>
    <p:extLst>
      <p:ext uri="{BB962C8B-B14F-4D97-AF65-F5344CB8AC3E}">
        <p14:creationId xmlns:p14="http://schemas.microsoft.com/office/powerpoint/2010/main" val="20243607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68238B5-92DC-4559-B3AC-5DA125E9B84E}"/>
              </a:ext>
            </a:extLst>
          </p:cNvPr>
          <p:cNvSpPr txBox="1"/>
          <p:nvPr/>
        </p:nvSpPr>
        <p:spPr>
          <a:xfrm>
            <a:off x="288388" y="429573"/>
            <a:ext cx="11615224" cy="5878532"/>
          </a:xfrm>
          <a:prstGeom prst="rect">
            <a:avLst/>
          </a:prstGeom>
          <a:noFill/>
        </p:spPr>
        <p:txBody>
          <a:bodyPr wrap="square" rtlCol="0">
            <a:spAutoFit/>
          </a:bodyPr>
          <a:lstStyle/>
          <a:p>
            <a:pPr algn="ctr">
              <a:spcAft>
                <a:spcPts val="1200"/>
              </a:spcAft>
            </a:pPr>
            <a:r>
              <a:rPr lang="en-GB" sz="2400" b="1" i="1" dirty="0"/>
              <a:t>12. Autopoiesis and Final Causes </a:t>
            </a:r>
            <a:r>
              <a:rPr lang="en-GB" sz="2400" i="1" dirty="0"/>
              <a:t>(Purposes, Goals, Teleology). </a:t>
            </a:r>
          </a:p>
          <a:p>
            <a:pPr algn="ctr">
              <a:spcAft>
                <a:spcPts val="1200"/>
              </a:spcAft>
            </a:pPr>
            <a:r>
              <a:rPr lang="en-GB" sz="1000" b="1" i="1" dirty="0"/>
              <a:t> </a:t>
            </a:r>
          </a:p>
          <a:p>
            <a:pPr algn="ctr"/>
            <a:r>
              <a:rPr lang="en-GB" sz="2200" dirty="0"/>
              <a:t>Promoters of </a:t>
            </a:r>
            <a:r>
              <a:rPr lang="en-GB" sz="2200" i="1" dirty="0"/>
              <a:t>Autopoiesis</a:t>
            </a:r>
            <a:r>
              <a:rPr lang="en-GB" sz="2200" dirty="0"/>
              <a:t> recognise that it was </a:t>
            </a:r>
            <a:r>
              <a:rPr lang="en-GB" sz="2200" b="1" dirty="0"/>
              <a:t>Immanuel Kant </a:t>
            </a:r>
            <a:r>
              <a:rPr lang="en-GB" sz="2200" dirty="0"/>
              <a:t>who first posited</a:t>
            </a:r>
            <a:r>
              <a:rPr lang="en-GB" sz="2200" b="1" dirty="0"/>
              <a:t> </a:t>
            </a:r>
            <a:r>
              <a:rPr lang="en-GB" sz="2200" dirty="0"/>
              <a:t>Life</a:t>
            </a:r>
            <a:r>
              <a:rPr lang="en-GB" sz="2200" b="1" dirty="0"/>
              <a:t> </a:t>
            </a:r>
            <a:r>
              <a:rPr lang="en-GB" sz="2200" dirty="0"/>
              <a:t>as </a:t>
            </a:r>
          </a:p>
          <a:p>
            <a:pPr algn="ctr">
              <a:spcAft>
                <a:spcPts val="1200"/>
              </a:spcAft>
            </a:pPr>
            <a:r>
              <a:rPr lang="en-GB" sz="2200" b="1" i="1" dirty="0"/>
              <a:t>Self-Organising</a:t>
            </a:r>
            <a:r>
              <a:rPr lang="en-GB" sz="2200" i="1" dirty="0"/>
              <a:t> &amp; </a:t>
            </a:r>
            <a:r>
              <a:rPr lang="en-GB" sz="2200" b="1" i="1" dirty="0"/>
              <a:t>Self-Generating</a:t>
            </a:r>
            <a:r>
              <a:rPr lang="en-GB" sz="2200" dirty="0"/>
              <a:t> in his ‘</a:t>
            </a:r>
            <a:r>
              <a:rPr lang="en-GB" sz="2200" i="1" dirty="0"/>
              <a:t>Critique of Judgement’, </a:t>
            </a:r>
            <a:r>
              <a:rPr lang="en-GB" sz="2200" dirty="0"/>
              <a:t>Pt. 2 (1790). </a:t>
            </a:r>
          </a:p>
          <a:p>
            <a:pPr>
              <a:spcAft>
                <a:spcPts val="600"/>
              </a:spcAft>
            </a:pPr>
            <a:r>
              <a:rPr lang="en-GB" sz="2200" b="1" dirty="0"/>
              <a:t>    Kant</a:t>
            </a:r>
            <a:r>
              <a:rPr lang="en-GB" sz="2200" dirty="0"/>
              <a:t>: in lifeforms …</a:t>
            </a:r>
          </a:p>
          <a:p>
            <a:pPr algn="ctr"/>
            <a:r>
              <a:rPr lang="en-GB" sz="2200" i="1" dirty="0">
                <a:solidFill>
                  <a:srgbClr val="0000FF"/>
                </a:solidFill>
              </a:rPr>
              <a:t>‘ … the parts … combine into the unity of the whole because they are reciprocally cause and effect</a:t>
            </a:r>
          </a:p>
          <a:p>
            <a:pPr algn="ctr"/>
            <a:r>
              <a:rPr lang="en-GB" sz="2200" i="1" dirty="0">
                <a:solidFill>
                  <a:srgbClr val="0000FF"/>
                </a:solidFill>
              </a:rPr>
              <a:t> of their form’ </a:t>
            </a:r>
            <a:r>
              <a:rPr lang="en-GB" sz="2200" dirty="0">
                <a:solidFill>
                  <a:srgbClr val="0000FF"/>
                </a:solidFill>
              </a:rPr>
              <a:t>…  </a:t>
            </a:r>
            <a:r>
              <a:rPr lang="en-GB" sz="2200" i="1" dirty="0"/>
              <a:t>‘</a:t>
            </a:r>
            <a:r>
              <a:rPr lang="en-GB" sz="2200" i="1" dirty="0">
                <a:solidFill>
                  <a:srgbClr val="0000FF"/>
                </a:solidFill>
              </a:rPr>
              <a:t>A thing exists as a </a:t>
            </a:r>
            <a:r>
              <a:rPr lang="en-GB" sz="2200" i="1" u="sng" dirty="0">
                <a:solidFill>
                  <a:srgbClr val="0000FF"/>
                </a:solidFill>
              </a:rPr>
              <a:t>Natural Purpose</a:t>
            </a:r>
            <a:r>
              <a:rPr lang="en-GB" sz="2200" i="1" dirty="0">
                <a:solidFill>
                  <a:srgbClr val="0000FF"/>
                </a:solidFill>
              </a:rPr>
              <a:t> if it is both cause and effect of itself</a:t>
            </a:r>
            <a:r>
              <a:rPr lang="en-GB" sz="2200" dirty="0">
                <a:solidFill>
                  <a:srgbClr val="0000FF"/>
                </a:solidFill>
              </a:rPr>
              <a:t>’</a:t>
            </a:r>
            <a:r>
              <a:rPr lang="en-GB" sz="2200" dirty="0"/>
              <a:t>. </a:t>
            </a:r>
          </a:p>
          <a:p>
            <a:pPr algn="ctr">
              <a:spcAft>
                <a:spcPts val="1200"/>
              </a:spcAft>
            </a:pPr>
            <a:r>
              <a:rPr lang="en-GB" dirty="0">
                <a:solidFill>
                  <a:schemeClr val="bg1">
                    <a:lumMod val="50000"/>
                  </a:schemeClr>
                </a:solidFill>
              </a:rPr>
              <a:t>Kant, </a:t>
            </a:r>
            <a:r>
              <a:rPr lang="en-GB" i="1" dirty="0">
                <a:solidFill>
                  <a:schemeClr val="bg1">
                    <a:lumMod val="50000"/>
                  </a:schemeClr>
                </a:solidFill>
              </a:rPr>
              <a:t>‘The Critique of Judgement’</a:t>
            </a:r>
            <a:r>
              <a:rPr lang="en-GB" dirty="0">
                <a:solidFill>
                  <a:schemeClr val="bg1">
                    <a:lumMod val="50000"/>
                  </a:schemeClr>
                </a:solidFill>
              </a:rPr>
              <a:t> (1790)</a:t>
            </a:r>
            <a:r>
              <a:rPr lang="en-GB" i="1" dirty="0">
                <a:solidFill>
                  <a:schemeClr val="bg1">
                    <a:lumMod val="50000"/>
                  </a:schemeClr>
                </a:solidFill>
              </a:rPr>
              <a:t>, </a:t>
            </a:r>
            <a:r>
              <a:rPr lang="en-GB" dirty="0">
                <a:solidFill>
                  <a:schemeClr val="bg1">
                    <a:lumMod val="50000"/>
                  </a:schemeClr>
                </a:solidFill>
              </a:rPr>
              <a:t>§61-67, §77, also Thompson (2007), p. 133-4. </a:t>
            </a:r>
          </a:p>
          <a:p>
            <a:pPr algn="ctr">
              <a:spcAft>
                <a:spcPts val="1200"/>
              </a:spcAft>
            </a:pPr>
            <a:r>
              <a:rPr lang="en-GB" sz="2200" dirty="0">
                <a:solidFill>
                  <a:srgbClr val="FF0000"/>
                </a:solidFill>
              </a:rPr>
              <a:t>Organisms </a:t>
            </a:r>
            <a:r>
              <a:rPr lang="en-GB" sz="2200" i="1" u="sng" dirty="0">
                <a:solidFill>
                  <a:srgbClr val="FF0000"/>
                </a:solidFill>
              </a:rPr>
              <a:t>are</a:t>
            </a:r>
            <a:r>
              <a:rPr lang="en-GB" sz="2200" i="1" dirty="0">
                <a:solidFill>
                  <a:srgbClr val="FF0000"/>
                </a:solidFill>
              </a:rPr>
              <a:t> ‘Natural Purposes’ </a:t>
            </a:r>
            <a:r>
              <a:rPr lang="en-GB" sz="2200" dirty="0">
                <a:solidFill>
                  <a:srgbClr val="FF0000"/>
                </a:solidFill>
              </a:rPr>
              <a:t>according to Kant. </a:t>
            </a:r>
          </a:p>
          <a:p>
            <a:pPr algn="ctr"/>
            <a:r>
              <a:rPr lang="en-GB" sz="2200" i="1" dirty="0">
                <a:solidFill>
                  <a:srgbClr val="0000FF"/>
                </a:solidFill>
              </a:rPr>
              <a:t>‘… it was Kant who elaborated for the first time the similarity of this intrinsic teleology</a:t>
            </a:r>
          </a:p>
          <a:p>
            <a:pPr algn="ctr">
              <a:spcAft>
                <a:spcPts val="1200"/>
              </a:spcAft>
            </a:pPr>
            <a:r>
              <a:rPr lang="en-GB" sz="2200" i="1" dirty="0">
                <a:solidFill>
                  <a:srgbClr val="0000FF"/>
                </a:solidFill>
              </a:rPr>
              <a:t>with a modern understanding of self-organization’. </a:t>
            </a:r>
            <a:r>
              <a:rPr lang="en-GB" dirty="0">
                <a:solidFill>
                  <a:schemeClr val="bg1">
                    <a:lumMod val="50000"/>
                  </a:schemeClr>
                </a:solidFill>
              </a:rPr>
              <a:t>Weber &amp; Varela (2002), p. 106.</a:t>
            </a:r>
          </a:p>
          <a:p>
            <a:pPr algn="ctr">
              <a:spcAft>
                <a:spcPts val="1200"/>
              </a:spcAft>
            </a:pPr>
            <a:r>
              <a:rPr lang="en-GB" sz="2200" kern="100" dirty="0">
                <a:solidFill>
                  <a:srgbClr val="FF0000"/>
                </a:solidFill>
                <a:latin typeface="Calibri" panose="020F0502020204030204" pitchFamily="34" charset="0"/>
                <a:ea typeface="Arial" panose="020B0604020202020204" pitchFamily="34" charset="0"/>
              </a:rPr>
              <a:t>M</a:t>
            </a:r>
            <a:r>
              <a:rPr lang="en-GB" sz="2200" kern="100" dirty="0">
                <a:solidFill>
                  <a:srgbClr val="FF0000"/>
                </a:solidFill>
                <a:effectLst/>
                <a:latin typeface="Calibri" panose="020F0502020204030204" pitchFamily="34" charset="0"/>
                <a:ea typeface="Arial" panose="020B0604020202020204" pitchFamily="34" charset="0"/>
              </a:rPr>
              <a:t>ere ‘</a:t>
            </a:r>
            <a:r>
              <a:rPr lang="en-GB" sz="2200" i="1" kern="100" dirty="0">
                <a:solidFill>
                  <a:srgbClr val="FF0000"/>
                </a:solidFill>
                <a:effectLst/>
                <a:latin typeface="Calibri" panose="020F0502020204030204" pitchFamily="34" charset="0"/>
                <a:ea typeface="Arial" panose="020B0604020202020204" pitchFamily="34" charset="0"/>
              </a:rPr>
              <a:t>Efficient Cause’ </a:t>
            </a:r>
            <a:r>
              <a:rPr lang="en-GB" sz="2200" kern="100" dirty="0">
                <a:solidFill>
                  <a:srgbClr val="FF0000"/>
                </a:solidFill>
                <a:effectLst/>
                <a:latin typeface="Calibri" panose="020F0502020204030204" pitchFamily="34" charset="0"/>
                <a:ea typeface="Arial" panose="020B0604020202020204" pitchFamily="34" charset="0"/>
              </a:rPr>
              <a:t>alone cannot capture Life’s processes. </a:t>
            </a:r>
            <a:r>
              <a:rPr lang="en-GB" sz="2200" dirty="0">
                <a:solidFill>
                  <a:srgbClr val="FF0000"/>
                </a:solidFill>
              </a:rPr>
              <a:t> </a:t>
            </a:r>
          </a:p>
          <a:p>
            <a:pPr algn="ctr"/>
            <a:endParaRPr lang="en-GB" sz="1200" dirty="0"/>
          </a:p>
          <a:p>
            <a:pPr algn="ctr"/>
            <a:r>
              <a:rPr lang="en-GB" b="1" dirty="0">
                <a:solidFill>
                  <a:schemeClr val="bg1">
                    <a:lumMod val="50000"/>
                  </a:schemeClr>
                </a:solidFill>
              </a:rPr>
              <a:t>Note</a:t>
            </a:r>
            <a:r>
              <a:rPr lang="en-GB" dirty="0">
                <a:solidFill>
                  <a:schemeClr val="bg1">
                    <a:lumMod val="50000"/>
                  </a:schemeClr>
                </a:solidFill>
              </a:rPr>
              <a:t> also that the </a:t>
            </a:r>
            <a:r>
              <a:rPr lang="en-GB" i="1" dirty="0">
                <a:solidFill>
                  <a:schemeClr val="bg1">
                    <a:lumMod val="50000"/>
                  </a:schemeClr>
                </a:solidFill>
              </a:rPr>
              <a:t>Foundational Questions Institute</a:t>
            </a:r>
            <a:r>
              <a:rPr lang="en-GB" dirty="0">
                <a:solidFill>
                  <a:schemeClr val="bg1">
                    <a:lumMod val="50000"/>
                  </a:schemeClr>
                </a:solidFill>
              </a:rPr>
              <a:t> (</a:t>
            </a:r>
            <a:r>
              <a:rPr lang="en-GB" b="1" dirty="0">
                <a:solidFill>
                  <a:schemeClr val="bg1">
                    <a:lumMod val="50000"/>
                  </a:schemeClr>
                </a:solidFill>
              </a:rPr>
              <a:t>FQXI</a:t>
            </a:r>
            <a:r>
              <a:rPr lang="en-GB" dirty="0">
                <a:solidFill>
                  <a:schemeClr val="bg1">
                    <a:lumMod val="50000"/>
                  </a:schemeClr>
                </a:solidFill>
              </a:rPr>
              <a:t>), recently ran an essay competition (2017) </a:t>
            </a:r>
          </a:p>
          <a:p>
            <a:pPr algn="ctr">
              <a:spcAft>
                <a:spcPts val="1200"/>
              </a:spcAft>
            </a:pPr>
            <a:r>
              <a:rPr lang="en-GB" dirty="0">
                <a:solidFill>
                  <a:schemeClr val="bg1">
                    <a:lumMod val="50000"/>
                  </a:schemeClr>
                </a:solidFill>
              </a:rPr>
              <a:t>on how </a:t>
            </a:r>
            <a:r>
              <a:rPr lang="en-GB" i="1" dirty="0">
                <a:solidFill>
                  <a:schemeClr val="bg1">
                    <a:lumMod val="50000"/>
                  </a:schemeClr>
                </a:solidFill>
              </a:rPr>
              <a:t>Purpose</a:t>
            </a:r>
            <a:r>
              <a:rPr lang="en-GB" dirty="0">
                <a:solidFill>
                  <a:schemeClr val="bg1">
                    <a:lumMod val="50000"/>
                  </a:schemeClr>
                </a:solidFill>
              </a:rPr>
              <a:t> can emerge in a </a:t>
            </a:r>
            <a:r>
              <a:rPr lang="en-GB">
                <a:solidFill>
                  <a:schemeClr val="bg1">
                    <a:lumMod val="50000"/>
                  </a:schemeClr>
                </a:solidFill>
              </a:rPr>
              <a:t>physical world: </a:t>
            </a:r>
            <a:r>
              <a:rPr lang="en-GB" u="sng" dirty="0">
                <a:solidFill>
                  <a:schemeClr val="bg1">
                    <a:lumMod val="50000"/>
                  </a:schemeClr>
                </a:solidFill>
                <a:hlinkClick r:id="rId2">
                  <a:extLst>
                    <a:ext uri="{A12FA001-AC4F-418D-AE19-62706E023703}">
                      <ahyp:hlinkClr xmlns:ahyp="http://schemas.microsoft.com/office/drawing/2018/hyperlinkcolor" val="tx"/>
                    </a:ext>
                  </a:extLst>
                </a:hlinkClick>
              </a:rPr>
              <a:t>http://fqxi.org/community/contest</a:t>
            </a:r>
            <a:r>
              <a:rPr lang="en-GB" dirty="0">
                <a:solidFill>
                  <a:schemeClr val="bg1">
                    <a:lumMod val="50000"/>
                  </a:schemeClr>
                </a:solidFill>
              </a:rPr>
              <a:t>.</a:t>
            </a:r>
          </a:p>
        </p:txBody>
      </p:sp>
    </p:spTree>
    <p:extLst>
      <p:ext uri="{BB962C8B-B14F-4D97-AF65-F5344CB8AC3E}">
        <p14:creationId xmlns:p14="http://schemas.microsoft.com/office/powerpoint/2010/main" val="4960103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green plant&#10;&#10;Description automatically generated">
            <a:extLst>
              <a:ext uri="{FF2B5EF4-FFF2-40B4-BE49-F238E27FC236}">
                <a16:creationId xmlns:a16="http://schemas.microsoft.com/office/drawing/2014/main" id="{A545C736-B79B-4AB6-A31A-E16D183DC3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H="1">
            <a:off x="1702190" y="4141435"/>
            <a:ext cx="3601330" cy="2523745"/>
          </a:xfrm>
          <a:prstGeom prst="rect">
            <a:avLst/>
          </a:prstGeom>
        </p:spPr>
      </p:pic>
      <p:sp>
        <p:nvSpPr>
          <p:cNvPr id="8" name="TextBox 7">
            <a:extLst>
              <a:ext uri="{FF2B5EF4-FFF2-40B4-BE49-F238E27FC236}">
                <a16:creationId xmlns:a16="http://schemas.microsoft.com/office/drawing/2014/main" id="{58EBCAC8-BA57-414C-B60A-4966DD9DF14C}"/>
              </a:ext>
            </a:extLst>
          </p:cNvPr>
          <p:cNvSpPr txBox="1"/>
          <p:nvPr/>
        </p:nvSpPr>
        <p:spPr>
          <a:xfrm>
            <a:off x="4757531" y="72576"/>
            <a:ext cx="3574440" cy="461665"/>
          </a:xfrm>
          <a:prstGeom prst="rect">
            <a:avLst/>
          </a:prstGeom>
          <a:noFill/>
        </p:spPr>
        <p:txBody>
          <a:bodyPr wrap="none" rtlCol="0">
            <a:spAutoFit/>
          </a:bodyPr>
          <a:lstStyle/>
          <a:p>
            <a:r>
              <a:rPr lang="en-GB" sz="2400" b="1" dirty="0">
                <a:highlight>
                  <a:srgbClr val="FFFF00"/>
                </a:highlight>
              </a:rPr>
              <a:t>(4)</a:t>
            </a:r>
            <a:r>
              <a:rPr lang="en-GB" sz="2400" b="1" dirty="0"/>
              <a:t> The Complexity of Life </a:t>
            </a:r>
          </a:p>
        </p:txBody>
      </p:sp>
      <p:sp>
        <p:nvSpPr>
          <p:cNvPr id="9" name="TextBox 8">
            <a:extLst>
              <a:ext uri="{FF2B5EF4-FFF2-40B4-BE49-F238E27FC236}">
                <a16:creationId xmlns:a16="http://schemas.microsoft.com/office/drawing/2014/main" id="{E302CC73-41B1-484C-B548-C890E71E8A90}"/>
              </a:ext>
            </a:extLst>
          </p:cNvPr>
          <p:cNvSpPr txBox="1"/>
          <p:nvPr/>
        </p:nvSpPr>
        <p:spPr>
          <a:xfrm>
            <a:off x="704796" y="940048"/>
            <a:ext cx="5764812" cy="1323439"/>
          </a:xfrm>
          <a:custGeom>
            <a:avLst/>
            <a:gdLst>
              <a:gd name="connsiteX0" fmla="*/ 0 w 5764812"/>
              <a:gd name="connsiteY0" fmla="*/ 0 h 1323439"/>
              <a:gd name="connsiteX1" fmla="*/ 634129 w 5764812"/>
              <a:gd name="connsiteY1" fmla="*/ 0 h 1323439"/>
              <a:gd name="connsiteX2" fmla="*/ 1037666 w 5764812"/>
              <a:gd name="connsiteY2" fmla="*/ 0 h 1323439"/>
              <a:gd name="connsiteX3" fmla="*/ 1556499 w 5764812"/>
              <a:gd name="connsiteY3" fmla="*/ 0 h 1323439"/>
              <a:gd name="connsiteX4" fmla="*/ 2248277 w 5764812"/>
              <a:gd name="connsiteY4" fmla="*/ 0 h 1323439"/>
              <a:gd name="connsiteX5" fmla="*/ 2824758 w 5764812"/>
              <a:gd name="connsiteY5" fmla="*/ 0 h 1323439"/>
              <a:gd name="connsiteX6" fmla="*/ 3458887 w 5764812"/>
              <a:gd name="connsiteY6" fmla="*/ 0 h 1323439"/>
              <a:gd name="connsiteX7" fmla="*/ 3977720 w 5764812"/>
              <a:gd name="connsiteY7" fmla="*/ 0 h 1323439"/>
              <a:gd name="connsiteX8" fmla="*/ 4554201 w 5764812"/>
              <a:gd name="connsiteY8" fmla="*/ 0 h 1323439"/>
              <a:gd name="connsiteX9" fmla="*/ 5245979 w 5764812"/>
              <a:gd name="connsiteY9" fmla="*/ 0 h 1323439"/>
              <a:gd name="connsiteX10" fmla="*/ 5764812 w 5764812"/>
              <a:gd name="connsiteY10" fmla="*/ 0 h 1323439"/>
              <a:gd name="connsiteX11" fmla="*/ 5764812 w 5764812"/>
              <a:gd name="connsiteY11" fmla="*/ 454381 h 1323439"/>
              <a:gd name="connsiteX12" fmla="*/ 5764812 w 5764812"/>
              <a:gd name="connsiteY12" fmla="*/ 869058 h 1323439"/>
              <a:gd name="connsiteX13" fmla="*/ 5764812 w 5764812"/>
              <a:gd name="connsiteY13" fmla="*/ 1323439 h 1323439"/>
              <a:gd name="connsiteX14" fmla="*/ 5188331 w 5764812"/>
              <a:gd name="connsiteY14" fmla="*/ 1323439 h 1323439"/>
              <a:gd name="connsiteX15" fmla="*/ 4611850 w 5764812"/>
              <a:gd name="connsiteY15" fmla="*/ 1323439 h 1323439"/>
              <a:gd name="connsiteX16" fmla="*/ 4150665 w 5764812"/>
              <a:gd name="connsiteY16" fmla="*/ 1323439 h 1323439"/>
              <a:gd name="connsiteX17" fmla="*/ 3574183 w 5764812"/>
              <a:gd name="connsiteY17" fmla="*/ 1323439 h 1323439"/>
              <a:gd name="connsiteX18" fmla="*/ 2997702 w 5764812"/>
              <a:gd name="connsiteY18" fmla="*/ 1323439 h 1323439"/>
              <a:gd name="connsiteX19" fmla="*/ 2421221 w 5764812"/>
              <a:gd name="connsiteY19" fmla="*/ 1323439 h 1323439"/>
              <a:gd name="connsiteX20" fmla="*/ 1844740 w 5764812"/>
              <a:gd name="connsiteY20" fmla="*/ 1323439 h 1323439"/>
              <a:gd name="connsiteX21" fmla="*/ 1325907 w 5764812"/>
              <a:gd name="connsiteY21" fmla="*/ 1323439 h 1323439"/>
              <a:gd name="connsiteX22" fmla="*/ 691777 w 5764812"/>
              <a:gd name="connsiteY22" fmla="*/ 1323439 h 1323439"/>
              <a:gd name="connsiteX23" fmla="*/ 0 w 5764812"/>
              <a:gd name="connsiteY23" fmla="*/ 1323439 h 1323439"/>
              <a:gd name="connsiteX24" fmla="*/ 0 w 5764812"/>
              <a:gd name="connsiteY24" fmla="*/ 855824 h 1323439"/>
              <a:gd name="connsiteX25" fmla="*/ 0 w 5764812"/>
              <a:gd name="connsiteY25" fmla="*/ 401443 h 1323439"/>
              <a:gd name="connsiteX26" fmla="*/ 0 w 5764812"/>
              <a:gd name="connsiteY26" fmla="*/ 0 h 1323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5764812" h="1323439" fill="none" extrusionOk="0">
                <a:moveTo>
                  <a:pt x="0" y="0"/>
                </a:moveTo>
                <a:cubicBezTo>
                  <a:pt x="187831" y="-43430"/>
                  <a:pt x="491701" y="54803"/>
                  <a:pt x="634129" y="0"/>
                </a:cubicBezTo>
                <a:cubicBezTo>
                  <a:pt x="776557" y="-54803"/>
                  <a:pt x="887307" y="3738"/>
                  <a:pt x="1037666" y="0"/>
                </a:cubicBezTo>
                <a:cubicBezTo>
                  <a:pt x="1188025" y="-3738"/>
                  <a:pt x="1384719" y="30775"/>
                  <a:pt x="1556499" y="0"/>
                </a:cubicBezTo>
                <a:cubicBezTo>
                  <a:pt x="1728279" y="-30775"/>
                  <a:pt x="1927791" y="9955"/>
                  <a:pt x="2248277" y="0"/>
                </a:cubicBezTo>
                <a:cubicBezTo>
                  <a:pt x="2568763" y="-9955"/>
                  <a:pt x="2602038" y="17444"/>
                  <a:pt x="2824758" y="0"/>
                </a:cubicBezTo>
                <a:cubicBezTo>
                  <a:pt x="3047478" y="-17444"/>
                  <a:pt x="3289615" y="62476"/>
                  <a:pt x="3458887" y="0"/>
                </a:cubicBezTo>
                <a:cubicBezTo>
                  <a:pt x="3628159" y="-62476"/>
                  <a:pt x="3789035" y="55131"/>
                  <a:pt x="3977720" y="0"/>
                </a:cubicBezTo>
                <a:cubicBezTo>
                  <a:pt x="4166405" y="-55131"/>
                  <a:pt x="4392954" y="468"/>
                  <a:pt x="4554201" y="0"/>
                </a:cubicBezTo>
                <a:cubicBezTo>
                  <a:pt x="4715448" y="-468"/>
                  <a:pt x="4983010" y="75010"/>
                  <a:pt x="5245979" y="0"/>
                </a:cubicBezTo>
                <a:cubicBezTo>
                  <a:pt x="5508948" y="-75010"/>
                  <a:pt x="5518326" y="1550"/>
                  <a:pt x="5764812" y="0"/>
                </a:cubicBezTo>
                <a:cubicBezTo>
                  <a:pt x="5772406" y="100337"/>
                  <a:pt x="5715005" y="345363"/>
                  <a:pt x="5764812" y="454381"/>
                </a:cubicBezTo>
                <a:cubicBezTo>
                  <a:pt x="5814619" y="563399"/>
                  <a:pt x="5717745" y="762810"/>
                  <a:pt x="5764812" y="869058"/>
                </a:cubicBezTo>
                <a:cubicBezTo>
                  <a:pt x="5811879" y="975306"/>
                  <a:pt x="5725654" y="1097734"/>
                  <a:pt x="5764812" y="1323439"/>
                </a:cubicBezTo>
                <a:cubicBezTo>
                  <a:pt x="5506607" y="1348774"/>
                  <a:pt x="5427545" y="1292828"/>
                  <a:pt x="5188331" y="1323439"/>
                </a:cubicBezTo>
                <a:cubicBezTo>
                  <a:pt x="4949117" y="1354050"/>
                  <a:pt x="4857824" y="1269749"/>
                  <a:pt x="4611850" y="1323439"/>
                </a:cubicBezTo>
                <a:cubicBezTo>
                  <a:pt x="4365876" y="1377129"/>
                  <a:pt x="4273336" y="1309317"/>
                  <a:pt x="4150665" y="1323439"/>
                </a:cubicBezTo>
                <a:cubicBezTo>
                  <a:pt x="4027994" y="1337561"/>
                  <a:pt x="3806728" y="1296951"/>
                  <a:pt x="3574183" y="1323439"/>
                </a:cubicBezTo>
                <a:cubicBezTo>
                  <a:pt x="3341638" y="1349927"/>
                  <a:pt x="3262420" y="1319191"/>
                  <a:pt x="2997702" y="1323439"/>
                </a:cubicBezTo>
                <a:cubicBezTo>
                  <a:pt x="2732984" y="1327687"/>
                  <a:pt x="2538424" y="1321946"/>
                  <a:pt x="2421221" y="1323439"/>
                </a:cubicBezTo>
                <a:cubicBezTo>
                  <a:pt x="2304018" y="1324932"/>
                  <a:pt x="2057813" y="1266923"/>
                  <a:pt x="1844740" y="1323439"/>
                </a:cubicBezTo>
                <a:cubicBezTo>
                  <a:pt x="1631667" y="1379955"/>
                  <a:pt x="1572236" y="1288565"/>
                  <a:pt x="1325907" y="1323439"/>
                </a:cubicBezTo>
                <a:cubicBezTo>
                  <a:pt x="1079578" y="1358313"/>
                  <a:pt x="827167" y="1260936"/>
                  <a:pt x="691777" y="1323439"/>
                </a:cubicBezTo>
                <a:cubicBezTo>
                  <a:pt x="556387" y="1385942"/>
                  <a:pt x="270498" y="1297204"/>
                  <a:pt x="0" y="1323439"/>
                </a:cubicBezTo>
                <a:cubicBezTo>
                  <a:pt x="-18430" y="1179734"/>
                  <a:pt x="13247" y="1048814"/>
                  <a:pt x="0" y="855824"/>
                </a:cubicBezTo>
                <a:cubicBezTo>
                  <a:pt x="-13247" y="662835"/>
                  <a:pt x="46445" y="626107"/>
                  <a:pt x="0" y="401443"/>
                </a:cubicBezTo>
                <a:cubicBezTo>
                  <a:pt x="-46445" y="176779"/>
                  <a:pt x="11136" y="126208"/>
                  <a:pt x="0" y="0"/>
                </a:cubicBezTo>
                <a:close/>
              </a:path>
              <a:path w="5764812" h="1323439" stroke="0" extrusionOk="0">
                <a:moveTo>
                  <a:pt x="0" y="0"/>
                </a:moveTo>
                <a:cubicBezTo>
                  <a:pt x="154797" y="-53903"/>
                  <a:pt x="303021" y="30380"/>
                  <a:pt x="518833" y="0"/>
                </a:cubicBezTo>
                <a:cubicBezTo>
                  <a:pt x="734645" y="-30380"/>
                  <a:pt x="823283" y="17556"/>
                  <a:pt x="922370" y="0"/>
                </a:cubicBezTo>
                <a:cubicBezTo>
                  <a:pt x="1021457" y="-17556"/>
                  <a:pt x="1419671" y="50958"/>
                  <a:pt x="1614147" y="0"/>
                </a:cubicBezTo>
                <a:cubicBezTo>
                  <a:pt x="1808623" y="-50958"/>
                  <a:pt x="1988314" y="43360"/>
                  <a:pt x="2132980" y="0"/>
                </a:cubicBezTo>
                <a:cubicBezTo>
                  <a:pt x="2277646" y="-43360"/>
                  <a:pt x="2542394" y="54428"/>
                  <a:pt x="2651814" y="0"/>
                </a:cubicBezTo>
                <a:cubicBezTo>
                  <a:pt x="2761234" y="-54428"/>
                  <a:pt x="3046293" y="10269"/>
                  <a:pt x="3343591" y="0"/>
                </a:cubicBezTo>
                <a:cubicBezTo>
                  <a:pt x="3640889" y="-10269"/>
                  <a:pt x="3653786" y="52922"/>
                  <a:pt x="3804776" y="0"/>
                </a:cubicBezTo>
                <a:cubicBezTo>
                  <a:pt x="3955767" y="-52922"/>
                  <a:pt x="4233030" y="5286"/>
                  <a:pt x="4496553" y="0"/>
                </a:cubicBezTo>
                <a:cubicBezTo>
                  <a:pt x="4760076" y="-5286"/>
                  <a:pt x="5034960" y="74722"/>
                  <a:pt x="5188331" y="0"/>
                </a:cubicBezTo>
                <a:cubicBezTo>
                  <a:pt x="5341702" y="-74722"/>
                  <a:pt x="5648639" y="17422"/>
                  <a:pt x="5764812" y="0"/>
                </a:cubicBezTo>
                <a:cubicBezTo>
                  <a:pt x="5771129" y="114392"/>
                  <a:pt x="5740872" y="309594"/>
                  <a:pt x="5764812" y="467615"/>
                </a:cubicBezTo>
                <a:cubicBezTo>
                  <a:pt x="5788752" y="625636"/>
                  <a:pt x="5755061" y="813405"/>
                  <a:pt x="5764812" y="921996"/>
                </a:cubicBezTo>
                <a:cubicBezTo>
                  <a:pt x="5774563" y="1030587"/>
                  <a:pt x="5764056" y="1126070"/>
                  <a:pt x="5764812" y="1323439"/>
                </a:cubicBezTo>
                <a:cubicBezTo>
                  <a:pt x="5601390" y="1382193"/>
                  <a:pt x="5430376" y="1317789"/>
                  <a:pt x="5188331" y="1323439"/>
                </a:cubicBezTo>
                <a:cubicBezTo>
                  <a:pt x="4946286" y="1329089"/>
                  <a:pt x="4954120" y="1291921"/>
                  <a:pt x="4727146" y="1323439"/>
                </a:cubicBezTo>
                <a:cubicBezTo>
                  <a:pt x="4500173" y="1354957"/>
                  <a:pt x="4272962" y="1320161"/>
                  <a:pt x="4150665" y="1323439"/>
                </a:cubicBezTo>
                <a:cubicBezTo>
                  <a:pt x="4028368" y="1326717"/>
                  <a:pt x="3795516" y="1262010"/>
                  <a:pt x="3458887" y="1323439"/>
                </a:cubicBezTo>
                <a:cubicBezTo>
                  <a:pt x="3122258" y="1384868"/>
                  <a:pt x="3165771" y="1301468"/>
                  <a:pt x="2882406" y="1323439"/>
                </a:cubicBezTo>
                <a:cubicBezTo>
                  <a:pt x="2599041" y="1345410"/>
                  <a:pt x="2653268" y="1289719"/>
                  <a:pt x="2478869" y="1323439"/>
                </a:cubicBezTo>
                <a:cubicBezTo>
                  <a:pt x="2304470" y="1357159"/>
                  <a:pt x="2223054" y="1286176"/>
                  <a:pt x="2017684" y="1323439"/>
                </a:cubicBezTo>
                <a:cubicBezTo>
                  <a:pt x="1812315" y="1360702"/>
                  <a:pt x="1581032" y="1315967"/>
                  <a:pt x="1325907" y="1323439"/>
                </a:cubicBezTo>
                <a:cubicBezTo>
                  <a:pt x="1070782" y="1330911"/>
                  <a:pt x="1010293" y="1258070"/>
                  <a:pt x="749426" y="1323439"/>
                </a:cubicBezTo>
                <a:cubicBezTo>
                  <a:pt x="488559" y="1388808"/>
                  <a:pt x="166464" y="1263712"/>
                  <a:pt x="0" y="1323439"/>
                </a:cubicBezTo>
                <a:cubicBezTo>
                  <a:pt x="-2139" y="1230439"/>
                  <a:pt x="21455" y="1023048"/>
                  <a:pt x="0" y="882293"/>
                </a:cubicBezTo>
                <a:cubicBezTo>
                  <a:pt x="-21455" y="741538"/>
                  <a:pt x="8464" y="612520"/>
                  <a:pt x="0" y="480850"/>
                </a:cubicBezTo>
                <a:cubicBezTo>
                  <a:pt x="-8464" y="349180"/>
                  <a:pt x="30653" y="137842"/>
                  <a:pt x="0" y="0"/>
                </a:cubicBezTo>
                <a:close/>
              </a:path>
            </a:pathLst>
          </a:custGeom>
          <a:solidFill>
            <a:schemeClr val="accent4">
              <a:lumMod val="40000"/>
              <a:lumOff val="60000"/>
            </a:schemeClr>
          </a:solidFill>
          <a:ln>
            <a:noFill/>
            <a:extLst>
              <a:ext uri="{C807C97D-BFC1-408E-A445-0C87EB9F89A2}">
                <ask:lineSketchStyleProps xmlns:ask="http://schemas.microsoft.com/office/drawing/2018/sketchyshapes" sd="1219033472">
                  <a:prstGeom prst="rect">
                    <a:avLst/>
                  </a:prstGeom>
                  <ask:type>
                    <ask:lineSketchScribble/>
                  </ask:type>
                </ask:lineSketchStyleProps>
              </a:ext>
            </a:extLst>
          </a:ln>
        </p:spPr>
        <p:style>
          <a:lnRef idx="2">
            <a:schemeClr val="accent5"/>
          </a:lnRef>
          <a:fillRef idx="1">
            <a:schemeClr val="lt1"/>
          </a:fillRef>
          <a:effectRef idx="0">
            <a:schemeClr val="accent5"/>
          </a:effectRef>
          <a:fontRef idx="minor">
            <a:schemeClr val="dk1"/>
          </a:fontRef>
        </p:style>
        <p:txBody>
          <a:bodyPr wrap="square" rtlCol="0">
            <a:spAutoFit/>
          </a:bodyPr>
          <a:lstStyle/>
          <a:p>
            <a:pPr algn="just"/>
            <a:r>
              <a:rPr lang="en-GB" sz="2000" dirty="0"/>
              <a:t>Life’s complexity is exemplified by the </a:t>
            </a:r>
            <a:r>
              <a:rPr lang="en-GB" sz="2000" i="1" u="sng" dirty="0"/>
              <a:t>sheer diversity</a:t>
            </a:r>
            <a:r>
              <a:rPr lang="en-GB" sz="2000" dirty="0"/>
              <a:t> of the gene pool in the biosphere, </a:t>
            </a:r>
            <a:r>
              <a:rPr lang="en-GB" sz="2000" i="1" u="sng" dirty="0"/>
              <a:t>un</a:t>
            </a:r>
            <a:r>
              <a:rPr lang="en-GB" sz="2000" dirty="0"/>
              <a:t>like physics - </a:t>
            </a:r>
            <a:r>
              <a:rPr lang="en-GB" sz="2000" i="1" u="sng" dirty="0"/>
              <a:t>the</a:t>
            </a:r>
            <a:r>
              <a:rPr lang="en-GB" sz="2000" dirty="0"/>
              <a:t> </a:t>
            </a:r>
            <a:r>
              <a:rPr lang="en-GB" sz="2000" i="1" dirty="0"/>
              <a:t>simple</a:t>
            </a:r>
            <a:r>
              <a:rPr lang="en-GB" sz="2000" dirty="0"/>
              <a:t> science - where, e.g. every electron is identical. That cannot be said of people, or dogs!</a:t>
            </a:r>
          </a:p>
        </p:txBody>
      </p:sp>
      <p:sp>
        <p:nvSpPr>
          <p:cNvPr id="10" name="TextBox 9">
            <a:extLst>
              <a:ext uri="{FF2B5EF4-FFF2-40B4-BE49-F238E27FC236}">
                <a16:creationId xmlns:a16="http://schemas.microsoft.com/office/drawing/2014/main" id="{47223205-BBE7-4C1E-A466-C214A181F5E7}"/>
              </a:ext>
            </a:extLst>
          </p:cNvPr>
          <p:cNvSpPr txBox="1"/>
          <p:nvPr/>
        </p:nvSpPr>
        <p:spPr>
          <a:xfrm>
            <a:off x="1409364" y="489878"/>
            <a:ext cx="9373272" cy="400110"/>
          </a:xfrm>
          <a:prstGeom prst="rect">
            <a:avLst/>
          </a:prstGeom>
          <a:noFill/>
        </p:spPr>
        <p:txBody>
          <a:bodyPr wrap="none" rtlCol="0">
            <a:spAutoFit/>
          </a:bodyPr>
          <a:lstStyle/>
          <a:p>
            <a:r>
              <a:rPr lang="en-GB" sz="2000" b="1" dirty="0">
                <a:solidFill>
                  <a:srgbClr val="FF0000"/>
                </a:solidFill>
              </a:rPr>
              <a:t>The Philosophy of Life has been plagued by over-simplistic accounts – Life is </a:t>
            </a:r>
            <a:r>
              <a:rPr lang="en-GB" sz="2000" b="1" i="1" u="sng" dirty="0">
                <a:solidFill>
                  <a:srgbClr val="FF0000"/>
                </a:solidFill>
              </a:rPr>
              <a:t>Complex</a:t>
            </a:r>
            <a:r>
              <a:rPr lang="en-GB" sz="2000" b="1" dirty="0">
                <a:solidFill>
                  <a:srgbClr val="FF0000"/>
                </a:solidFill>
              </a:rPr>
              <a:t>!!</a:t>
            </a:r>
          </a:p>
        </p:txBody>
      </p:sp>
      <p:sp>
        <p:nvSpPr>
          <p:cNvPr id="11" name="TextBox 10">
            <a:extLst>
              <a:ext uri="{FF2B5EF4-FFF2-40B4-BE49-F238E27FC236}">
                <a16:creationId xmlns:a16="http://schemas.microsoft.com/office/drawing/2014/main" id="{2AEFE932-3E35-4123-A1F7-92324CFDBABF}"/>
              </a:ext>
            </a:extLst>
          </p:cNvPr>
          <p:cNvSpPr txBox="1"/>
          <p:nvPr/>
        </p:nvSpPr>
        <p:spPr>
          <a:xfrm>
            <a:off x="904712" y="2396165"/>
            <a:ext cx="5364981" cy="1631216"/>
          </a:xfrm>
          <a:prstGeom prst="rect">
            <a:avLst/>
          </a:prstGeom>
          <a:solidFill>
            <a:schemeClr val="accent6">
              <a:lumMod val="40000"/>
              <a:lumOff val="60000"/>
            </a:schemeClr>
          </a:solidFill>
        </p:spPr>
        <p:txBody>
          <a:bodyPr wrap="square" rtlCol="0">
            <a:spAutoFit/>
          </a:bodyPr>
          <a:lstStyle/>
          <a:p>
            <a:pPr algn="ctr"/>
            <a:r>
              <a:rPr lang="en-GB" sz="2000" b="1" dirty="0"/>
              <a:t>Genomes and </a:t>
            </a:r>
            <a:r>
              <a:rPr lang="en-GB" sz="2000" b="1" i="1" dirty="0"/>
              <a:t>Paris Japonica</a:t>
            </a:r>
          </a:p>
          <a:p>
            <a:pPr marL="285750" indent="-285750">
              <a:buFont typeface="Arial" panose="020B0604020202020204" pitchFamily="34" charset="0"/>
              <a:buChar char="•"/>
            </a:pPr>
            <a:r>
              <a:rPr lang="en-GB" sz="2000" dirty="0"/>
              <a:t>The human genome contains roughly 3.2 billion base pairs, ~ 800 MB of stored data</a:t>
            </a:r>
          </a:p>
          <a:p>
            <a:pPr marL="285750" indent="-285750">
              <a:buFont typeface="Arial" panose="020B0604020202020204" pitchFamily="34" charset="0"/>
              <a:buChar char="•"/>
            </a:pPr>
            <a:r>
              <a:rPr lang="en-GB" sz="2000" i="1" dirty="0"/>
              <a:t>Paris Japonica </a:t>
            </a:r>
            <a:r>
              <a:rPr lang="en-GB" sz="2000" dirty="0"/>
              <a:t>has a genome of 150 billion base pairs or 37.5 GB of data</a:t>
            </a:r>
            <a:r>
              <a:rPr lang="en-GB" dirty="0">
                <a:solidFill>
                  <a:schemeClr val="bg1">
                    <a:lumMod val="50000"/>
                  </a:schemeClr>
                </a:solidFill>
              </a:rPr>
              <a:t>, from S I Walker (2012)</a:t>
            </a:r>
          </a:p>
        </p:txBody>
      </p:sp>
      <p:sp>
        <p:nvSpPr>
          <p:cNvPr id="4" name="TextBox 3">
            <a:extLst>
              <a:ext uri="{FF2B5EF4-FFF2-40B4-BE49-F238E27FC236}">
                <a16:creationId xmlns:a16="http://schemas.microsoft.com/office/drawing/2014/main" id="{1F2AAA4A-A3C2-484D-A54A-746F31FC8D33}"/>
              </a:ext>
            </a:extLst>
          </p:cNvPr>
          <p:cNvSpPr txBox="1"/>
          <p:nvPr/>
        </p:nvSpPr>
        <p:spPr>
          <a:xfrm>
            <a:off x="6682837" y="1956209"/>
            <a:ext cx="4867421" cy="3447098"/>
          </a:xfrm>
          <a:prstGeom prst="rect">
            <a:avLst/>
          </a:prstGeom>
          <a:solidFill>
            <a:schemeClr val="accent1">
              <a:lumMod val="20000"/>
              <a:lumOff val="80000"/>
            </a:schemeClr>
          </a:solidFill>
        </p:spPr>
        <p:txBody>
          <a:bodyPr wrap="square" rtlCol="0">
            <a:spAutoFit/>
          </a:bodyPr>
          <a:lstStyle/>
          <a:p>
            <a:pPr algn="ctr">
              <a:spcBef>
                <a:spcPts val="600"/>
              </a:spcBef>
            </a:pPr>
            <a:r>
              <a:rPr lang="en-GB" sz="2200" b="1" dirty="0"/>
              <a:t>Complexity of the Immune System</a:t>
            </a:r>
          </a:p>
          <a:p>
            <a:pPr algn="just"/>
            <a:endParaRPr lang="en-GB" sz="2000" dirty="0"/>
          </a:p>
          <a:p>
            <a:pPr algn="just"/>
            <a:r>
              <a:rPr lang="en-GB" sz="2000" dirty="0"/>
              <a:t>‘ </a:t>
            </a:r>
            <a:r>
              <a:rPr lang="en-GB" sz="2000" i="1" dirty="0"/>
              <a:t>… because of its vast combinatorial diversity, the immune system rapidly generates a large number of different types of antibodies (for a typical mammal it is on the order of 10</a:t>
            </a:r>
            <a:r>
              <a:rPr lang="en-GB" sz="2000" i="1" baseline="30000" dirty="0"/>
              <a:t>7</a:t>
            </a:r>
            <a:r>
              <a:rPr lang="en-GB" sz="2000" i="1" dirty="0"/>
              <a:t> to 10</a:t>
            </a:r>
            <a:r>
              <a:rPr lang="en-GB" sz="2000" i="1" baseline="30000" dirty="0"/>
              <a:t>8</a:t>
            </a:r>
            <a:r>
              <a:rPr lang="en-GB" sz="2000" i="1" dirty="0"/>
              <a:t>) capable of recognizing an even larger number of foreign molecules (estimates range as high as 10</a:t>
            </a:r>
            <a:r>
              <a:rPr lang="en-GB" sz="2000" i="1" baseline="30000" dirty="0"/>
              <a:t>16</a:t>
            </a:r>
            <a:r>
              <a:rPr lang="en-GB" sz="2000" i="1" dirty="0"/>
              <a:t>)’. </a:t>
            </a:r>
          </a:p>
          <a:p>
            <a:pPr algn="ctr"/>
            <a:r>
              <a:rPr lang="en-GB" dirty="0">
                <a:solidFill>
                  <a:schemeClr val="bg1">
                    <a:lumMod val="50000"/>
                  </a:schemeClr>
                </a:solidFill>
              </a:rPr>
              <a:t>John</a:t>
            </a:r>
            <a:r>
              <a:rPr lang="en-GB" i="1" dirty="0">
                <a:solidFill>
                  <a:schemeClr val="bg1">
                    <a:lumMod val="50000"/>
                  </a:schemeClr>
                </a:solidFill>
              </a:rPr>
              <a:t> </a:t>
            </a:r>
            <a:r>
              <a:rPr lang="en-GB" dirty="0">
                <a:solidFill>
                  <a:schemeClr val="bg1">
                    <a:lumMod val="50000"/>
                  </a:schemeClr>
                </a:solidFill>
              </a:rPr>
              <a:t>Johnson (2008) p. 206</a:t>
            </a:r>
          </a:p>
          <a:p>
            <a:pPr algn="ctr">
              <a:spcAft>
                <a:spcPts val="1200"/>
              </a:spcAft>
            </a:pPr>
            <a:endParaRPr lang="en-GB" dirty="0">
              <a:solidFill>
                <a:schemeClr val="bg1">
                  <a:lumMod val="50000"/>
                </a:schemeClr>
              </a:solidFill>
            </a:endParaRPr>
          </a:p>
        </p:txBody>
      </p:sp>
    </p:spTree>
    <p:extLst>
      <p:ext uri="{BB962C8B-B14F-4D97-AF65-F5344CB8AC3E}">
        <p14:creationId xmlns:p14="http://schemas.microsoft.com/office/powerpoint/2010/main" val="12871257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2ED65F2-F86F-4732-B3FF-68A141569871}"/>
              </a:ext>
            </a:extLst>
          </p:cNvPr>
          <p:cNvSpPr txBox="1"/>
          <p:nvPr/>
        </p:nvSpPr>
        <p:spPr>
          <a:xfrm>
            <a:off x="342314" y="489734"/>
            <a:ext cx="11507372" cy="5878532"/>
          </a:xfrm>
          <a:prstGeom prst="rect">
            <a:avLst/>
          </a:prstGeom>
          <a:noFill/>
        </p:spPr>
        <p:txBody>
          <a:bodyPr wrap="square" rtlCol="0">
            <a:spAutoFit/>
          </a:bodyPr>
          <a:lstStyle/>
          <a:p>
            <a:pPr algn="ctr"/>
            <a:r>
              <a:rPr lang="en-GB" sz="2400" b="1" dirty="0">
                <a:highlight>
                  <a:srgbClr val="FFFF00"/>
                </a:highlight>
              </a:rPr>
              <a:t>(5)</a:t>
            </a:r>
            <a:r>
              <a:rPr lang="en-GB" sz="2400" b="1" dirty="0"/>
              <a:t> Advocation of Autopoiesis - 1</a:t>
            </a:r>
          </a:p>
          <a:p>
            <a:endParaRPr lang="en-GB" sz="2200" dirty="0"/>
          </a:p>
          <a:p>
            <a:pPr algn="ctr"/>
            <a:r>
              <a:rPr lang="en-GB" sz="2200" dirty="0">
                <a:solidFill>
                  <a:srgbClr val="FF0000"/>
                </a:solidFill>
              </a:rPr>
              <a:t>Accounts of Life that do not recognize its </a:t>
            </a:r>
            <a:r>
              <a:rPr lang="en-GB" sz="2200" b="1" dirty="0">
                <a:solidFill>
                  <a:srgbClr val="FF0000"/>
                </a:solidFill>
              </a:rPr>
              <a:t>complexity</a:t>
            </a:r>
            <a:r>
              <a:rPr lang="en-GB" sz="2200" dirty="0">
                <a:solidFill>
                  <a:srgbClr val="FF0000"/>
                </a:solidFill>
              </a:rPr>
              <a:t> are not doing their job</a:t>
            </a:r>
          </a:p>
          <a:p>
            <a:pPr algn="ctr"/>
            <a:endParaRPr lang="en-GB" sz="2200" dirty="0"/>
          </a:p>
          <a:p>
            <a:pPr algn="ctr"/>
            <a:r>
              <a:rPr lang="en-GB" sz="2200" i="1" dirty="0"/>
              <a:t>Autopoiesis</a:t>
            </a:r>
            <a:r>
              <a:rPr lang="en-GB" sz="2200" dirty="0"/>
              <a:t> through its 4EA perspective, especially via </a:t>
            </a:r>
            <a:r>
              <a:rPr lang="en-GB" sz="2200" i="1" dirty="0"/>
              <a:t>Embodiment</a:t>
            </a:r>
            <a:r>
              <a:rPr lang="en-GB" sz="2200" dirty="0"/>
              <a:t>, </a:t>
            </a:r>
          </a:p>
          <a:p>
            <a:pPr algn="ctr"/>
            <a:r>
              <a:rPr lang="en-GB" sz="2200" dirty="0"/>
              <a:t>fully encompasses and accommodates Life’s complexity.</a:t>
            </a:r>
          </a:p>
          <a:p>
            <a:endParaRPr lang="en-GB" sz="2200" dirty="0"/>
          </a:p>
          <a:p>
            <a:pPr algn="ctr"/>
            <a:r>
              <a:rPr lang="en-GB" sz="2200" i="1" dirty="0"/>
              <a:t>Autopoiesis </a:t>
            </a:r>
            <a:r>
              <a:rPr lang="en-GB" sz="2200" dirty="0"/>
              <a:t>promotes a perspective on Life that is sufficiently flexible </a:t>
            </a:r>
          </a:p>
          <a:p>
            <a:pPr algn="ctr"/>
            <a:r>
              <a:rPr lang="en-GB" sz="2200" dirty="0"/>
              <a:t>to incorporate new scientific findings. </a:t>
            </a:r>
          </a:p>
          <a:p>
            <a:pPr algn="ctr"/>
            <a:endParaRPr lang="en-GB" sz="2200" dirty="0"/>
          </a:p>
          <a:p>
            <a:pPr algn="ctr"/>
            <a:r>
              <a:rPr lang="en-GB" sz="2200" dirty="0"/>
              <a:t>It is guided by the best contemporary theoretical and empirical science </a:t>
            </a:r>
          </a:p>
          <a:p>
            <a:endParaRPr lang="en-GB" sz="2200" dirty="0"/>
          </a:p>
          <a:p>
            <a:r>
              <a:rPr lang="en-GB" sz="2200" dirty="0"/>
              <a:t>	e.g. 	The Rise of Epigenetics</a:t>
            </a:r>
            <a:r>
              <a:rPr lang="en-GB" dirty="0">
                <a:solidFill>
                  <a:schemeClr val="bg1">
                    <a:lumMod val="50000"/>
                  </a:schemeClr>
                </a:solidFill>
              </a:rPr>
              <a:t>, </a:t>
            </a:r>
          </a:p>
          <a:p>
            <a:r>
              <a:rPr lang="en-GB" sz="2200" dirty="0"/>
              <a:t>		Neurophysiology</a:t>
            </a:r>
          </a:p>
          <a:p>
            <a:r>
              <a:rPr lang="en-GB" dirty="0">
                <a:solidFill>
                  <a:schemeClr val="bg1">
                    <a:lumMod val="50000"/>
                  </a:schemeClr>
                </a:solidFill>
              </a:rPr>
              <a:t>		</a:t>
            </a:r>
            <a:r>
              <a:rPr lang="en-GB" sz="2200" dirty="0"/>
              <a:t>Information Theory</a:t>
            </a:r>
            <a:endParaRPr lang="en-GB" dirty="0">
              <a:solidFill>
                <a:schemeClr val="bg1">
                  <a:lumMod val="50000"/>
                </a:schemeClr>
              </a:solidFill>
            </a:endParaRPr>
          </a:p>
          <a:p>
            <a:r>
              <a:rPr lang="en-GB" sz="2200" dirty="0"/>
              <a:t>		New findings on Darwinian Evolution beyond the </a:t>
            </a:r>
            <a:r>
              <a:rPr lang="en-GB" sz="2200" i="1" dirty="0"/>
              <a:t>‘Modern Synthesis’</a:t>
            </a:r>
            <a:endParaRPr lang="en-GB" i="1" dirty="0">
              <a:solidFill>
                <a:schemeClr val="bg1">
                  <a:lumMod val="50000"/>
                </a:schemeClr>
              </a:solidFill>
            </a:endParaRPr>
          </a:p>
          <a:p>
            <a:endParaRPr lang="en-GB" sz="2200" dirty="0"/>
          </a:p>
        </p:txBody>
      </p:sp>
    </p:spTree>
    <p:extLst>
      <p:ext uri="{BB962C8B-B14F-4D97-AF65-F5344CB8AC3E}">
        <p14:creationId xmlns:p14="http://schemas.microsoft.com/office/powerpoint/2010/main" val="29461435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58EBCAC8-BA57-414C-B60A-4966DD9DF14C}"/>
              </a:ext>
            </a:extLst>
          </p:cNvPr>
          <p:cNvSpPr txBox="1"/>
          <p:nvPr/>
        </p:nvSpPr>
        <p:spPr>
          <a:xfrm>
            <a:off x="4581394" y="72576"/>
            <a:ext cx="3925113" cy="461665"/>
          </a:xfrm>
          <a:prstGeom prst="rect">
            <a:avLst/>
          </a:prstGeom>
          <a:noFill/>
        </p:spPr>
        <p:txBody>
          <a:bodyPr wrap="none" rtlCol="0">
            <a:spAutoFit/>
          </a:bodyPr>
          <a:lstStyle/>
          <a:p>
            <a:pPr algn="ctr"/>
            <a:r>
              <a:rPr lang="en-GB" sz="2400" b="1" dirty="0"/>
              <a:t>Advocation of Autopoiesis - 2</a:t>
            </a:r>
          </a:p>
        </p:txBody>
      </p:sp>
      <p:sp>
        <p:nvSpPr>
          <p:cNvPr id="2" name="TextBox 1">
            <a:extLst>
              <a:ext uri="{FF2B5EF4-FFF2-40B4-BE49-F238E27FC236}">
                <a16:creationId xmlns:a16="http://schemas.microsoft.com/office/drawing/2014/main" id="{2D36662F-896B-4B24-8B9F-220898C05D7C}"/>
              </a:ext>
            </a:extLst>
          </p:cNvPr>
          <p:cNvSpPr txBox="1"/>
          <p:nvPr/>
        </p:nvSpPr>
        <p:spPr>
          <a:xfrm>
            <a:off x="5111707" y="690712"/>
            <a:ext cx="6255027" cy="5847755"/>
          </a:xfrm>
          <a:prstGeom prst="rect">
            <a:avLst/>
          </a:prstGeom>
          <a:noFill/>
        </p:spPr>
        <p:txBody>
          <a:bodyPr wrap="square" rtlCol="0">
            <a:spAutoFit/>
          </a:bodyPr>
          <a:lstStyle/>
          <a:p>
            <a:pPr algn="just"/>
            <a:r>
              <a:rPr lang="en-GB" sz="2200" dirty="0"/>
              <a:t>Pragmatically, Life must be understood by scientists at many different levels in its hierarchy – each level having its own scientific paradigms and perspectives. </a:t>
            </a:r>
          </a:p>
          <a:p>
            <a:pPr algn="just"/>
            <a:endParaRPr lang="en-GB" sz="2200" dirty="0"/>
          </a:p>
          <a:p>
            <a:pPr algn="just"/>
            <a:r>
              <a:rPr lang="en-GB" sz="2200" dirty="0">
                <a:solidFill>
                  <a:srgbClr val="FF0000"/>
                </a:solidFill>
              </a:rPr>
              <a:t>Can we really expect that scientific specialists from each of these different levels could all agree on a single answer to the question </a:t>
            </a:r>
            <a:r>
              <a:rPr lang="en-GB" sz="2200" i="1" dirty="0">
                <a:solidFill>
                  <a:srgbClr val="FF0000"/>
                </a:solidFill>
              </a:rPr>
              <a:t>‘What is Life’?</a:t>
            </a:r>
          </a:p>
          <a:p>
            <a:pPr algn="just"/>
            <a:endParaRPr lang="en-GB" sz="2200" i="1" dirty="0">
              <a:solidFill>
                <a:srgbClr val="FF0000"/>
              </a:solidFill>
            </a:endParaRPr>
          </a:p>
          <a:p>
            <a:r>
              <a:rPr lang="en-GB" sz="2200" b="1" dirty="0"/>
              <a:t>Humberto Maturana: </a:t>
            </a:r>
            <a:r>
              <a:rPr lang="en-GB" sz="2200" i="1" dirty="0">
                <a:solidFill>
                  <a:srgbClr val="0000FF"/>
                </a:solidFill>
              </a:rPr>
              <a:t>‘Sometimes people ask me, “what is your definition of life?” To accept this question is always a mistake because life and living are not to be defined’</a:t>
            </a:r>
            <a:r>
              <a:rPr lang="en-GB" sz="2200" dirty="0">
                <a:solidFill>
                  <a:srgbClr val="0000FF"/>
                </a:solidFill>
              </a:rPr>
              <a:t>. </a:t>
            </a:r>
            <a:r>
              <a:rPr lang="en-GB" dirty="0">
                <a:solidFill>
                  <a:schemeClr val="bg1">
                    <a:lumMod val="50000"/>
                  </a:schemeClr>
                </a:solidFill>
              </a:rPr>
              <a:t>Maturana (2011), p. 146.</a:t>
            </a:r>
          </a:p>
          <a:p>
            <a:endParaRPr lang="en-GB" sz="2200" dirty="0"/>
          </a:p>
          <a:p>
            <a:r>
              <a:rPr lang="en-GB" sz="2200" dirty="0"/>
              <a:t>Rather, we should bring all of our human resources for understanding forward to the task of getting a viable </a:t>
            </a:r>
            <a:r>
              <a:rPr lang="en-GB" sz="2200" i="1" u="sng" dirty="0"/>
              <a:t>overview</a:t>
            </a:r>
            <a:r>
              <a:rPr lang="en-GB" sz="2200" i="1" dirty="0"/>
              <a:t> </a:t>
            </a:r>
            <a:r>
              <a:rPr lang="en-GB" sz="2200" dirty="0"/>
              <a:t>of Life, utilising both B-U and T-D </a:t>
            </a:r>
            <a:r>
              <a:rPr lang="en-GB" sz="2200" i="1" dirty="0"/>
              <a:t>meta-paradigms: </a:t>
            </a:r>
            <a:r>
              <a:rPr lang="en-GB" sz="2200" b="1" i="1" dirty="0">
                <a:solidFill>
                  <a:srgbClr val="FF0000"/>
                </a:solidFill>
              </a:rPr>
              <a:t>Autopoiesis</a:t>
            </a:r>
            <a:r>
              <a:rPr lang="en-GB" sz="2200" i="1" dirty="0"/>
              <a:t>.</a:t>
            </a:r>
            <a:endParaRPr lang="en-GB" sz="2200" dirty="0"/>
          </a:p>
        </p:txBody>
      </p:sp>
      <p:graphicFrame>
        <p:nvGraphicFramePr>
          <p:cNvPr id="9" name="Table 8">
            <a:extLst>
              <a:ext uri="{FF2B5EF4-FFF2-40B4-BE49-F238E27FC236}">
                <a16:creationId xmlns:a16="http://schemas.microsoft.com/office/drawing/2014/main" id="{EEBA8E24-0D0E-4EAA-AE99-800DFE80793D}"/>
              </a:ext>
            </a:extLst>
          </p:cNvPr>
          <p:cNvGraphicFramePr>
            <a:graphicFrameLocks noGrp="1"/>
          </p:cNvGraphicFramePr>
          <p:nvPr>
            <p:extLst>
              <p:ext uri="{D42A27DB-BD31-4B8C-83A1-F6EECF244321}">
                <p14:modId xmlns:p14="http://schemas.microsoft.com/office/powerpoint/2010/main" val="855274927"/>
              </p:ext>
            </p:extLst>
          </p:nvPr>
        </p:nvGraphicFramePr>
        <p:xfrm>
          <a:off x="557980" y="806324"/>
          <a:ext cx="4342635" cy="5364480"/>
        </p:xfrm>
        <a:graphic>
          <a:graphicData uri="http://schemas.openxmlformats.org/drawingml/2006/table">
            <a:tbl>
              <a:tblPr firstRow="1" firstCol="1" bandRow="1">
                <a:tableStyleId>{D7AC3CCA-C797-4891-BE02-D94E43425B78}</a:tableStyleId>
              </a:tblPr>
              <a:tblGrid>
                <a:gridCol w="4342635">
                  <a:extLst>
                    <a:ext uri="{9D8B030D-6E8A-4147-A177-3AD203B41FA5}">
                      <a16:colId xmlns:a16="http://schemas.microsoft.com/office/drawing/2014/main" val="1209930266"/>
                    </a:ext>
                  </a:extLst>
                </a:gridCol>
              </a:tblGrid>
              <a:tr h="4358900">
                <a:tc>
                  <a:txBody>
                    <a:bodyPr/>
                    <a:lstStyle/>
                    <a:p>
                      <a:pPr algn="just">
                        <a:spcAft>
                          <a:spcPts val="0"/>
                        </a:spcAft>
                      </a:pPr>
                      <a:r>
                        <a:rPr lang="en-GB" sz="200" kern="100" dirty="0">
                          <a:effectLst/>
                        </a:rPr>
                        <a:t> </a:t>
                      </a:r>
                      <a:endParaRPr lang="en-GB" sz="2400" kern="100" dirty="0">
                        <a:effectLst/>
                      </a:endParaRPr>
                    </a:p>
                    <a:p>
                      <a:pPr algn="ctr">
                        <a:spcAft>
                          <a:spcPts val="0"/>
                        </a:spcAft>
                      </a:pPr>
                      <a:r>
                        <a:rPr lang="en-GB" sz="1000" kern="100" dirty="0">
                          <a:effectLst/>
                        </a:rPr>
                        <a:t>  </a:t>
                      </a:r>
                    </a:p>
                    <a:p>
                      <a:pPr algn="ctr">
                        <a:spcAft>
                          <a:spcPts val="0"/>
                        </a:spcAft>
                      </a:pPr>
                      <a:r>
                        <a:rPr kumimoji="0" lang="en-US" altLang="ko-KR" sz="1800" b="1" i="0" u="none" strike="noStrike" cap="none" normalizeH="0" baseline="0" dirty="0">
                          <a:ln>
                            <a:noFill/>
                          </a:ln>
                          <a:solidFill>
                            <a:srgbClr val="0000FF"/>
                          </a:solidFill>
                          <a:effectLst/>
                          <a:latin typeface="Calibri" panose="020F0502020204030204" pitchFamily="34" charset="0"/>
                          <a:ea typeface="Gulim" panose="020B0600000101010101" pitchFamily="34" charset="-127"/>
                        </a:rPr>
                        <a:t> </a:t>
                      </a:r>
                      <a:r>
                        <a:rPr kumimoji="0" lang="en-US" altLang="ko-KR" sz="2200" b="1" i="0" u="none" strike="noStrike" cap="none" normalizeH="0" baseline="0" dirty="0">
                          <a:ln>
                            <a:noFill/>
                          </a:ln>
                          <a:solidFill>
                            <a:srgbClr val="0000FF"/>
                          </a:solidFill>
                          <a:effectLst/>
                          <a:latin typeface="Calibri" panose="020F0502020204030204" pitchFamily="34" charset="0"/>
                          <a:ea typeface="Gulim" panose="020B0600000101010101" pitchFamily="34" charset="-127"/>
                        </a:rPr>
                        <a:t>Levels for Understanding Life</a:t>
                      </a:r>
                    </a:p>
                    <a:p>
                      <a:pPr marL="0" marR="0" lvl="0" indent="0" algn="ctr" defTabSz="914400" rtl="0" eaLnBrk="0" fontAlgn="base" latinLnBrk="0" hangingPunct="0">
                        <a:lnSpc>
                          <a:spcPct val="100000"/>
                        </a:lnSpc>
                        <a:spcBef>
                          <a:spcPct val="0"/>
                        </a:spcBef>
                        <a:spcAft>
                          <a:spcPct val="0"/>
                        </a:spcAft>
                        <a:buClrTx/>
                        <a:buSzTx/>
                        <a:buFontTx/>
                        <a:buNone/>
                        <a:tabLst/>
                      </a:pPr>
                      <a:r>
                        <a:rPr lang="en-US" altLang="ko-KR" sz="1600" b="0" dirty="0">
                          <a:solidFill>
                            <a:srgbClr val="009900"/>
                          </a:solidFill>
                          <a:latin typeface="Calibri" panose="020F0502020204030204" pitchFamily="34" charset="0"/>
                          <a:ea typeface="Gulim" panose="020B0600000101010101" pitchFamily="34" charset="-127"/>
                        </a:rPr>
                        <a:t>(just one way of conceiving them)</a:t>
                      </a:r>
                      <a:endParaRPr lang="en-GB" sz="1600" b="0" kern="100" dirty="0">
                        <a:effectLst/>
                      </a:endParaRPr>
                    </a:p>
                    <a:p>
                      <a:pPr algn="ctr">
                        <a:spcAft>
                          <a:spcPts val="0"/>
                        </a:spcAft>
                      </a:pPr>
                      <a:r>
                        <a:rPr lang="en-GB" sz="1000" kern="100" dirty="0">
                          <a:effectLst/>
                        </a:rPr>
                        <a:t> </a:t>
                      </a:r>
                    </a:p>
                    <a:p>
                      <a:pPr algn="ctr">
                        <a:spcAft>
                          <a:spcPts val="0"/>
                        </a:spcAft>
                      </a:pPr>
                      <a:r>
                        <a:rPr lang="en-GB" sz="2000" kern="100" dirty="0">
                          <a:effectLst/>
                        </a:rPr>
                        <a:t>The Biosphere (Gaia?)</a:t>
                      </a:r>
                    </a:p>
                    <a:p>
                      <a:pPr algn="ctr">
                        <a:spcAft>
                          <a:spcPts val="0"/>
                        </a:spcAft>
                      </a:pPr>
                      <a:r>
                        <a:rPr lang="en-GB" sz="2000" kern="100" dirty="0">
                          <a:effectLst/>
                        </a:rPr>
                        <a:t>Ecological – Inter-Species</a:t>
                      </a:r>
                    </a:p>
                    <a:p>
                      <a:pPr algn="ctr">
                        <a:spcAft>
                          <a:spcPts val="0"/>
                        </a:spcAft>
                      </a:pPr>
                      <a:r>
                        <a:rPr lang="en-GB" sz="2000" kern="100" dirty="0">
                          <a:effectLst/>
                        </a:rPr>
                        <a:t>Inter-Cultural </a:t>
                      </a:r>
                    </a:p>
                    <a:p>
                      <a:pPr algn="ctr">
                        <a:spcAft>
                          <a:spcPts val="0"/>
                        </a:spcAft>
                      </a:pPr>
                      <a:r>
                        <a:rPr lang="en-GB" sz="1400" kern="100" dirty="0">
                          <a:effectLst/>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2000" kern="100" dirty="0">
                          <a:solidFill>
                            <a:srgbClr val="0033CC"/>
                          </a:solidFill>
                          <a:effectLst/>
                          <a:highlight>
                            <a:srgbClr val="D3D3D3"/>
                          </a:highlight>
                        </a:rPr>
                        <a:t>↓’Top-Down’ ↓</a:t>
                      </a:r>
                      <a:endParaRPr lang="en-GB" sz="2000" kern="100" dirty="0">
                        <a:solidFill>
                          <a:srgbClr val="0033CC"/>
                        </a:solidFill>
                        <a:effectLst/>
                      </a:endParaRPr>
                    </a:p>
                    <a:p>
                      <a:pPr algn="ctr">
                        <a:spcAft>
                          <a:spcPts val="0"/>
                        </a:spcAft>
                      </a:pPr>
                      <a:r>
                        <a:rPr lang="en-GB" sz="1400" kern="100" dirty="0">
                          <a:effectLst/>
                        </a:rPr>
                        <a:t>  </a:t>
                      </a:r>
                    </a:p>
                    <a:p>
                      <a:pPr algn="ctr">
                        <a:spcAft>
                          <a:spcPts val="0"/>
                        </a:spcAft>
                      </a:pPr>
                      <a:r>
                        <a:rPr lang="en-GB" sz="2000" kern="100" dirty="0">
                          <a:effectLst/>
                        </a:rPr>
                        <a:t>Social – Cultural </a:t>
                      </a:r>
                    </a:p>
                    <a:p>
                      <a:pPr algn="ctr">
                        <a:spcAft>
                          <a:spcPts val="0"/>
                        </a:spcAft>
                      </a:pPr>
                      <a:r>
                        <a:rPr lang="en-GB" sz="2000" kern="100" dirty="0">
                          <a:effectLst/>
                        </a:rPr>
                        <a:t>Personal - Mental</a:t>
                      </a:r>
                    </a:p>
                    <a:p>
                      <a:pPr algn="ctr">
                        <a:spcAft>
                          <a:spcPts val="0"/>
                        </a:spcAft>
                      </a:pPr>
                      <a:r>
                        <a:rPr lang="en-GB" sz="2000" kern="100" dirty="0">
                          <a:effectLst/>
                        </a:rPr>
                        <a:t>Organic - Metabolic</a:t>
                      </a:r>
                    </a:p>
                    <a:p>
                      <a:pPr algn="ctr">
                        <a:spcAft>
                          <a:spcPts val="0"/>
                        </a:spcAft>
                      </a:pPr>
                      <a:r>
                        <a:rPr lang="en-GB" sz="2000" kern="100" dirty="0">
                          <a:effectLst/>
                        </a:rPr>
                        <a:t>Molecular, incl. Genetic</a:t>
                      </a:r>
                    </a:p>
                    <a:p>
                      <a:pPr algn="ctr">
                        <a:spcAft>
                          <a:spcPts val="0"/>
                        </a:spcAft>
                      </a:pPr>
                      <a:r>
                        <a:rPr lang="en-GB" sz="2000" kern="100" dirty="0">
                          <a:effectLst/>
                        </a:rPr>
                        <a:t>Biochemical</a:t>
                      </a:r>
                    </a:p>
                    <a:p>
                      <a:pPr algn="ctr">
                        <a:spcAft>
                          <a:spcPts val="0"/>
                        </a:spcAft>
                      </a:pPr>
                      <a:r>
                        <a:rPr lang="en-GB" sz="2000" kern="100" dirty="0">
                          <a:effectLst/>
                        </a:rPr>
                        <a:t>Chemical</a:t>
                      </a:r>
                    </a:p>
                    <a:p>
                      <a:pPr algn="ctr">
                        <a:spcAft>
                          <a:spcPts val="0"/>
                        </a:spcAft>
                      </a:pPr>
                      <a:r>
                        <a:rPr lang="en-GB" sz="2000" kern="100" dirty="0">
                          <a:effectLst/>
                        </a:rPr>
                        <a:t>Physical - Quantum Mechanical </a:t>
                      </a:r>
                    </a:p>
                    <a:p>
                      <a:pPr algn="ctr">
                        <a:spcAft>
                          <a:spcPts val="0"/>
                        </a:spcAft>
                      </a:pPr>
                      <a:r>
                        <a:rPr lang="en-GB" sz="1400" kern="100" dirty="0">
                          <a:effectLst/>
                        </a:rPr>
                        <a:t>  </a:t>
                      </a:r>
                    </a:p>
                    <a:p>
                      <a:pPr algn="ctr">
                        <a:spcAft>
                          <a:spcPts val="0"/>
                        </a:spcAft>
                      </a:pPr>
                      <a:r>
                        <a:rPr lang="en-GB" sz="2000" kern="100" dirty="0">
                          <a:solidFill>
                            <a:srgbClr val="0033CC"/>
                          </a:solidFill>
                          <a:effectLst/>
                          <a:highlight>
                            <a:srgbClr val="D3D3D3"/>
                          </a:highlight>
                        </a:rPr>
                        <a:t>↑’Bottom Up’↑</a:t>
                      </a:r>
                      <a:endParaRPr lang="en-GB" sz="2000" kern="100" dirty="0">
                        <a:solidFill>
                          <a:srgbClr val="0033CC"/>
                        </a:solidFill>
                        <a:effectLst/>
                      </a:endParaRPr>
                    </a:p>
                    <a:p>
                      <a:pPr algn="ctr">
                        <a:spcAft>
                          <a:spcPts val="0"/>
                        </a:spcAft>
                      </a:pPr>
                      <a:r>
                        <a:rPr lang="en-GB" sz="1000" kern="100" dirty="0">
                          <a:effectLst/>
                        </a:rPr>
                        <a:t>  </a:t>
                      </a:r>
                      <a:endParaRPr lang="en-GB" sz="1000" kern="100" dirty="0">
                        <a:effectLst/>
                        <a:latin typeface="Calibri" panose="020F0502020204030204" pitchFamily="34"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60784399"/>
                  </a:ext>
                </a:extLst>
              </a:tr>
            </a:tbl>
          </a:graphicData>
        </a:graphic>
      </p:graphicFrame>
    </p:spTree>
    <p:extLst>
      <p:ext uri="{BB962C8B-B14F-4D97-AF65-F5344CB8AC3E}">
        <p14:creationId xmlns:p14="http://schemas.microsoft.com/office/powerpoint/2010/main" val="41983679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DDDE540-79D7-4532-A814-BC2DEFE97FB7}"/>
              </a:ext>
            </a:extLst>
          </p:cNvPr>
          <p:cNvSpPr txBox="1"/>
          <p:nvPr/>
        </p:nvSpPr>
        <p:spPr>
          <a:xfrm>
            <a:off x="859226" y="982176"/>
            <a:ext cx="10473548" cy="4401205"/>
          </a:xfrm>
          <a:prstGeom prst="rect">
            <a:avLst/>
          </a:prstGeom>
          <a:noFill/>
        </p:spPr>
        <p:txBody>
          <a:bodyPr wrap="square" rtlCol="0">
            <a:spAutoFit/>
          </a:bodyPr>
          <a:lstStyle/>
          <a:p>
            <a:pPr algn="ctr"/>
            <a:r>
              <a:rPr lang="en-GB" sz="2400" b="1" dirty="0"/>
              <a:t>Advocation of Autopoiesis - 3</a:t>
            </a:r>
          </a:p>
          <a:p>
            <a:pPr algn="ctr"/>
            <a:endParaRPr lang="en-GB" dirty="0"/>
          </a:p>
          <a:p>
            <a:pPr algn="ctr"/>
            <a:endParaRPr lang="en-GB" dirty="0"/>
          </a:p>
          <a:p>
            <a:pPr marL="342900" indent="-342900">
              <a:buFont typeface="Arial" panose="020B0604020202020204" pitchFamily="34" charset="0"/>
              <a:buChar char="•"/>
            </a:pPr>
            <a:r>
              <a:rPr lang="en-GB" sz="2200" i="1" dirty="0"/>
              <a:t>Autopoiesis</a:t>
            </a:r>
            <a:r>
              <a:rPr lang="en-GB" sz="2200" dirty="0"/>
              <a:t> has been developed by open-minded scientists &amp; philosophers working together - it is neither </a:t>
            </a:r>
            <a:r>
              <a:rPr lang="en-GB" sz="2200" i="1" dirty="0"/>
              <a:t>‘scientistic’</a:t>
            </a:r>
            <a:r>
              <a:rPr lang="en-GB" sz="2200" dirty="0"/>
              <a:t> nor </a:t>
            </a:r>
            <a:r>
              <a:rPr lang="en-GB" sz="2200" i="1" dirty="0"/>
              <a:t>‘ivory tower’ </a:t>
            </a:r>
          </a:p>
          <a:p>
            <a:r>
              <a:rPr lang="en-GB" sz="2200" dirty="0"/>
              <a:t>      </a:t>
            </a:r>
          </a:p>
          <a:p>
            <a:pPr algn="ctr"/>
            <a:r>
              <a:rPr lang="en-GB" sz="2200" dirty="0">
                <a:solidFill>
                  <a:srgbClr val="FF0000"/>
                </a:solidFill>
              </a:rPr>
              <a:t>Both communities can benefit by taking note of it.</a:t>
            </a:r>
          </a:p>
          <a:p>
            <a:pPr algn="ctr"/>
            <a:r>
              <a:rPr lang="en-GB" sz="2200" dirty="0"/>
              <a:t> </a:t>
            </a:r>
          </a:p>
          <a:p>
            <a:pPr marL="342900" indent="-342900">
              <a:buFont typeface="Arial" panose="020B0604020202020204" pitchFamily="34" charset="0"/>
              <a:buChar char="•"/>
            </a:pPr>
            <a:r>
              <a:rPr lang="en-GB" sz="2200" dirty="0"/>
              <a:t>While few claim to be working specifically on</a:t>
            </a:r>
            <a:r>
              <a:rPr lang="en-GB" sz="2200" i="1" dirty="0"/>
              <a:t> Autopoiesis</a:t>
            </a:r>
            <a:r>
              <a:rPr lang="en-GB" sz="2200" dirty="0"/>
              <a:t>, it has had significant influence, especially through its emphasis on </a:t>
            </a:r>
            <a:r>
              <a:rPr lang="en-GB" sz="2200" i="1" dirty="0"/>
              <a:t>Embodiment, Enactment</a:t>
            </a:r>
            <a:r>
              <a:rPr lang="en-GB" sz="2200" dirty="0"/>
              <a:t> and </a:t>
            </a:r>
            <a:r>
              <a:rPr lang="en-GB" sz="2200" i="1" dirty="0"/>
              <a:t>Extension</a:t>
            </a:r>
            <a:r>
              <a:rPr lang="en-GB" sz="2200" dirty="0"/>
              <a:t>. The notion of the </a:t>
            </a:r>
            <a:r>
              <a:rPr lang="en-GB" sz="2200" i="1" dirty="0"/>
              <a:t>‘4EA’</a:t>
            </a:r>
            <a:r>
              <a:rPr lang="en-GB" sz="2200" dirty="0"/>
              <a:t> mind is a spin-off that has become a ‘school’ in its own right.</a:t>
            </a:r>
            <a:r>
              <a:rPr lang="en-GB" sz="2200" i="1" dirty="0"/>
              <a:t> </a:t>
            </a:r>
          </a:p>
          <a:p>
            <a:r>
              <a:rPr lang="en-GB" sz="2200" i="1" dirty="0">
                <a:solidFill>
                  <a:schemeClr val="bg1">
                    <a:lumMod val="50000"/>
                  </a:schemeClr>
                </a:solidFill>
              </a:rPr>
              <a:t>								</a:t>
            </a:r>
            <a:r>
              <a:rPr lang="en-GB" dirty="0">
                <a:solidFill>
                  <a:schemeClr val="bg1">
                    <a:lumMod val="50000"/>
                  </a:schemeClr>
                </a:solidFill>
              </a:rPr>
              <a:t>See </a:t>
            </a:r>
            <a:r>
              <a:rPr lang="en-GB" dirty="0" err="1">
                <a:solidFill>
                  <a:schemeClr val="bg1">
                    <a:lumMod val="50000"/>
                  </a:schemeClr>
                </a:solidFill>
              </a:rPr>
              <a:t>Newen</a:t>
            </a:r>
            <a:r>
              <a:rPr lang="en-GB" dirty="0">
                <a:solidFill>
                  <a:schemeClr val="bg1">
                    <a:lumMod val="50000"/>
                  </a:schemeClr>
                </a:solidFill>
              </a:rPr>
              <a:t> </a:t>
            </a:r>
            <a:r>
              <a:rPr lang="en-GB" i="1" dirty="0">
                <a:solidFill>
                  <a:schemeClr val="bg1">
                    <a:lumMod val="50000"/>
                  </a:schemeClr>
                </a:solidFill>
              </a:rPr>
              <a:t>et al</a:t>
            </a:r>
            <a:r>
              <a:rPr lang="en-GB" dirty="0">
                <a:solidFill>
                  <a:schemeClr val="bg1">
                    <a:lumMod val="50000"/>
                  </a:schemeClr>
                </a:solidFill>
              </a:rPr>
              <a:t>, (2018).</a:t>
            </a:r>
          </a:p>
          <a:p>
            <a:pPr algn="ctr"/>
            <a:endParaRPr lang="en-GB" sz="2200" i="1" dirty="0"/>
          </a:p>
        </p:txBody>
      </p:sp>
    </p:spTree>
    <p:extLst>
      <p:ext uri="{BB962C8B-B14F-4D97-AF65-F5344CB8AC3E}">
        <p14:creationId xmlns:p14="http://schemas.microsoft.com/office/powerpoint/2010/main" val="968970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DDDE540-79D7-4532-A814-BC2DEFE97FB7}"/>
              </a:ext>
            </a:extLst>
          </p:cNvPr>
          <p:cNvSpPr txBox="1"/>
          <p:nvPr/>
        </p:nvSpPr>
        <p:spPr>
          <a:xfrm>
            <a:off x="440486" y="1105287"/>
            <a:ext cx="11311027" cy="4647426"/>
          </a:xfrm>
          <a:prstGeom prst="rect">
            <a:avLst/>
          </a:prstGeom>
          <a:noFill/>
        </p:spPr>
        <p:txBody>
          <a:bodyPr wrap="square" rtlCol="0">
            <a:spAutoFit/>
          </a:bodyPr>
          <a:lstStyle/>
          <a:p>
            <a:pPr algn="ctr"/>
            <a:r>
              <a:rPr lang="en-GB" sz="2400" b="1" i="1" dirty="0"/>
              <a:t>Finally: </a:t>
            </a:r>
            <a:r>
              <a:rPr lang="en-GB" sz="2400" b="1" dirty="0"/>
              <a:t>Advocation of Autopoiesis – 4</a:t>
            </a:r>
          </a:p>
          <a:p>
            <a:endParaRPr lang="en-GB" sz="2200" dirty="0"/>
          </a:p>
          <a:p>
            <a:pPr algn="ctr"/>
            <a:r>
              <a:rPr lang="en-GB" sz="2200" dirty="0"/>
              <a:t>We can perhaps proffer a concise thought on what it is that </a:t>
            </a:r>
            <a:r>
              <a:rPr lang="en-GB" sz="2200" i="1" u="sng" dirty="0"/>
              <a:t>motivates</a:t>
            </a:r>
            <a:r>
              <a:rPr lang="en-GB" sz="2200" dirty="0"/>
              <a:t> </a:t>
            </a:r>
          </a:p>
          <a:p>
            <a:pPr algn="ctr"/>
            <a:r>
              <a:rPr lang="en-GB" sz="2200" dirty="0"/>
              <a:t>the </a:t>
            </a:r>
            <a:r>
              <a:rPr lang="en-GB" sz="2200" i="1" dirty="0"/>
              <a:t>Autopoietic</a:t>
            </a:r>
            <a:r>
              <a:rPr lang="en-GB" sz="2200" dirty="0"/>
              <a:t> ‘4EA’ approach to understanding Life:</a:t>
            </a:r>
          </a:p>
          <a:p>
            <a:pPr algn="ctr"/>
            <a:r>
              <a:rPr lang="en-GB" dirty="0"/>
              <a:t> </a:t>
            </a:r>
          </a:p>
          <a:p>
            <a:pPr algn="ctr"/>
            <a:r>
              <a:rPr lang="en-GB" sz="2200" b="1" i="1" dirty="0">
                <a:solidFill>
                  <a:srgbClr val="FF0000"/>
                </a:solidFill>
              </a:rPr>
              <a:t>Continuity of Thought</a:t>
            </a:r>
            <a:r>
              <a:rPr lang="en-GB" sz="2200" dirty="0">
                <a:solidFill>
                  <a:srgbClr val="FF0000"/>
                </a:solidFill>
              </a:rPr>
              <a:t>: Wherever Nature herself exhibits only continuity</a:t>
            </a:r>
          </a:p>
          <a:p>
            <a:pPr algn="ctr"/>
            <a:r>
              <a:rPr lang="en-GB" sz="2200" dirty="0">
                <a:solidFill>
                  <a:srgbClr val="FF0000"/>
                </a:solidFill>
              </a:rPr>
              <a:t>we should </a:t>
            </a:r>
            <a:r>
              <a:rPr lang="en-GB" sz="2200" i="1" dirty="0">
                <a:solidFill>
                  <a:srgbClr val="FF0000"/>
                </a:solidFill>
              </a:rPr>
              <a:t>remove</a:t>
            </a:r>
            <a:r>
              <a:rPr lang="en-GB" sz="2200" dirty="0">
                <a:solidFill>
                  <a:srgbClr val="FF0000"/>
                </a:solidFill>
              </a:rPr>
              <a:t> the barriers that our own </a:t>
            </a:r>
            <a:r>
              <a:rPr lang="en-GB" sz="2200" i="1" u="sng" dirty="0">
                <a:solidFill>
                  <a:srgbClr val="FF0000"/>
                </a:solidFill>
              </a:rPr>
              <a:t>concepts</a:t>
            </a:r>
          </a:p>
          <a:p>
            <a:pPr algn="ctr"/>
            <a:r>
              <a:rPr lang="en-GB" sz="2200" dirty="0">
                <a:solidFill>
                  <a:srgbClr val="FF0000"/>
                </a:solidFill>
              </a:rPr>
              <a:t>impose upon Nature in our attempts to understand Life …</a:t>
            </a:r>
          </a:p>
          <a:p>
            <a:pPr algn="ctr"/>
            <a:r>
              <a:rPr lang="en-GB" sz="1000" dirty="0">
                <a:solidFill>
                  <a:srgbClr val="FF0000"/>
                </a:solidFill>
              </a:rPr>
              <a:t> </a:t>
            </a:r>
          </a:p>
          <a:p>
            <a:pPr algn="ctr"/>
            <a:r>
              <a:rPr lang="en-GB" sz="1200" dirty="0"/>
              <a:t> </a:t>
            </a:r>
          </a:p>
          <a:p>
            <a:pPr algn="ctr"/>
            <a:r>
              <a:rPr lang="en-GB" sz="2200" dirty="0"/>
              <a:t>…</a:t>
            </a:r>
            <a:r>
              <a:rPr lang="en-GB" sz="2200" i="1" dirty="0"/>
              <a:t> or </a:t>
            </a:r>
            <a:r>
              <a:rPr lang="en-GB" sz="2200" dirty="0"/>
              <a:t>– quoting from Rachel Paine:</a:t>
            </a:r>
          </a:p>
          <a:p>
            <a:r>
              <a:rPr lang="en-GB" sz="1200" dirty="0"/>
              <a:t> </a:t>
            </a:r>
          </a:p>
          <a:p>
            <a:pPr algn="ctr"/>
            <a:r>
              <a:rPr lang="en-GB" sz="2200" i="1" dirty="0">
                <a:solidFill>
                  <a:srgbClr val="0000FF"/>
                </a:solidFill>
              </a:rPr>
              <a:t>‘If you don’t pull the mind, the body, and the world apart, </a:t>
            </a:r>
            <a:endParaRPr lang="en-GB" sz="2200" dirty="0">
              <a:solidFill>
                <a:srgbClr val="0000FF"/>
              </a:solidFill>
            </a:endParaRPr>
          </a:p>
          <a:p>
            <a:pPr algn="ctr"/>
            <a:r>
              <a:rPr lang="en-GB" sz="2200" i="1" dirty="0">
                <a:solidFill>
                  <a:srgbClr val="0000FF"/>
                </a:solidFill>
              </a:rPr>
              <a:t>then you don’t have to worry about how to put them back together again’.</a:t>
            </a:r>
            <a:endParaRPr lang="en-GB" sz="1000" dirty="0"/>
          </a:p>
          <a:p>
            <a:r>
              <a:rPr lang="en-GB" sz="2200" dirty="0"/>
              <a:t> 								</a:t>
            </a:r>
            <a:r>
              <a:rPr lang="en-GB" sz="2000" dirty="0">
                <a:solidFill>
                  <a:schemeClr val="bg1">
                    <a:lumMod val="50000"/>
                  </a:schemeClr>
                </a:solidFill>
              </a:rPr>
              <a:t>Rachel Paine, </a:t>
            </a:r>
            <a:r>
              <a:rPr lang="en-GB" sz="2000" i="1" dirty="0">
                <a:solidFill>
                  <a:schemeClr val="bg1">
                    <a:lumMod val="50000"/>
                  </a:schemeClr>
                </a:solidFill>
              </a:rPr>
              <a:t>‘4EA’</a:t>
            </a:r>
            <a:r>
              <a:rPr lang="en-GB" sz="2000" dirty="0">
                <a:solidFill>
                  <a:schemeClr val="bg1">
                    <a:lumMod val="50000"/>
                  </a:schemeClr>
                </a:solidFill>
              </a:rPr>
              <a:t> (2016).</a:t>
            </a:r>
          </a:p>
        </p:txBody>
      </p:sp>
    </p:spTree>
    <p:extLst>
      <p:ext uri="{BB962C8B-B14F-4D97-AF65-F5344CB8AC3E}">
        <p14:creationId xmlns:p14="http://schemas.microsoft.com/office/powerpoint/2010/main" val="3329875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B8DFB26-75D8-44B7-8CB6-66B3C9BEC5C1}"/>
              </a:ext>
            </a:extLst>
          </p:cNvPr>
          <p:cNvSpPr txBox="1"/>
          <p:nvPr/>
        </p:nvSpPr>
        <p:spPr>
          <a:xfrm>
            <a:off x="4628271" y="2785403"/>
            <a:ext cx="3180679" cy="923330"/>
          </a:xfrm>
          <a:prstGeom prst="rect">
            <a:avLst/>
          </a:prstGeom>
          <a:noFill/>
        </p:spPr>
        <p:txBody>
          <a:bodyPr wrap="none" rtlCol="0">
            <a:spAutoFit/>
          </a:bodyPr>
          <a:lstStyle/>
          <a:p>
            <a:r>
              <a:rPr lang="en-GB" sz="5400" dirty="0"/>
              <a:t>Discussion</a:t>
            </a:r>
            <a:r>
              <a:rPr lang="en-GB" dirty="0"/>
              <a:t> </a:t>
            </a:r>
          </a:p>
        </p:txBody>
      </p:sp>
    </p:spTree>
    <p:extLst>
      <p:ext uri="{BB962C8B-B14F-4D97-AF65-F5344CB8AC3E}">
        <p14:creationId xmlns:p14="http://schemas.microsoft.com/office/powerpoint/2010/main" val="29128704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3933F58-8135-4B02-B35C-DAAD7261DAD7}"/>
              </a:ext>
            </a:extLst>
          </p:cNvPr>
          <p:cNvSpPr txBox="1"/>
          <p:nvPr/>
        </p:nvSpPr>
        <p:spPr>
          <a:xfrm>
            <a:off x="398584" y="256336"/>
            <a:ext cx="11676184" cy="6345327"/>
          </a:xfrm>
          <a:prstGeom prst="rect">
            <a:avLst/>
          </a:prstGeom>
          <a:noFill/>
        </p:spPr>
        <p:txBody>
          <a:bodyPr wrap="square" rtlCol="0">
            <a:spAutoFit/>
          </a:bodyPr>
          <a:lstStyle/>
          <a:p>
            <a:pPr algn="ctr">
              <a:spcAft>
                <a:spcPts val="1200"/>
              </a:spcAft>
            </a:pPr>
            <a:r>
              <a:rPr lang="en-GB" sz="1800" b="1" u="sng" kern="100" dirty="0">
                <a:solidFill>
                  <a:srgbClr val="0000FF"/>
                </a:solidFill>
                <a:effectLst/>
                <a:latin typeface="Calibri" panose="020F0502020204030204" pitchFamily="34" charset="0"/>
                <a:ea typeface="Arial" panose="020B0604020202020204" pitchFamily="34" charset="0"/>
              </a:rPr>
              <a:t>Bibliography</a:t>
            </a:r>
            <a:endParaRPr lang="en-GB" sz="1800" kern="100" dirty="0">
              <a:effectLst/>
              <a:latin typeface="Calibri" panose="020F0502020204030204" pitchFamily="34" charset="0"/>
              <a:ea typeface="Arial" panose="020B0604020202020204" pitchFamily="34" charset="0"/>
            </a:endParaRPr>
          </a:p>
          <a:p>
            <a:pPr indent="269875" algn="ctr"/>
            <a:r>
              <a:rPr lang="en-GB" sz="1800" kern="100" dirty="0">
                <a:effectLst/>
                <a:latin typeface="Calibri" panose="020F0502020204030204" pitchFamily="34" charset="0"/>
                <a:ea typeface="Arial" panose="020B0604020202020204" pitchFamily="34" charset="0"/>
              </a:rPr>
              <a:t>References are in alphabetical order of the first author’s surname.</a:t>
            </a:r>
          </a:p>
          <a:p>
            <a:pPr indent="269875" algn="ctr">
              <a:spcAft>
                <a:spcPts val="800"/>
              </a:spcAft>
            </a:pPr>
            <a:r>
              <a:rPr lang="en-GB" sz="1800" i="1" kern="100" dirty="0">
                <a:effectLst/>
                <a:latin typeface="Calibri" panose="020F0502020204030204" pitchFamily="34" charset="0"/>
                <a:ea typeface="Arial" panose="020B0604020202020204" pitchFamily="34" charset="0"/>
              </a:rPr>
              <a:t>Accessible texts are marked</a:t>
            </a:r>
            <a:r>
              <a:rPr lang="en-GB" sz="1800" kern="100" dirty="0">
                <a:effectLst/>
                <a:latin typeface="Calibri" panose="020F0502020204030204" pitchFamily="34" charset="0"/>
                <a:ea typeface="Arial" panose="020B0604020202020204" pitchFamily="34" charset="0"/>
              </a:rPr>
              <a:t> </a:t>
            </a:r>
            <a:r>
              <a:rPr lang="en-GB" sz="1800" b="1" kern="100" baseline="30000" dirty="0">
                <a:effectLst/>
                <a:latin typeface="Calibri" panose="020F0502020204030204" pitchFamily="34" charset="0"/>
                <a:ea typeface="Arial" panose="020B0604020202020204" pitchFamily="34" charset="0"/>
              </a:rPr>
              <a:t>A</a:t>
            </a:r>
            <a:r>
              <a:rPr lang="en-GB" sz="1800" kern="100" dirty="0">
                <a:effectLst/>
                <a:latin typeface="Calibri" panose="020F0502020204030204" pitchFamily="34" charset="0"/>
                <a:ea typeface="Arial" panose="020B0604020202020204" pitchFamily="34" charset="0"/>
              </a:rPr>
              <a:t>.           </a:t>
            </a:r>
            <a:r>
              <a:rPr lang="en-GB" sz="1800" i="1" kern="100" dirty="0">
                <a:effectLst/>
                <a:latin typeface="Calibri" panose="020F0502020204030204" pitchFamily="34" charset="0"/>
                <a:ea typeface="Arial" panose="020B0604020202020204" pitchFamily="34" charset="0"/>
              </a:rPr>
              <a:t>Texts marked</a:t>
            </a:r>
            <a:r>
              <a:rPr lang="en-GB" sz="1800" kern="100" dirty="0">
                <a:effectLst/>
                <a:latin typeface="Calibri" panose="020F0502020204030204" pitchFamily="34" charset="0"/>
                <a:ea typeface="Arial" panose="020B0604020202020204" pitchFamily="34" charset="0"/>
              </a:rPr>
              <a:t> </a:t>
            </a:r>
            <a:r>
              <a:rPr lang="en-GB" sz="1800" b="1" kern="100" baseline="30000" dirty="0">
                <a:effectLst/>
                <a:latin typeface="Calibri" panose="020F0502020204030204" pitchFamily="34" charset="0"/>
                <a:ea typeface="Arial" panose="020B0604020202020204" pitchFamily="34" charset="0"/>
              </a:rPr>
              <a:t>T</a:t>
            </a:r>
            <a:r>
              <a:rPr lang="en-GB" sz="1800" kern="100" dirty="0">
                <a:effectLst/>
                <a:latin typeface="Calibri" panose="020F0502020204030204" pitchFamily="34" charset="0"/>
                <a:ea typeface="Arial" panose="020B0604020202020204" pitchFamily="34" charset="0"/>
              </a:rPr>
              <a:t> </a:t>
            </a:r>
            <a:r>
              <a:rPr lang="en-GB" sz="1800" i="1" kern="100" dirty="0">
                <a:effectLst/>
                <a:latin typeface="Calibri" panose="020F0502020204030204" pitchFamily="34" charset="0"/>
                <a:ea typeface="Arial" panose="020B0604020202020204" pitchFamily="34" charset="0"/>
              </a:rPr>
              <a:t>can be rather technical</a:t>
            </a:r>
            <a:r>
              <a:rPr lang="en-GB" sz="1800" kern="100" dirty="0">
                <a:effectLst/>
                <a:latin typeface="Calibri" panose="020F0502020204030204" pitchFamily="34" charset="0"/>
                <a:ea typeface="Arial" panose="020B0604020202020204" pitchFamily="34" charset="0"/>
              </a:rPr>
              <a:t>!         </a:t>
            </a:r>
            <a:r>
              <a:rPr lang="en-GB" sz="1800" i="1" u="sng" kern="100" dirty="0">
                <a:effectLst/>
                <a:latin typeface="Calibri" panose="020F0502020204030204" pitchFamily="34" charset="0"/>
                <a:ea typeface="Arial" panose="020B0604020202020204" pitchFamily="34" charset="0"/>
              </a:rPr>
              <a:t>Important Key Texts</a:t>
            </a:r>
            <a:r>
              <a:rPr lang="en-GB" sz="1800" kern="100" dirty="0">
                <a:effectLst/>
                <a:latin typeface="Calibri" panose="020F0502020204030204" pitchFamily="34" charset="0"/>
                <a:ea typeface="Arial" panose="020B0604020202020204" pitchFamily="34" charset="0"/>
              </a:rPr>
              <a:t> </a:t>
            </a:r>
            <a:r>
              <a:rPr lang="en-GB" sz="1800" i="1" kern="100" dirty="0">
                <a:effectLst/>
                <a:latin typeface="Calibri" panose="020F0502020204030204" pitchFamily="34" charset="0"/>
                <a:ea typeface="Arial" panose="020B0604020202020204" pitchFamily="34" charset="0"/>
              </a:rPr>
              <a:t>are marked</a:t>
            </a:r>
            <a:r>
              <a:rPr lang="en-GB" sz="1800" kern="100" dirty="0">
                <a:effectLst/>
                <a:latin typeface="Calibri" panose="020F0502020204030204" pitchFamily="34" charset="0"/>
                <a:ea typeface="Arial" panose="020B0604020202020204" pitchFamily="34" charset="0"/>
              </a:rPr>
              <a:t> </a:t>
            </a:r>
            <a:r>
              <a:rPr lang="en-GB" sz="1800" b="1" kern="100" baseline="30000" dirty="0">
                <a:effectLst/>
                <a:latin typeface="Calibri" panose="020F0502020204030204" pitchFamily="34" charset="0"/>
                <a:ea typeface="Arial" panose="020B0604020202020204" pitchFamily="34" charset="0"/>
              </a:rPr>
              <a:t>K</a:t>
            </a:r>
            <a:r>
              <a:rPr lang="en-GB" sz="1800" kern="100" dirty="0">
                <a:effectLst/>
                <a:latin typeface="Calibri" panose="020F0502020204030204" pitchFamily="34" charset="0"/>
                <a:ea typeface="Arial" panose="020B0604020202020204" pitchFamily="34" charset="0"/>
              </a:rPr>
              <a:t>.</a:t>
            </a:r>
          </a:p>
          <a:p>
            <a:pPr>
              <a:spcAft>
                <a:spcPts val="100"/>
              </a:spcAft>
            </a:pPr>
            <a:r>
              <a:rPr lang="en-GB" sz="1800" b="1" kern="100" baseline="30000" dirty="0">
                <a:effectLst/>
                <a:latin typeface="Calibri" panose="020F0502020204030204" pitchFamily="34" charset="0"/>
                <a:ea typeface="Arial" panose="020B0604020202020204" pitchFamily="34" charset="0"/>
              </a:rPr>
              <a:t>KA</a:t>
            </a:r>
            <a:r>
              <a:rPr lang="en-GB" sz="1800" kern="100" dirty="0">
                <a:effectLst/>
                <a:latin typeface="Calibri" panose="020F0502020204030204" pitchFamily="34" charset="0"/>
                <a:ea typeface="Arial" panose="020B0604020202020204" pitchFamily="34" charset="0"/>
              </a:rPr>
              <a:t> Aristotle, ‘</a:t>
            </a:r>
            <a:r>
              <a:rPr lang="en-GB" sz="1800" i="1" kern="100" dirty="0">
                <a:effectLst/>
                <a:latin typeface="Calibri" panose="020F0502020204030204" pitchFamily="34" charset="0"/>
                <a:ea typeface="Arial" panose="020B0604020202020204" pitchFamily="34" charset="0"/>
              </a:rPr>
              <a:t>Physics’, </a:t>
            </a:r>
            <a:r>
              <a:rPr lang="en-GB" sz="1800" kern="100" dirty="0">
                <a:effectLst/>
                <a:latin typeface="Calibri" panose="020F0502020204030204" pitchFamily="34" charset="0"/>
                <a:ea typeface="Arial" panose="020B0604020202020204" pitchFamily="34" charset="0"/>
              </a:rPr>
              <a:t>many editions, including Oxford, Penguin Classics, etc.</a:t>
            </a:r>
            <a:r>
              <a:rPr lang="en-GB" sz="1800" i="1" kern="100" dirty="0">
                <a:effectLst/>
                <a:latin typeface="Calibri" panose="020F0502020204030204" pitchFamily="34" charset="0"/>
                <a:ea typeface="Arial" panose="020B0604020202020204" pitchFamily="34" charset="0"/>
              </a:rPr>
              <a:t> </a:t>
            </a:r>
            <a:r>
              <a:rPr lang="en-GB" sz="1800" kern="100" dirty="0">
                <a:effectLst/>
                <a:latin typeface="Calibri" panose="020F0502020204030204" pitchFamily="34" charset="0"/>
                <a:ea typeface="Arial" panose="020B0604020202020204" pitchFamily="34" charset="0"/>
              </a:rPr>
              <a:t>(~ 350 BCE).</a:t>
            </a:r>
          </a:p>
          <a:p>
            <a:pPr>
              <a:spcAft>
                <a:spcPts val="100"/>
              </a:spcAft>
            </a:pPr>
            <a:r>
              <a:rPr lang="en-GB" sz="1800" b="1" kern="100" baseline="30000" dirty="0">
                <a:effectLst/>
                <a:latin typeface="Calibri" panose="020F0502020204030204" pitchFamily="34" charset="0"/>
                <a:ea typeface="Arial" panose="020B0604020202020204" pitchFamily="34" charset="0"/>
              </a:rPr>
              <a:t>KA </a:t>
            </a:r>
            <a:r>
              <a:rPr lang="en-GB" sz="1800" kern="0" dirty="0">
                <a:effectLst/>
                <a:latin typeface="CIDFont+F3"/>
                <a:ea typeface="Calibri" panose="020F0502020204030204" pitchFamily="34" charset="0"/>
                <a:cs typeface="CIDFont+F3"/>
              </a:rPr>
              <a:t>Andy Clark and David J Chalmers, </a:t>
            </a:r>
            <a:r>
              <a:rPr lang="en-GB" sz="1800" i="1" kern="0" dirty="0">
                <a:effectLst/>
                <a:latin typeface="CIDFont+F3"/>
                <a:ea typeface="Calibri" panose="020F0502020204030204" pitchFamily="34" charset="0"/>
                <a:cs typeface="CIDFont+F3"/>
              </a:rPr>
              <a:t>‘The Extended Mind’</a:t>
            </a:r>
            <a:r>
              <a:rPr lang="en-GB" sz="1800" kern="0" dirty="0">
                <a:effectLst/>
                <a:latin typeface="CIDFont+F3"/>
                <a:ea typeface="Calibri" panose="020F0502020204030204" pitchFamily="34" charset="0"/>
                <a:cs typeface="CIDFont+F3"/>
              </a:rPr>
              <a:t>, </a:t>
            </a:r>
            <a:r>
              <a:rPr lang="en-GB" sz="1800" i="1" kern="0" dirty="0">
                <a:effectLst/>
                <a:latin typeface="CIDFont+F3"/>
                <a:ea typeface="Calibri" panose="020F0502020204030204" pitchFamily="34" charset="0"/>
                <a:cs typeface="CIDFont+F3"/>
              </a:rPr>
              <a:t>Analysis. </a:t>
            </a:r>
            <a:r>
              <a:rPr lang="en-GB" sz="1800" b="1" kern="0" dirty="0">
                <a:effectLst/>
                <a:latin typeface="CIDFont+F2"/>
                <a:ea typeface="Calibri" panose="020F0502020204030204" pitchFamily="34" charset="0"/>
                <a:cs typeface="CIDFont+F2"/>
              </a:rPr>
              <a:t>58</a:t>
            </a:r>
            <a:r>
              <a:rPr lang="en-GB" sz="1800" kern="0" dirty="0">
                <a:effectLst/>
                <a:latin typeface="CIDFont+F2"/>
                <a:ea typeface="Calibri" panose="020F0502020204030204" pitchFamily="34" charset="0"/>
                <a:cs typeface="CIDFont+F2"/>
              </a:rPr>
              <a:t>, pp. 10-23, 1998.</a:t>
            </a:r>
            <a:r>
              <a:rPr lang="en-GB" sz="1800" kern="0" dirty="0">
                <a:effectLst/>
                <a:latin typeface="Calibri" panose="020F0502020204030204" pitchFamily="34" charset="0"/>
                <a:ea typeface="Calibri" panose="020F0502020204030204" pitchFamily="34" charset="0"/>
                <a:cs typeface="TimesNewRomanPS-BoldMT"/>
              </a:rPr>
              <a:t> </a:t>
            </a:r>
            <a:endParaRPr lang="en-GB" sz="1800" kern="100" dirty="0">
              <a:effectLst/>
              <a:latin typeface="Calibri" panose="020F0502020204030204" pitchFamily="34" charset="0"/>
              <a:ea typeface="Arial" panose="020B0604020202020204" pitchFamily="34" charset="0"/>
            </a:endParaRPr>
          </a:p>
          <a:p>
            <a:pPr>
              <a:spcAft>
                <a:spcPts val="100"/>
              </a:spcAft>
            </a:pPr>
            <a:r>
              <a:rPr lang="en-GB" sz="1800" b="1" kern="100" baseline="30000" dirty="0">
                <a:effectLst/>
                <a:latin typeface="Calibri" panose="020F0502020204030204" pitchFamily="34" charset="0"/>
                <a:ea typeface="Arial" panose="020B0604020202020204" pitchFamily="34" charset="0"/>
              </a:rPr>
              <a:t>T &amp; A (in parts) </a:t>
            </a:r>
            <a:r>
              <a:rPr lang="en-GB" sz="1800" kern="100" dirty="0">
                <a:effectLst/>
                <a:latin typeface="Calibri" panose="020F0502020204030204" pitchFamily="34" charset="0"/>
                <a:ea typeface="Arial" panose="020B0604020202020204" pitchFamily="34" charset="0"/>
              </a:rPr>
              <a:t>Andy Clark,</a:t>
            </a:r>
            <a:r>
              <a:rPr lang="en-GB" sz="1800" i="1" kern="100" dirty="0">
                <a:effectLst/>
                <a:latin typeface="Calibri" panose="020F0502020204030204" pitchFamily="34" charset="0"/>
                <a:ea typeface="Arial" panose="020B0604020202020204" pitchFamily="34" charset="0"/>
              </a:rPr>
              <a:t> ‘Supersizing the Mind’</a:t>
            </a:r>
            <a:r>
              <a:rPr lang="en-GB" sz="1800" kern="100" dirty="0">
                <a:effectLst/>
                <a:latin typeface="Calibri" panose="020F0502020204030204" pitchFamily="34" charset="0"/>
                <a:ea typeface="Arial" panose="020B0604020202020204" pitchFamily="34" charset="0"/>
              </a:rPr>
              <a:t>, (Oxford University Press, 2008).</a:t>
            </a:r>
          </a:p>
          <a:p>
            <a:r>
              <a:rPr lang="en-GB" sz="1800" b="1" kern="100" baseline="30000" dirty="0">
                <a:effectLst/>
                <a:latin typeface="Calibri" panose="020F0502020204030204" pitchFamily="34" charset="0"/>
                <a:ea typeface="Arial" panose="020B0604020202020204" pitchFamily="34" charset="0"/>
              </a:rPr>
              <a:t>A</a:t>
            </a:r>
            <a:r>
              <a:rPr lang="en-GB" sz="1800" i="1" kern="100" dirty="0">
                <a:effectLst/>
                <a:latin typeface="Calibri" panose="020F0502020204030204" pitchFamily="34" charset="0"/>
                <a:ea typeface="Arial" panose="020B0604020202020204" pitchFamily="34" charset="0"/>
              </a:rPr>
              <a:t> </a:t>
            </a:r>
            <a:r>
              <a:rPr lang="en-GB" sz="1800" kern="100" dirty="0">
                <a:effectLst/>
                <a:latin typeface="Calibri" panose="020F0502020204030204" pitchFamily="34" charset="0"/>
                <a:ea typeface="Arial" panose="020B0604020202020204" pitchFamily="34" charset="0"/>
              </a:rPr>
              <a:t>FQXI:</a:t>
            </a:r>
            <a:r>
              <a:rPr lang="en-GB" sz="1800" i="1" kern="100" dirty="0">
                <a:effectLst/>
                <a:latin typeface="Calibri" panose="020F0502020204030204" pitchFamily="34" charset="0"/>
                <a:ea typeface="Arial" panose="020B0604020202020204" pitchFamily="34" charset="0"/>
              </a:rPr>
              <a:t> The Foundational Questions Institute,</a:t>
            </a:r>
            <a:r>
              <a:rPr lang="en-GB" sz="1800" kern="100" dirty="0">
                <a:effectLst/>
                <a:latin typeface="Calibri" panose="020F0502020204030204" pitchFamily="34" charset="0"/>
                <a:ea typeface="Arial" panose="020B0604020202020204" pitchFamily="34" charset="0"/>
              </a:rPr>
              <a:t> Prize Essay topic for 2017 </a:t>
            </a:r>
            <a:r>
              <a:rPr lang="en-GB" sz="1800" i="1" kern="100" dirty="0">
                <a:effectLst/>
                <a:latin typeface="Calibri" panose="020F0502020204030204" pitchFamily="34" charset="0"/>
                <a:ea typeface="Arial" panose="020B0604020202020204" pitchFamily="34" charset="0"/>
              </a:rPr>
              <a:t>‘Wandering towards a Goal’</a:t>
            </a:r>
            <a:r>
              <a:rPr lang="en-GB" sz="1800" kern="100" dirty="0">
                <a:effectLst/>
                <a:latin typeface="Calibri" panose="020F0502020204030204" pitchFamily="34" charset="0"/>
                <a:ea typeface="Arial" panose="020B0604020202020204" pitchFamily="34" charset="0"/>
              </a:rPr>
              <a:t>: how does </a:t>
            </a:r>
            <a:r>
              <a:rPr lang="en-GB" sz="1800" i="1" kern="100" dirty="0">
                <a:effectLst/>
                <a:latin typeface="Calibri" panose="020F0502020204030204" pitchFamily="34" charset="0"/>
                <a:ea typeface="Arial" panose="020B0604020202020204" pitchFamily="34" charset="0"/>
              </a:rPr>
              <a:t>Purpose</a:t>
            </a:r>
            <a:endParaRPr lang="en-GB" sz="1800" kern="100" dirty="0">
              <a:effectLst/>
              <a:latin typeface="Calibri" panose="020F0502020204030204" pitchFamily="34" charset="0"/>
              <a:ea typeface="Arial" panose="020B0604020202020204" pitchFamily="34" charset="0"/>
            </a:endParaRPr>
          </a:p>
          <a:p>
            <a:pPr>
              <a:spcAft>
                <a:spcPts val="100"/>
              </a:spcAft>
            </a:pPr>
            <a:r>
              <a:rPr lang="en-GB" sz="1800" kern="100" dirty="0">
                <a:effectLst/>
                <a:latin typeface="Calibri" panose="020F0502020204030204" pitchFamily="34" charset="0"/>
                <a:ea typeface="Arial" panose="020B0604020202020204" pitchFamily="34" charset="0"/>
              </a:rPr>
              <a:t>   emerge in a physical universe?: </a:t>
            </a:r>
            <a:r>
              <a:rPr lang="en-GB" sz="1800" u="sng" kern="100" dirty="0">
                <a:solidFill>
                  <a:srgbClr val="0000FF"/>
                </a:solidFill>
                <a:effectLst/>
                <a:latin typeface="Calibri" panose="020F0502020204030204" pitchFamily="34" charset="0"/>
                <a:ea typeface="Arial" panose="020B0604020202020204" pitchFamily="34" charset="0"/>
                <a:hlinkClick r:id="rId2"/>
              </a:rPr>
              <a:t>http://fqxi.org/community/contest</a:t>
            </a:r>
            <a:r>
              <a:rPr lang="en-GB" sz="1800" u="sng" kern="100" dirty="0">
                <a:solidFill>
                  <a:srgbClr val="002060"/>
                </a:solidFill>
                <a:effectLst/>
                <a:latin typeface="Calibri" panose="020F0502020204030204" pitchFamily="34" charset="0"/>
                <a:ea typeface="Arial" panose="020B0604020202020204" pitchFamily="34" charset="0"/>
              </a:rPr>
              <a:t> &amp;</a:t>
            </a:r>
            <a:r>
              <a:rPr lang="en-GB" sz="1800" kern="100" dirty="0">
                <a:effectLst/>
                <a:latin typeface="Calibri" panose="020F0502020204030204" pitchFamily="34" charset="0"/>
                <a:ea typeface="Arial" panose="020B0604020202020204" pitchFamily="34" charset="0"/>
              </a:rPr>
              <a:t>  </a:t>
            </a:r>
            <a:r>
              <a:rPr lang="en-GB" sz="1800" u="sng" kern="100" dirty="0">
                <a:solidFill>
                  <a:srgbClr val="0000FF"/>
                </a:solidFill>
                <a:effectLst/>
                <a:latin typeface="Calibri" panose="020F0502020204030204" pitchFamily="34" charset="0"/>
                <a:ea typeface="Arial" panose="020B0604020202020204" pitchFamily="34" charset="0"/>
                <a:hlinkClick r:id="rId3"/>
              </a:rPr>
              <a:t>http://fqxi.org/community/forum/topic/2873</a:t>
            </a:r>
            <a:r>
              <a:rPr lang="en-GB" sz="1800" kern="100" dirty="0">
                <a:effectLst/>
                <a:latin typeface="Calibri" panose="020F0502020204030204" pitchFamily="34" charset="0"/>
                <a:ea typeface="Arial" panose="020B0604020202020204" pitchFamily="34" charset="0"/>
              </a:rPr>
              <a:t> .</a:t>
            </a:r>
          </a:p>
          <a:p>
            <a:pPr>
              <a:spcAft>
                <a:spcPts val="100"/>
              </a:spcAft>
            </a:pPr>
            <a:r>
              <a:rPr lang="en-GB" sz="1800" b="1" kern="100" baseline="30000" dirty="0">
                <a:effectLst/>
                <a:latin typeface="Calibri" panose="020F0502020204030204" pitchFamily="34" charset="0"/>
                <a:ea typeface="Arial" panose="020B0604020202020204" pitchFamily="34" charset="0"/>
              </a:rPr>
              <a:t>A</a:t>
            </a:r>
            <a:r>
              <a:rPr lang="en-GB" sz="1800" kern="100" dirty="0">
                <a:effectLst/>
                <a:latin typeface="Calibri" panose="020F0502020204030204" pitchFamily="34" charset="0"/>
                <a:ea typeface="Arial" panose="020B0604020202020204" pitchFamily="34" charset="0"/>
              </a:rPr>
              <a:t> John H. Holland, </a:t>
            </a:r>
            <a:r>
              <a:rPr lang="en-GB" sz="1800" i="1" kern="100" dirty="0">
                <a:effectLst/>
                <a:latin typeface="Calibri" panose="020F0502020204030204" pitchFamily="34" charset="0"/>
                <a:ea typeface="Arial" panose="020B0604020202020204" pitchFamily="34" charset="0"/>
              </a:rPr>
              <a:t>‘Complexity: A Very Short Introduction</a:t>
            </a:r>
            <a:r>
              <a:rPr lang="en-GB" sz="1800" kern="100" dirty="0">
                <a:effectLst/>
                <a:latin typeface="Calibri" panose="020F0502020204030204" pitchFamily="34" charset="0"/>
                <a:ea typeface="Arial" panose="020B0604020202020204" pitchFamily="34" charset="0"/>
              </a:rPr>
              <a:t>’, (Oxford, 2014).</a:t>
            </a:r>
          </a:p>
          <a:p>
            <a:pPr>
              <a:spcAft>
                <a:spcPts val="100"/>
              </a:spcAft>
            </a:pPr>
            <a:r>
              <a:rPr lang="en-GB" sz="1800" b="1" kern="100" baseline="30000" dirty="0">
                <a:effectLst/>
                <a:latin typeface="Calibri" panose="020F0502020204030204" pitchFamily="34" charset="0"/>
                <a:ea typeface="Arial" panose="020B0604020202020204" pitchFamily="34" charset="0"/>
              </a:rPr>
              <a:t>A</a:t>
            </a:r>
            <a:r>
              <a:rPr lang="en-GB" sz="1800" kern="100" dirty="0">
                <a:effectLst/>
                <a:latin typeface="Calibri" panose="020F0502020204030204" pitchFamily="34" charset="0"/>
                <a:ea typeface="Arial" panose="020B0604020202020204" pitchFamily="34" charset="0"/>
              </a:rPr>
              <a:t> F Iida, </a:t>
            </a:r>
            <a:r>
              <a:rPr lang="en-GB" sz="1800" i="1" kern="100" dirty="0">
                <a:effectLst/>
                <a:latin typeface="Calibri" panose="020F0502020204030204" pitchFamily="34" charset="0"/>
                <a:ea typeface="Arial" panose="020B0604020202020204" pitchFamily="34" charset="0"/>
              </a:rPr>
              <a:t>et al</a:t>
            </a:r>
            <a:r>
              <a:rPr lang="en-GB" sz="1800" kern="100" dirty="0">
                <a:effectLst/>
                <a:latin typeface="Calibri" panose="020F0502020204030204" pitchFamily="34" charset="0"/>
                <a:ea typeface="Arial" panose="020B0604020202020204" pitchFamily="34" charset="0"/>
              </a:rPr>
              <a:t>, </a:t>
            </a:r>
            <a:r>
              <a:rPr lang="en-GB" sz="1800" i="1" kern="100" dirty="0">
                <a:solidFill>
                  <a:srgbClr val="FF0000"/>
                </a:solidFill>
                <a:effectLst/>
                <a:latin typeface="Calibri" panose="020F0502020204030204" pitchFamily="34" charset="0"/>
                <a:ea typeface="Arial" panose="020B0604020202020204" pitchFamily="34" charset="0"/>
              </a:rPr>
              <a:t>‘</a:t>
            </a:r>
            <a:r>
              <a:rPr lang="en-GB" sz="1800" i="1" kern="100" dirty="0">
                <a:solidFill>
                  <a:srgbClr val="333333"/>
                </a:solidFill>
                <a:effectLst/>
                <a:latin typeface="Calibri" panose="020F0502020204030204" pitchFamily="34" charset="0"/>
                <a:ea typeface="Arial" panose="020B0604020202020204" pitchFamily="34" charset="0"/>
              </a:rPr>
              <a:t>Embodied Artificial Intelligence’,</a:t>
            </a:r>
            <a:r>
              <a:rPr lang="en-GB" sz="1800" kern="100" dirty="0">
                <a:solidFill>
                  <a:srgbClr val="333333"/>
                </a:solidFill>
                <a:effectLst/>
                <a:latin typeface="Calibri" panose="020F0502020204030204" pitchFamily="34" charset="0"/>
                <a:ea typeface="Arial" panose="020B0604020202020204" pitchFamily="34" charset="0"/>
              </a:rPr>
              <a:t> Seminar July 7-11, 2003, ISBN 978-3-540-27833-7 (2004).</a:t>
            </a:r>
            <a:endParaRPr lang="en-GB" sz="1800" kern="100" dirty="0">
              <a:effectLst/>
              <a:latin typeface="Calibri" panose="020F0502020204030204" pitchFamily="34" charset="0"/>
              <a:ea typeface="Arial" panose="020B0604020202020204" pitchFamily="34" charset="0"/>
            </a:endParaRPr>
          </a:p>
          <a:p>
            <a:pPr>
              <a:spcAft>
                <a:spcPts val="100"/>
              </a:spcAft>
              <a:tabLst>
                <a:tab pos="2340610" algn="l"/>
              </a:tabLst>
            </a:pPr>
            <a:r>
              <a:rPr lang="en-GB" sz="1800" b="1" kern="100" baseline="30000" dirty="0">
                <a:effectLst/>
                <a:latin typeface="Calibri" panose="020F0502020204030204" pitchFamily="34" charset="0"/>
                <a:ea typeface="Arial" panose="020B0604020202020204" pitchFamily="34" charset="0"/>
              </a:rPr>
              <a:t>A</a:t>
            </a:r>
            <a:r>
              <a:rPr lang="en-GB" sz="1800" kern="100" dirty="0">
                <a:effectLst/>
                <a:latin typeface="Calibri" panose="020F0502020204030204" pitchFamily="34" charset="0"/>
                <a:ea typeface="Arial" panose="020B0604020202020204" pitchFamily="34" charset="0"/>
              </a:rPr>
              <a:t> John Johnson, </a:t>
            </a:r>
            <a:r>
              <a:rPr lang="en-GB" sz="1800" i="1" kern="100" dirty="0">
                <a:effectLst/>
                <a:latin typeface="Calibri" panose="020F0502020204030204" pitchFamily="34" charset="0"/>
                <a:ea typeface="Arial" panose="020B0604020202020204" pitchFamily="34" charset="0"/>
              </a:rPr>
              <a:t>‘The Allure of Machinic Life’,</a:t>
            </a:r>
            <a:r>
              <a:rPr lang="en-GB" sz="1800" kern="100" dirty="0">
                <a:effectLst/>
                <a:latin typeface="Calibri" panose="020F0502020204030204" pitchFamily="34" charset="0"/>
                <a:ea typeface="Arial" panose="020B0604020202020204" pitchFamily="34" charset="0"/>
              </a:rPr>
              <a:t> (MIT Press, 2008), ISBN-13: 9780262101264.</a:t>
            </a:r>
            <a:r>
              <a:rPr lang="en-GB" sz="1800" kern="100" dirty="0">
                <a:solidFill>
                  <a:srgbClr val="000000"/>
                </a:solidFill>
                <a:effectLst/>
                <a:latin typeface="Georgia" panose="02040502050405020303" pitchFamily="18" charset="0"/>
                <a:ea typeface="Arial" panose="020B0604020202020204" pitchFamily="34" charset="0"/>
              </a:rPr>
              <a:t> </a:t>
            </a:r>
            <a:endParaRPr lang="en-GB" sz="1800" kern="100" dirty="0">
              <a:effectLst/>
              <a:latin typeface="Calibri" panose="020F0502020204030204" pitchFamily="34" charset="0"/>
              <a:ea typeface="Arial" panose="020B0604020202020204" pitchFamily="34" charset="0"/>
            </a:endParaRPr>
          </a:p>
          <a:p>
            <a:pPr>
              <a:spcAft>
                <a:spcPts val="100"/>
              </a:spcAft>
            </a:pPr>
            <a:r>
              <a:rPr lang="en-GB" sz="1800" b="1" kern="100" baseline="30000" dirty="0">
                <a:effectLst/>
                <a:latin typeface="Calibri" panose="020F0502020204030204" pitchFamily="34" charset="0"/>
                <a:ea typeface="Arial" panose="020B0604020202020204" pitchFamily="34" charset="0"/>
              </a:rPr>
              <a:t>A</a:t>
            </a:r>
            <a:r>
              <a:rPr lang="en-GB" sz="1800" kern="100" dirty="0">
                <a:effectLst/>
                <a:latin typeface="Calibri" panose="020F0502020204030204" pitchFamily="34" charset="0"/>
                <a:ea typeface="Arial" panose="020B0604020202020204" pitchFamily="34" charset="0"/>
              </a:rPr>
              <a:t> Mark Johnson, </a:t>
            </a:r>
            <a:r>
              <a:rPr lang="en-GB" sz="1800" i="1" kern="100" dirty="0">
                <a:effectLst/>
                <a:latin typeface="Calibri" panose="020F0502020204030204" pitchFamily="34" charset="0"/>
                <a:ea typeface="Arial" panose="020B0604020202020204" pitchFamily="34" charset="0"/>
              </a:rPr>
              <a:t>‘The Meaning of the Body’,</a:t>
            </a:r>
            <a:r>
              <a:rPr lang="en-GB" sz="1800" kern="100" dirty="0">
                <a:effectLst/>
                <a:latin typeface="Calibri" panose="020F0502020204030204" pitchFamily="34" charset="0"/>
                <a:ea typeface="Arial" panose="020B0604020202020204" pitchFamily="34" charset="0"/>
              </a:rPr>
              <a:t> (University of Chicago Press, 2007).</a:t>
            </a:r>
          </a:p>
          <a:p>
            <a:pPr>
              <a:spcAft>
                <a:spcPts val="100"/>
              </a:spcAft>
            </a:pPr>
            <a:r>
              <a:rPr lang="en-GB" sz="1800" b="1" kern="100" baseline="30000" dirty="0">
                <a:effectLst/>
                <a:latin typeface="Calibri" panose="020F0502020204030204" pitchFamily="34" charset="0"/>
                <a:ea typeface="Arial" panose="020B0604020202020204" pitchFamily="34" charset="0"/>
              </a:rPr>
              <a:t>KT</a:t>
            </a:r>
            <a:r>
              <a:rPr lang="en-GB" sz="1800" kern="100" dirty="0">
                <a:effectLst/>
                <a:latin typeface="Calibri" panose="020F0502020204030204" pitchFamily="34" charset="0"/>
                <a:ea typeface="Arial" panose="020B0604020202020204" pitchFamily="34" charset="0"/>
              </a:rPr>
              <a:t> Immanuel Kant, ‘</a:t>
            </a:r>
            <a:r>
              <a:rPr lang="en-GB" sz="1800" i="1" kern="100" dirty="0">
                <a:effectLst/>
                <a:latin typeface="Calibri" panose="020F0502020204030204" pitchFamily="34" charset="0"/>
                <a:ea typeface="Arial" panose="020B0604020202020204" pitchFamily="34" charset="0"/>
              </a:rPr>
              <a:t>Critique of Judgement’</a:t>
            </a:r>
            <a:r>
              <a:rPr lang="en-GB" sz="1800" kern="100" dirty="0">
                <a:effectLst/>
                <a:latin typeface="Calibri" panose="020F0502020204030204" pitchFamily="34" charset="0"/>
                <a:ea typeface="Arial" panose="020B0604020202020204" pitchFamily="34" charset="0"/>
              </a:rPr>
              <a:t>, (1790), (Indianapolis: Hackett, 1987), see Part 2 on </a:t>
            </a:r>
            <a:r>
              <a:rPr lang="en-GB" sz="1800" i="1" kern="100" dirty="0">
                <a:effectLst/>
                <a:latin typeface="Calibri" panose="020F0502020204030204" pitchFamily="34" charset="0"/>
                <a:ea typeface="Arial" panose="020B0604020202020204" pitchFamily="34" charset="0"/>
              </a:rPr>
              <a:t>Teleology</a:t>
            </a:r>
            <a:r>
              <a:rPr lang="en-GB" sz="1800" b="1" kern="100" dirty="0">
                <a:effectLst/>
                <a:latin typeface="Calibri" panose="020F0502020204030204" pitchFamily="34" charset="0"/>
                <a:ea typeface="Arial" panose="020B0604020202020204" pitchFamily="34" charset="0"/>
              </a:rPr>
              <a:t>.</a:t>
            </a:r>
            <a:endParaRPr lang="en-GB" sz="1800" kern="100" dirty="0">
              <a:effectLst/>
              <a:latin typeface="Calibri" panose="020F0502020204030204" pitchFamily="34" charset="0"/>
              <a:ea typeface="Arial" panose="020B0604020202020204" pitchFamily="34" charset="0"/>
            </a:endParaRPr>
          </a:p>
          <a:p>
            <a:r>
              <a:rPr lang="en-GB" sz="1800" b="1" kern="100" baseline="30000" dirty="0">
                <a:effectLst/>
                <a:latin typeface="Calibri" panose="020F0502020204030204" pitchFamily="34" charset="0"/>
                <a:ea typeface="Arial" panose="020B0604020202020204" pitchFamily="34" charset="0"/>
              </a:rPr>
              <a:t>KT</a:t>
            </a:r>
            <a:r>
              <a:rPr lang="en-GB" sz="1800" kern="100" dirty="0">
                <a:effectLst/>
                <a:latin typeface="Calibri" panose="020F0502020204030204" pitchFamily="34" charset="0"/>
                <a:ea typeface="Arial" panose="020B0604020202020204" pitchFamily="34" charset="0"/>
              </a:rPr>
              <a:t> </a:t>
            </a:r>
            <a:r>
              <a:rPr lang="en-GB" sz="1800" kern="0" dirty="0">
                <a:effectLst/>
                <a:latin typeface="Calibri" panose="020F0502020204030204" pitchFamily="34" charset="0"/>
                <a:ea typeface="Calibri" panose="020F0502020204030204" pitchFamily="34" charset="0"/>
                <a:cs typeface="Times New Roman" panose="02020603050405020304" pitchFamily="18" charset="0"/>
              </a:rPr>
              <a:t>Jaegwon Kim, </a:t>
            </a:r>
            <a:r>
              <a:rPr lang="en-GB" sz="1800" i="1" kern="0" dirty="0">
                <a:effectLst/>
                <a:latin typeface="Calibri" panose="020F0502020204030204" pitchFamily="34" charset="0"/>
                <a:ea typeface="Calibri" panose="020F0502020204030204" pitchFamily="34" charset="0"/>
                <a:cs typeface="Times New Roman" panose="02020603050405020304" pitchFamily="18" charset="0"/>
              </a:rPr>
              <a:t>‘Making Sense of Emergence’, Philosophical Studies, </a:t>
            </a:r>
            <a:r>
              <a:rPr lang="en-GB" sz="1800" b="1" kern="0" dirty="0">
                <a:effectLst/>
                <a:latin typeface="Calibri" panose="020F0502020204030204" pitchFamily="34" charset="0"/>
                <a:ea typeface="Calibri" panose="020F0502020204030204" pitchFamily="34" charset="0"/>
                <a:cs typeface="Times New Roman" panose="02020603050405020304" pitchFamily="18" charset="0"/>
              </a:rPr>
              <a:t>95</a:t>
            </a:r>
            <a:r>
              <a:rPr lang="en-GB" sz="1800" kern="0" dirty="0">
                <a:effectLst/>
                <a:latin typeface="Calibri" panose="020F0502020204030204" pitchFamily="34" charset="0"/>
                <a:ea typeface="Calibri" panose="020F0502020204030204" pitchFamily="34" charset="0"/>
                <a:cs typeface="Times New Roman" panose="02020603050405020304" pitchFamily="18" charset="0"/>
              </a:rPr>
              <a:t>: pp.</a:t>
            </a:r>
            <a:r>
              <a:rPr lang="en-GB" sz="1800" b="1" kern="0" dirty="0">
                <a:effectLst/>
                <a:latin typeface="Calibri" panose="020F0502020204030204" pitchFamily="34" charset="0"/>
                <a:ea typeface="Calibri" panose="020F0502020204030204" pitchFamily="34" charset="0"/>
                <a:cs typeface="Times New Roman" panose="02020603050405020304" pitchFamily="18" charset="0"/>
              </a:rPr>
              <a:t> </a:t>
            </a:r>
            <a:r>
              <a:rPr lang="en-GB" sz="1800" kern="0" dirty="0">
                <a:effectLst/>
                <a:latin typeface="Calibri" panose="020F0502020204030204" pitchFamily="34" charset="0"/>
                <a:ea typeface="Calibri" panose="020F0502020204030204" pitchFamily="34" charset="0"/>
                <a:cs typeface="Times New Roman" panose="02020603050405020304" pitchFamily="18" charset="0"/>
              </a:rPr>
              <a:t>3–36, 1999; </a:t>
            </a:r>
            <a:r>
              <a:rPr lang="en-GB" sz="1800" kern="100" dirty="0">
                <a:effectLst/>
                <a:latin typeface="Calibri" panose="020F0502020204030204" pitchFamily="34" charset="0"/>
                <a:ea typeface="Arial" panose="020B0604020202020204" pitchFamily="34" charset="0"/>
              </a:rPr>
              <a:t>Kim, </a:t>
            </a:r>
            <a:r>
              <a:rPr lang="en-GB" sz="1800" i="1" kern="100" dirty="0">
                <a:effectLst/>
                <a:latin typeface="Calibri" panose="020F0502020204030204" pitchFamily="34" charset="0"/>
                <a:ea typeface="Arial" panose="020B0604020202020204" pitchFamily="34" charset="0"/>
              </a:rPr>
              <a:t>‘Emergence: Core ideas</a:t>
            </a:r>
            <a:endParaRPr lang="en-GB" sz="1800" kern="100" dirty="0">
              <a:effectLst/>
              <a:latin typeface="Calibri" panose="020F0502020204030204" pitchFamily="34" charset="0"/>
              <a:ea typeface="Arial" panose="020B0604020202020204" pitchFamily="34" charset="0"/>
            </a:endParaRPr>
          </a:p>
          <a:p>
            <a:pPr>
              <a:spcAft>
                <a:spcPts val="100"/>
              </a:spcAft>
            </a:pPr>
            <a:r>
              <a:rPr lang="en-GB" sz="1800" i="1" kern="100" dirty="0">
                <a:effectLst/>
                <a:latin typeface="Calibri" panose="020F0502020204030204" pitchFamily="34" charset="0"/>
                <a:ea typeface="Arial" panose="020B0604020202020204" pitchFamily="34" charset="0"/>
              </a:rPr>
              <a:t>    and issues’, </a:t>
            </a:r>
            <a:r>
              <a:rPr lang="en-GB" sz="1800" i="1" kern="100" dirty="0" err="1">
                <a:effectLst/>
                <a:latin typeface="Calibri" panose="020F0502020204030204" pitchFamily="34" charset="0"/>
                <a:ea typeface="Arial" panose="020B0604020202020204" pitchFamily="34" charset="0"/>
              </a:rPr>
              <a:t>Synthese</a:t>
            </a:r>
            <a:r>
              <a:rPr lang="en-GB" sz="1800" i="1" kern="100" dirty="0">
                <a:effectLst/>
                <a:latin typeface="Calibri" panose="020F0502020204030204" pitchFamily="34" charset="0"/>
                <a:ea typeface="Arial" panose="020B0604020202020204" pitchFamily="34" charset="0"/>
              </a:rPr>
              <a:t>, </a:t>
            </a:r>
            <a:r>
              <a:rPr lang="en-GB" sz="1800" b="1" kern="100" dirty="0">
                <a:effectLst/>
                <a:latin typeface="Calibri" panose="020F0502020204030204" pitchFamily="34" charset="0"/>
                <a:ea typeface="Arial" panose="020B0604020202020204" pitchFamily="34" charset="0"/>
              </a:rPr>
              <a:t>151</a:t>
            </a:r>
            <a:r>
              <a:rPr lang="en-GB" sz="1800" kern="100" dirty="0">
                <a:effectLst/>
                <a:latin typeface="Calibri" panose="020F0502020204030204" pitchFamily="34" charset="0"/>
                <a:ea typeface="Arial" panose="020B0604020202020204" pitchFamily="34" charset="0"/>
              </a:rPr>
              <a:t>, pp 547–559, 2006. See also other papers by Kim.</a:t>
            </a:r>
          </a:p>
          <a:p>
            <a:pPr>
              <a:spcAft>
                <a:spcPts val="100"/>
              </a:spcAft>
            </a:pPr>
            <a:r>
              <a:rPr lang="en-GB" sz="1800" b="1" kern="100" baseline="30000" dirty="0">
                <a:effectLst/>
                <a:latin typeface="Calibri" panose="020F0502020204030204" pitchFamily="34" charset="0"/>
                <a:ea typeface="Arial" panose="020B0604020202020204" pitchFamily="34" charset="0"/>
              </a:rPr>
              <a:t>A   </a:t>
            </a:r>
            <a:r>
              <a:rPr lang="en-GB" sz="1800" kern="100" dirty="0">
                <a:effectLst/>
                <a:latin typeface="Calibri" panose="020F0502020204030204" pitchFamily="34" charset="0"/>
                <a:ea typeface="Arial" panose="020B0604020202020204" pitchFamily="34" charset="0"/>
              </a:rPr>
              <a:t>George Lakoff and Mark Johnson, ‘</a:t>
            </a:r>
            <a:r>
              <a:rPr lang="en-GB" sz="1800" i="1" kern="100" dirty="0">
                <a:effectLst/>
                <a:latin typeface="Calibri" panose="020F0502020204030204" pitchFamily="34" charset="0"/>
                <a:ea typeface="Arial" panose="020B0604020202020204" pitchFamily="34" charset="0"/>
              </a:rPr>
              <a:t>Metaphors We Live By’</a:t>
            </a:r>
            <a:r>
              <a:rPr lang="en-GB" sz="1800" kern="100" dirty="0">
                <a:effectLst/>
                <a:latin typeface="Calibri" panose="020F0502020204030204" pitchFamily="34" charset="0"/>
                <a:ea typeface="Arial" panose="020B0604020202020204" pitchFamily="34" charset="0"/>
              </a:rPr>
              <a:t>, (University of Chicago Press, 2003).</a:t>
            </a:r>
          </a:p>
          <a:p>
            <a:pPr>
              <a:spcAft>
                <a:spcPts val="100"/>
              </a:spcAft>
            </a:pPr>
            <a:r>
              <a:rPr lang="en-GB" sz="1800" b="1" kern="100" baseline="30000" dirty="0">
                <a:effectLst/>
                <a:latin typeface="Calibri" panose="020F0502020204030204" pitchFamily="34" charset="0"/>
                <a:ea typeface="Arial" panose="020B0604020202020204" pitchFamily="34" charset="0"/>
              </a:rPr>
              <a:t>T</a:t>
            </a:r>
            <a:r>
              <a:rPr lang="en-GB" sz="1800" kern="100" dirty="0">
                <a:solidFill>
                  <a:srgbClr val="0000FF"/>
                </a:solidFill>
                <a:effectLst/>
                <a:latin typeface="Calibri" panose="020F0502020204030204" pitchFamily="34" charset="0"/>
                <a:ea typeface="Batang" panose="02030600000101010101" pitchFamily="18" charset="-127"/>
              </a:rPr>
              <a:t> </a:t>
            </a:r>
            <a:r>
              <a:rPr lang="en-GB" sz="1800" kern="100" dirty="0">
                <a:effectLst/>
                <a:latin typeface="Calibri" panose="020F0502020204030204" pitchFamily="34" charset="0"/>
                <a:ea typeface="Batang" panose="02030600000101010101" pitchFamily="18" charset="-127"/>
              </a:rPr>
              <a:t>Pier Luigi Luisi, </a:t>
            </a:r>
            <a:r>
              <a:rPr lang="en-GB" sz="1800" kern="100" dirty="0">
                <a:effectLst/>
                <a:latin typeface="Gulim" panose="020B0600000101010101" pitchFamily="34" charset="-127"/>
                <a:ea typeface="Batang" panose="02030600000101010101" pitchFamily="18" charset="-127"/>
              </a:rPr>
              <a:t>‘</a:t>
            </a:r>
            <a:r>
              <a:rPr lang="en-GB" sz="1800" i="1" kern="100" dirty="0">
                <a:effectLst/>
                <a:latin typeface="Calibri" panose="020F0502020204030204" pitchFamily="34" charset="0"/>
                <a:ea typeface="Batang" panose="02030600000101010101" pitchFamily="18" charset="-127"/>
              </a:rPr>
              <a:t>Autopoiesis: A Review and Reappraisal</a:t>
            </a:r>
            <a:r>
              <a:rPr lang="en-GB" sz="1800" i="1" kern="100" dirty="0">
                <a:effectLst/>
                <a:latin typeface="Gulim" panose="020B0600000101010101" pitchFamily="34" charset="-127"/>
                <a:ea typeface="Batang" panose="02030600000101010101" pitchFamily="18" charset="-127"/>
              </a:rPr>
              <a:t>’</a:t>
            </a:r>
            <a:r>
              <a:rPr lang="en-GB" sz="1800" kern="100" dirty="0">
                <a:effectLst/>
                <a:latin typeface="Calibri" panose="020F0502020204030204" pitchFamily="34" charset="0"/>
                <a:ea typeface="Batang" panose="02030600000101010101" pitchFamily="18" charset="-127"/>
              </a:rPr>
              <a:t>, </a:t>
            </a:r>
            <a:r>
              <a:rPr lang="en-GB" sz="1800" i="1" kern="100" dirty="0" err="1">
                <a:effectLst/>
                <a:latin typeface="Calibri" panose="020F0502020204030204" pitchFamily="34" charset="0"/>
                <a:ea typeface="Batang" panose="02030600000101010101" pitchFamily="18" charset="-127"/>
              </a:rPr>
              <a:t>Naturwissenschaften</a:t>
            </a:r>
            <a:r>
              <a:rPr lang="en-GB" sz="1800" kern="100" dirty="0">
                <a:effectLst/>
                <a:latin typeface="Calibri" panose="020F0502020204030204" pitchFamily="34" charset="0"/>
                <a:ea typeface="Batang" panose="02030600000101010101" pitchFamily="18" charset="-127"/>
              </a:rPr>
              <a:t>, </a:t>
            </a:r>
            <a:r>
              <a:rPr lang="en-GB" sz="1800" b="1" kern="100" dirty="0">
                <a:effectLst/>
                <a:latin typeface="Calibri" panose="020F0502020204030204" pitchFamily="34" charset="0"/>
                <a:ea typeface="Batang" panose="02030600000101010101" pitchFamily="18" charset="-127"/>
              </a:rPr>
              <a:t>90</a:t>
            </a:r>
            <a:r>
              <a:rPr lang="en-GB" sz="1800" kern="100" dirty="0">
                <a:effectLst/>
                <a:latin typeface="Calibri" panose="020F0502020204030204" pitchFamily="34" charset="0"/>
                <a:ea typeface="Batang" panose="02030600000101010101" pitchFamily="18" charset="-127"/>
              </a:rPr>
              <a:t>, (2003), pp 49-59. </a:t>
            </a:r>
            <a:endParaRPr lang="en-GB" sz="1800" kern="100" dirty="0">
              <a:effectLst/>
              <a:latin typeface="Calibri" panose="020F0502020204030204" pitchFamily="34" charset="0"/>
              <a:ea typeface="Arial" panose="020B0604020202020204" pitchFamily="34" charset="0"/>
            </a:endParaRPr>
          </a:p>
          <a:p>
            <a:r>
              <a:rPr lang="en-GB" sz="1800" b="1" kern="100" baseline="30000" dirty="0">
                <a:effectLst/>
                <a:latin typeface="Calibri" panose="020F0502020204030204" pitchFamily="34" charset="0"/>
                <a:ea typeface="Arial" panose="020B0604020202020204" pitchFamily="34" charset="0"/>
              </a:rPr>
              <a:t>T</a:t>
            </a:r>
            <a:r>
              <a:rPr lang="en-GB" sz="1800" kern="100" dirty="0">
                <a:solidFill>
                  <a:srgbClr val="0000FF"/>
                </a:solidFill>
                <a:effectLst/>
                <a:latin typeface="Calibri" panose="020F0502020204030204" pitchFamily="34" charset="0"/>
                <a:ea typeface="Batang" panose="02030600000101010101" pitchFamily="18" charset="-127"/>
              </a:rPr>
              <a:t> </a:t>
            </a:r>
            <a:r>
              <a:rPr lang="en-GB" sz="1800" kern="100" dirty="0">
                <a:effectLst/>
                <a:latin typeface="Calibri" panose="020F0502020204030204" pitchFamily="34" charset="0"/>
                <a:ea typeface="Arial" panose="020B0604020202020204" pitchFamily="34" charset="0"/>
              </a:rPr>
              <a:t>Humberto Maturana, </a:t>
            </a:r>
            <a:r>
              <a:rPr lang="en-GB" sz="1800" i="1" kern="100" dirty="0">
                <a:effectLst/>
                <a:latin typeface="Calibri" panose="020F0502020204030204" pitchFamily="34" charset="0"/>
                <a:ea typeface="Arial" panose="020B0604020202020204" pitchFamily="34" charset="0"/>
              </a:rPr>
              <a:t>‘Ultrastability … Autopoiesis? Reflective Response to Tom Froese and John Stewart’,</a:t>
            </a:r>
            <a:r>
              <a:rPr lang="en-GB" sz="1800" kern="100" dirty="0">
                <a:effectLst/>
                <a:latin typeface="Calibri" panose="020F0502020204030204" pitchFamily="34" charset="0"/>
                <a:ea typeface="Arial" panose="020B0604020202020204" pitchFamily="34" charset="0"/>
              </a:rPr>
              <a:t> </a:t>
            </a:r>
          </a:p>
          <a:p>
            <a:pPr>
              <a:spcAft>
                <a:spcPts val="100"/>
              </a:spcAft>
            </a:pPr>
            <a:r>
              <a:rPr lang="en-GB" sz="1800" i="1" kern="100" dirty="0">
                <a:effectLst/>
                <a:latin typeface="Calibri" panose="020F0502020204030204" pitchFamily="34" charset="0"/>
                <a:ea typeface="Arial" panose="020B0604020202020204" pitchFamily="34" charset="0"/>
              </a:rPr>
              <a:t>  Cybernetics and Human Knowing</a:t>
            </a:r>
            <a:r>
              <a:rPr lang="en-GB" sz="1800" kern="100" dirty="0">
                <a:effectLst/>
                <a:latin typeface="Calibri" panose="020F0502020204030204" pitchFamily="34" charset="0"/>
                <a:ea typeface="Arial" panose="020B0604020202020204" pitchFamily="34" charset="0"/>
              </a:rPr>
              <a:t>, </a:t>
            </a:r>
            <a:r>
              <a:rPr lang="en-GB" sz="1800" b="1" kern="100" dirty="0">
                <a:effectLst/>
                <a:latin typeface="Calibri" panose="020F0502020204030204" pitchFamily="34" charset="0"/>
                <a:ea typeface="Arial" panose="020B0604020202020204" pitchFamily="34" charset="0"/>
              </a:rPr>
              <a:t>18</a:t>
            </a:r>
            <a:r>
              <a:rPr lang="en-GB" sz="1800" kern="100" dirty="0">
                <a:effectLst/>
                <a:latin typeface="Calibri" panose="020F0502020204030204" pitchFamily="34" charset="0"/>
                <a:ea typeface="Arial" panose="020B0604020202020204" pitchFamily="34" charset="0"/>
              </a:rPr>
              <a:t>, nos. 1-2, pp. 143-152, 2011. </a:t>
            </a:r>
          </a:p>
          <a:p>
            <a:pPr>
              <a:spcAft>
                <a:spcPts val="100"/>
              </a:spcAft>
              <a:tabLst>
                <a:tab pos="4231005" algn="l"/>
              </a:tabLst>
            </a:pPr>
            <a:r>
              <a:rPr lang="en-GB" sz="1800" b="1" kern="100" baseline="30000" dirty="0">
                <a:effectLst/>
                <a:latin typeface="Calibri" panose="020F0502020204030204" pitchFamily="34" charset="0"/>
                <a:ea typeface="Arial" panose="020B0604020202020204" pitchFamily="34" charset="0"/>
              </a:rPr>
              <a:t>KT</a:t>
            </a:r>
            <a:r>
              <a:rPr lang="en-GB" sz="1800" kern="100" dirty="0">
                <a:effectLst/>
                <a:latin typeface="Calibri" panose="020F0502020204030204" pitchFamily="34" charset="0"/>
                <a:ea typeface="Arial" panose="020B0604020202020204" pitchFamily="34" charset="0"/>
              </a:rPr>
              <a:t> </a:t>
            </a:r>
            <a:r>
              <a:rPr lang="en-GB" sz="1800" kern="100" dirty="0">
                <a:effectLst/>
                <a:latin typeface="Calibri" panose="020F0502020204030204" pitchFamily="34" charset="0"/>
                <a:ea typeface="Batang" panose="02030600000101010101" pitchFamily="18" charset="-127"/>
              </a:rPr>
              <a:t>Humberto Maturana &amp; Francisco Varela, </a:t>
            </a:r>
            <a:r>
              <a:rPr lang="en-GB" sz="1800" i="1" kern="100" dirty="0">
                <a:effectLst/>
                <a:latin typeface="Gulim" panose="020B0600000101010101" pitchFamily="34" charset="-127"/>
                <a:ea typeface="Batang" panose="02030600000101010101" pitchFamily="18" charset="-127"/>
              </a:rPr>
              <a:t>‘</a:t>
            </a:r>
            <a:r>
              <a:rPr lang="en-GB" sz="1800" i="1" kern="100" dirty="0">
                <a:effectLst/>
                <a:latin typeface="Calibri" panose="020F0502020204030204" pitchFamily="34" charset="0"/>
                <a:ea typeface="Batang" panose="02030600000101010101" pitchFamily="18" charset="-127"/>
              </a:rPr>
              <a:t>Autopoiesis and Cognition</a:t>
            </a:r>
            <a:r>
              <a:rPr lang="en-GB" sz="1800" i="1" kern="100" dirty="0">
                <a:effectLst/>
                <a:latin typeface="Gulim" panose="020B0600000101010101" pitchFamily="34" charset="-127"/>
                <a:ea typeface="Batang" panose="02030600000101010101" pitchFamily="18" charset="-127"/>
              </a:rPr>
              <a:t>’</a:t>
            </a:r>
            <a:r>
              <a:rPr lang="en-GB" sz="1800" i="1" kern="100" dirty="0">
                <a:effectLst/>
                <a:latin typeface="Calibri" panose="020F0502020204030204" pitchFamily="34" charset="0"/>
                <a:ea typeface="Batang" panose="02030600000101010101" pitchFamily="18" charset="-127"/>
              </a:rPr>
              <a:t>, Boston Studies in the Phil. Sci., </a:t>
            </a:r>
            <a:r>
              <a:rPr lang="en-GB" sz="1800" kern="100" dirty="0">
                <a:effectLst/>
                <a:latin typeface="Calibri" panose="020F0502020204030204" pitchFamily="34" charset="0"/>
                <a:ea typeface="Batang" panose="02030600000101010101" pitchFamily="18" charset="-127"/>
              </a:rPr>
              <a:t>Vol. </a:t>
            </a:r>
            <a:r>
              <a:rPr lang="en-GB" sz="1800" b="1" kern="100" dirty="0">
                <a:effectLst/>
                <a:latin typeface="Calibri" panose="020F0502020204030204" pitchFamily="34" charset="0"/>
                <a:ea typeface="Batang" panose="02030600000101010101" pitchFamily="18" charset="-127"/>
              </a:rPr>
              <a:t>42,</a:t>
            </a:r>
            <a:r>
              <a:rPr lang="en-GB" sz="1800" kern="100" dirty="0">
                <a:effectLst/>
                <a:latin typeface="Calibri" panose="020F0502020204030204" pitchFamily="34" charset="0"/>
                <a:ea typeface="Batang" panose="02030600000101010101" pitchFamily="18" charset="-127"/>
              </a:rPr>
              <a:t> (1980).</a:t>
            </a:r>
            <a:endParaRPr lang="en-GB" sz="1800" kern="100" dirty="0">
              <a:effectLst/>
              <a:latin typeface="Calibri" panose="020F0502020204030204" pitchFamily="34" charset="0"/>
              <a:ea typeface="Arial" panose="020B0604020202020204" pitchFamily="34" charset="0"/>
            </a:endParaRPr>
          </a:p>
          <a:p>
            <a:pPr>
              <a:spcAft>
                <a:spcPts val="100"/>
              </a:spcAft>
            </a:pPr>
            <a:r>
              <a:rPr lang="en-GB" sz="1800" b="1" baseline="30000" dirty="0">
                <a:effectLst/>
                <a:latin typeface="Calibri" panose="020F0502020204030204" pitchFamily="34" charset="0"/>
                <a:ea typeface="Arial Unicode MS"/>
                <a:cs typeface="Code"/>
              </a:rPr>
              <a:t>A</a:t>
            </a:r>
            <a:r>
              <a:rPr lang="en-GB" sz="1800" dirty="0">
                <a:effectLst/>
                <a:latin typeface="Code"/>
                <a:ea typeface="Arial Unicode MS"/>
                <a:cs typeface="Code"/>
              </a:rPr>
              <a:t> </a:t>
            </a:r>
            <a:r>
              <a:rPr lang="en-GB" sz="1800" dirty="0">
                <a:effectLst/>
                <a:latin typeface="Calibri" panose="020F0502020204030204" pitchFamily="34" charset="0"/>
                <a:ea typeface="Batang" panose="02030600000101010101" pitchFamily="18" charset="-127"/>
                <a:cs typeface="Code"/>
              </a:rPr>
              <a:t>Humberto Maturana &amp; Francisco Varela, ‘</a:t>
            </a:r>
            <a:r>
              <a:rPr lang="en-GB" sz="1800" i="1" dirty="0">
                <a:effectLst/>
                <a:latin typeface="Calibri" panose="020F0502020204030204" pitchFamily="34" charset="0"/>
                <a:ea typeface="Batang" panose="02030600000101010101" pitchFamily="18" charset="-127"/>
                <a:cs typeface="Code"/>
              </a:rPr>
              <a:t>The Tree of Knowledge’</a:t>
            </a:r>
            <a:r>
              <a:rPr lang="en-GB" sz="1800" dirty="0">
                <a:effectLst/>
                <a:latin typeface="Calibri" panose="020F0502020204030204" pitchFamily="34" charset="0"/>
                <a:ea typeface="Batang" panose="02030600000101010101" pitchFamily="18" charset="-127"/>
                <a:cs typeface="Code"/>
              </a:rPr>
              <a:t>, (Boston &amp; London: Shambhala, Rev. Edition, 1998). </a:t>
            </a:r>
            <a:endParaRPr lang="en-GB" sz="1800" dirty="0">
              <a:effectLst/>
              <a:latin typeface="Code"/>
              <a:ea typeface="Arial Unicode MS"/>
              <a:cs typeface="Code"/>
            </a:endParaRPr>
          </a:p>
        </p:txBody>
      </p:sp>
    </p:spTree>
    <p:extLst>
      <p:ext uri="{BB962C8B-B14F-4D97-AF65-F5344CB8AC3E}">
        <p14:creationId xmlns:p14="http://schemas.microsoft.com/office/powerpoint/2010/main" val="10828129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3933F58-8135-4B02-B35C-DAAD7261DAD7}"/>
              </a:ext>
            </a:extLst>
          </p:cNvPr>
          <p:cNvSpPr txBox="1"/>
          <p:nvPr/>
        </p:nvSpPr>
        <p:spPr>
          <a:xfrm>
            <a:off x="398585" y="621821"/>
            <a:ext cx="11676184" cy="5614357"/>
          </a:xfrm>
          <a:prstGeom prst="rect">
            <a:avLst/>
          </a:prstGeom>
          <a:noFill/>
        </p:spPr>
        <p:txBody>
          <a:bodyPr wrap="square" rtlCol="0">
            <a:spAutoFit/>
          </a:bodyPr>
          <a:lstStyle/>
          <a:p>
            <a:pPr>
              <a:spcAft>
                <a:spcPts val="100"/>
              </a:spcAft>
            </a:pPr>
            <a:endParaRPr lang="en-GB" sz="1800" b="1" kern="100" baseline="30000" dirty="0">
              <a:effectLst/>
              <a:latin typeface="Calibri" panose="020F0502020204030204" pitchFamily="34" charset="0"/>
              <a:ea typeface="Arial" panose="020B0604020202020204" pitchFamily="34" charset="0"/>
            </a:endParaRPr>
          </a:p>
          <a:p>
            <a:pPr algn="ctr">
              <a:spcAft>
                <a:spcPts val="100"/>
              </a:spcAft>
            </a:pPr>
            <a:r>
              <a:rPr lang="en-GB" sz="1800" b="1" kern="100" dirty="0">
                <a:solidFill>
                  <a:srgbClr val="0000FF"/>
                </a:solidFill>
                <a:effectLst/>
                <a:latin typeface="Calibri" panose="020F0502020204030204" pitchFamily="34" charset="0"/>
                <a:ea typeface="Arial" panose="020B0604020202020204" pitchFamily="34" charset="0"/>
              </a:rPr>
              <a:t>Bibliography</a:t>
            </a:r>
            <a:r>
              <a:rPr lang="en-GB" sz="1800" b="1" i="1" kern="100" dirty="0">
                <a:effectLst/>
                <a:latin typeface="Calibri" panose="020F0502020204030204" pitchFamily="34" charset="0"/>
                <a:ea typeface="Arial" panose="020B0604020202020204" pitchFamily="34" charset="0"/>
              </a:rPr>
              <a:t> contd.</a:t>
            </a:r>
          </a:p>
          <a:p>
            <a:pPr>
              <a:spcAft>
                <a:spcPts val="100"/>
              </a:spcAft>
            </a:pPr>
            <a:endParaRPr lang="en-GB" b="1" kern="100" baseline="30000" dirty="0">
              <a:latin typeface="Calibri" panose="020F0502020204030204" pitchFamily="34" charset="0"/>
              <a:ea typeface="Arial" panose="020B0604020202020204" pitchFamily="34" charset="0"/>
            </a:endParaRPr>
          </a:p>
          <a:p>
            <a:pPr>
              <a:spcAft>
                <a:spcPts val="100"/>
              </a:spcAft>
            </a:pPr>
            <a:r>
              <a:rPr lang="en-GB" sz="1800" b="1" kern="100" baseline="30000" dirty="0">
                <a:effectLst/>
                <a:latin typeface="Calibri" panose="020F0502020204030204" pitchFamily="34" charset="0"/>
                <a:ea typeface="Arial" panose="020B0604020202020204" pitchFamily="34" charset="0"/>
              </a:rPr>
              <a:t>T</a:t>
            </a:r>
            <a:r>
              <a:rPr lang="en-GB" sz="1800" kern="100" dirty="0">
                <a:effectLst/>
                <a:latin typeface="Calibri" panose="020F0502020204030204" pitchFamily="34" charset="0"/>
                <a:ea typeface="Arial" panose="020B0604020202020204" pitchFamily="34" charset="0"/>
              </a:rPr>
              <a:t> Albert </a:t>
            </a:r>
            <a:r>
              <a:rPr lang="en-GB" sz="1800" kern="100" dirty="0" err="1">
                <a:effectLst/>
                <a:latin typeface="Calibri" panose="020F0502020204030204" pitchFamily="34" charset="0"/>
                <a:ea typeface="Arial" panose="020B0604020202020204" pitchFamily="34" charset="0"/>
              </a:rPr>
              <a:t>Newen</a:t>
            </a:r>
            <a:r>
              <a:rPr lang="en-GB" sz="1800" kern="100" dirty="0">
                <a:effectLst/>
                <a:latin typeface="Calibri" panose="020F0502020204030204" pitchFamily="34" charset="0"/>
                <a:ea typeface="Arial" panose="020B0604020202020204" pitchFamily="34" charset="0"/>
              </a:rPr>
              <a:t>, Leon De Bruin &amp; Shaun Gallagher (Eds.), </a:t>
            </a:r>
            <a:r>
              <a:rPr lang="en-GB" sz="1800" i="1" kern="100" dirty="0">
                <a:effectLst/>
                <a:latin typeface="Calibri" panose="020F0502020204030204" pitchFamily="34" charset="0"/>
                <a:ea typeface="Arial" panose="020B0604020202020204" pitchFamily="34" charset="0"/>
              </a:rPr>
              <a:t>‘The Oxford Handbook of 4E Cognition’</a:t>
            </a:r>
            <a:r>
              <a:rPr lang="en-GB" sz="1800" kern="100" dirty="0">
                <a:effectLst/>
                <a:latin typeface="Calibri" panose="020F0502020204030204" pitchFamily="34" charset="0"/>
                <a:ea typeface="Arial" panose="020B0604020202020204" pitchFamily="34" charset="0"/>
              </a:rPr>
              <a:t>, (OUP, 2018).</a:t>
            </a:r>
          </a:p>
          <a:p>
            <a:pPr>
              <a:spcAft>
                <a:spcPts val="100"/>
              </a:spcAft>
            </a:pPr>
            <a:r>
              <a:rPr lang="en-GB" sz="1800" b="1" kern="100" baseline="30000" dirty="0">
                <a:effectLst/>
                <a:latin typeface="Calibri" panose="020F0502020204030204" pitchFamily="34" charset="0"/>
                <a:ea typeface="Arial" panose="020B0604020202020204" pitchFamily="34" charset="0"/>
              </a:rPr>
              <a:t>A</a:t>
            </a:r>
            <a:r>
              <a:rPr lang="en-GB" sz="1800" kern="100" dirty="0">
                <a:effectLst/>
                <a:latin typeface="Calibri" panose="020F0502020204030204" pitchFamily="34" charset="0"/>
                <a:ea typeface="Arial" panose="020B0604020202020204" pitchFamily="34" charset="0"/>
              </a:rPr>
              <a:t> Rachel Paine,</a:t>
            </a:r>
            <a:r>
              <a:rPr lang="en-GB" sz="1800" i="1" kern="100" dirty="0">
                <a:effectLst/>
                <a:latin typeface="Calibri" panose="020F0502020204030204" pitchFamily="34" charset="0"/>
                <a:ea typeface="Arial" panose="020B0604020202020204" pitchFamily="34" charset="0"/>
              </a:rPr>
              <a:t> ‘4EA’, </a:t>
            </a:r>
            <a:r>
              <a:rPr lang="en-GB" sz="1800" i="1" u="sng" kern="100" dirty="0">
                <a:solidFill>
                  <a:srgbClr val="0000FF"/>
                </a:solidFill>
                <a:effectLst/>
                <a:latin typeface="Calibri" panose="020F0502020204030204" pitchFamily="34" charset="0"/>
                <a:ea typeface="Arial" panose="020B0604020202020204" pitchFamily="34" charset="0"/>
                <a:hlinkClick r:id="rId2"/>
              </a:rPr>
              <a:t>The Philosophers' Magazine</a:t>
            </a:r>
            <a:r>
              <a:rPr lang="en-GB" sz="1800" i="1" kern="100" dirty="0">
                <a:effectLst/>
                <a:latin typeface="Calibri" panose="020F0502020204030204" pitchFamily="34" charset="0"/>
                <a:ea typeface="Arial" panose="020B0604020202020204" pitchFamily="34" charset="0"/>
              </a:rPr>
              <a:t>, </a:t>
            </a:r>
            <a:r>
              <a:rPr lang="en-GB" sz="1800" kern="100" dirty="0">
                <a:effectLst/>
                <a:latin typeface="Calibri" panose="020F0502020204030204" pitchFamily="34" charset="0"/>
                <a:ea typeface="Arial" panose="020B0604020202020204" pitchFamily="34" charset="0"/>
              </a:rPr>
              <a:t>Issue 72, 1st Quarter 2016, pp.</a:t>
            </a:r>
            <a:r>
              <a:rPr lang="en-GB" sz="1800" kern="100" dirty="0">
                <a:solidFill>
                  <a:srgbClr val="222222"/>
                </a:solidFill>
                <a:effectLst/>
                <a:latin typeface="Calibri" panose="020F0502020204030204" pitchFamily="34" charset="0"/>
                <a:ea typeface="Arial" panose="020B0604020202020204" pitchFamily="34" charset="0"/>
              </a:rPr>
              <a:t> 89-90. </a:t>
            </a:r>
            <a:r>
              <a:rPr lang="en-GB" sz="1800" u="sng" kern="100" dirty="0">
                <a:solidFill>
                  <a:srgbClr val="1E1A6D"/>
                </a:solidFill>
                <a:effectLst/>
                <a:latin typeface="Calibri" panose="020F0502020204030204" pitchFamily="34" charset="0"/>
                <a:ea typeface="Arial" panose="020B0604020202020204" pitchFamily="34" charset="0"/>
                <a:hlinkClick r:id="rId3"/>
              </a:rPr>
              <a:t>https://doi.org/10.5840/tpm20167246</a:t>
            </a:r>
            <a:endParaRPr lang="en-GB" sz="1800" kern="100" dirty="0">
              <a:effectLst/>
              <a:latin typeface="Calibri" panose="020F0502020204030204" pitchFamily="34" charset="0"/>
              <a:ea typeface="Arial" panose="020B0604020202020204" pitchFamily="34" charset="0"/>
            </a:endParaRPr>
          </a:p>
          <a:p>
            <a:r>
              <a:rPr lang="en-GB" sz="1800" b="1" kern="100" baseline="30000" dirty="0">
                <a:effectLst/>
                <a:latin typeface="Calibri" panose="020F0502020204030204" pitchFamily="34" charset="0"/>
                <a:ea typeface="Arial" panose="020B0604020202020204" pitchFamily="34" charset="0"/>
              </a:rPr>
              <a:t>KA</a:t>
            </a:r>
            <a:r>
              <a:rPr lang="en-GB" sz="1800" kern="100" dirty="0">
                <a:effectLst/>
                <a:latin typeface="Calibri" panose="020F0502020204030204" pitchFamily="34" charset="0"/>
                <a:ea typeface="Arial" panose="020B0604020202020204" pitchFamily="34" charset="0"/>
              </a:rPr>
              <a:t> Evan Thompson, ‘</a:t>
            </a:r>
            <a:r>
              <a:rPr lang="en-GB" sz="1800" i="1" kern="100" dirty="0">
                <a:effectLst/>
                <a:latin typeface="Calibri" panose="020F0502020204030204" pitchFamily="34" charset="0"/>
                <a:ea typeface="Arial" panose="020B0604020202020204" pitchFamily="34" charset="0"/>
              </a:rPr>
              <a:t>Mind in Life’,</a:t>
            </a:r>
            <a:r>
              <a:rPr lang="en-GB" sz="1800" kern="100" dirty="0">
                <a:effectLst/>
                <a:latin typeface="Calibri" panose="020F0502020204030204" pitchFamily="34" charset="0"/>
                <a:ea typeface="Arial" panose="020B0604020202020204" pitchFamily="34" charset="0"/>
              </a:rPr>
              <a:t> (Harvard U P, 2007) – </a:t>
            </a:r>
            <a:r>
              <a:rPr lang="en-GB" sz="1800" b="1" i="1" u="sng" kern="100" dirty="0">
                <a:effectLst/>
                <a:latin typeface="Calibri" panose="020F0502020204030204" pitchFamily="34" charset="0"/>
                <a:ea typeface="Arial" panose="020B0604020202020204" pitchFamily="34" charset="0"/>
              </a:rPr>
              <a:t>The</a:t>
            </a:r>
            <a:r>
              <a:rPr lang="en-GB" sz="1800" b="1" kern="100" dirty="0">
                <a:effectLst/>
                <a:latin typeface="Calibri" panose="020F0502020204030204" pitchFamily="34" charset="0"/>
                <a:ea typeface="Arial" panose="020B0604020202020204" pitchFamily="34" charset="0"/>
              </a:rPr>
              <a:t> </a:t>
            </a:r>
            <a:r>
              <a:rPr lang="en-GB" sz="1800" i="1" kern="100" dirty="0">
                <a:effectLst/>
                <a:latin typeface="Calibri" panose="020F0502020204030204" pitchFamily="34" charset="0"/>
                <a:ea typeface="Arial" panose="020B0604020202020204" pitchFamily="34" charset="0"/>
              </a:rPr>
              <a:t>book to read on Autopoiesis! </a:t>
            </a:r>
            <a:r>
              <a:rPr lang="en-GB" sz="1800" kern="100" dirty="0">
                <a:effectLst/>
                <a:latin typeface="Calibri" panose="020F0502020204030204" pitchFamily="34" charset="0"/>
                <a:ea typeface="Arial" panose="020B0604020202020204" pitchFamily="34" charset="0"/>
              </a:rPr>
              <a:t>See also </a:t>
            </a:r>
            <a:r>
              <a:rPr lang="en-GB" sz="1800" b="1" kern="100" baseline="30000" dirty="0">
                <a:effectLst/>
                <a:latin typeface="Calibri" panose="020F0502020204030204" pitchFamily="34" charset="0"/>
                <a:ea typeface="Arial" panose="020B0604020202020204" pitchFamily="34" charset="0"/>
              </a:rPr>
              <a:t>T</a:t>
            </a:r>
            <a:r>
              <a:rPr lang="en-GB" sz="1800" kern="100" dirty="0">
                <a:effectLst/>
                <a:latin typeface="Calibri" panose="020F0502020204030204" pitchFamily="34" charset="0"/>
                <a:ea typeface="Arial" panose="020B0604020202020204" pitchFamily="34" charset="0"/>
              </a:rPr>
              <a:t> Special Issue on</a:t>
            </a:r>
          </a:p>
          <a:p>
            <a:pPr>
              <a:spcAft>
                <a:spcPts val="100"/>
              </a:spcAft>
            </a:pPr>
            <a:r>
              <a:rPr lang="en-GB" sz="1800" kern="100" dirty="0">
                <a:effectLst/>
                <a:latin typeface="Calibri" panose="020F0502020204030204" pitchFamily="34" charset="0"/>
                <a:ea typeface="Arial" panose="020B0604020202020204" pitchFamily="34" charset="0"/>
              </a:rPr>
              <a:t>     Evan Thompson’s </a:t>
            </a:r>
            <a:r>
              <a:rPr lang="en-GB" sz="1800" i="1" kern="100" dirty="0">
                <a:effectLst/>
                <a:latin typeface="Calibri" panose="020F0502020204030204" pitchFamily="34" charset="0"/>
                <a:ea typeface="Arial" panose="020B0604020202020204" pitchFamily="34" charset="0"/>
              </a:rPr>
              <a:t>‘Mind in Life’,</a:t>
            </a:r>
            <a:r>
              <a:rPr lang="en-GB" sz="1800" kern="100" dirty="0">
                <a:effectLst/>
                <a:latin typeface="Calibri" panose="020F0502020204030204" pitchFamily="34" charset="0"/>
                <a:ea typeface="Arial" panose="020B0604020202020204" pitchFamily="34" charset="0"/>
              </a:rPr>
              <a:t> </a:t>
            </a:r>
            <a:r>
              <a:rPr lang="en-GB" sz="1800" i="1" kern="100" dirty="0">
                <a:effectLst/>
                <a:latin typeface="Calibri" panose="020F0502020204030204" pitchFamily="34" charset="0"/>
                <a:ea typeface="Arial" panose="020B0604020202020204" pitchFamily="34" charset="0"/>
                <a:cs typeface="TimesNewRoman-NormalItalic"/>
              </a:rPr>
              <a:t>Journal of Consciousness Studies</a:t>
            </a:r>
            <a:r>
              <a:rPr lang="en-GB" sz="1800" kern="100" dirty="0">
                <a:effectLst/>
                <a:latin typeface="Calibri" panose="020F0502020204030204" pitchFamily="34" charset="0"/>
                <a:ea typeface="Arial" panose="020B0604020202020204" pitchFamily="34" charset="0"/>
                <a:cs typeface="TimesNewRoman"/>
              </a:rPr>
              <a:t>, </a:t>
            </a:r>
            <a:r>
              <a:rPr lang="en-GB" sz="1800" b="1" kern="100" dirty="0">
                <a:effectLst/>
                <a:latin typeface="Calibri" panose="020F0502020204030204" pitchFamily="34" charset="0"/>
                <a:ea typeface="Arial" panose="020B0604020202020204" pitchFamily="34" charset="0"/>
                <a:cs typeface="TimesNewRoman"/>
              </a:rPr>
              <a:t>1</a:t>
            </a:r>
            <a:r>
              <a:rPr lang="en-GB" sz="1800" b="1" kern="100" dirty="0">
                <a:effectLst/>
                <a:latin typeface="Calibri" panose="020F0502020204030204" pitchFamily="34" charset="0"/>
                <a:ea typeface="Arial" panose="020B0604020202020204" pitchFamily="34" charset="0"/>
                <a:cs typeface="TimesNewRoman-Bold"/>
              </a:rPr>
              <a:t>8</a:t>
            </a:r>
            <a:r>
              <a:rPr lang="en-GB" sz="1800" kern="100" dirty="0">
                <a:effectLst/>
                <a:latin typeface="Calibri" panose="020F0502020204030204" pitchFamily="34" charset="0"/>
                <a:ea typeface="Arial" panose="020B0604020202020204" pitchFamily="34" charset="0"/>
                <a:cs typeface="TimesNewRoman"/>
              </a:rPr>
              <a:t>, No. 5-6, 2011, ed. Tobias </a:t>
            </a:r>
            <a:r>
              <a:rPr lang="en-GB" sz="1800" kern="100" dirty="0" err="1">
                <a:effectLst/>
                <a:latin typeface="Calibri" panose="020F0502020204030204" pitchFamily="34" charset="0"/>
                <a:ea typeface="Arial" panose="020B0604020202020204" pitchFamily="34" charset="0"/>
                <a:cs typeface="TimesNewRoman"/>
              </a:rPr>
              <a:t>Schlicht</a:t>
            </a:r>
            <a:r>
              <a:rPr lang="en-GB" sz="1800" kern="100" dirty="0">
                <a:effectLst/>
                <a:latin typeface="Calibri" panose="020F0502020204030204" pitchFamily="34" charset="0"/>
                <a:ea typeface="Arial" panose="020B0604020202020204" pitchFamily="34" charset="0"/>
                <a:cs typeface="TimesNewRoman"/>
              </a:rPr>
              <a:t>.</a:t>
            </a:r>
            <a:endParaRPr lang="en-GB" sz="1800" kern="100" dirty="0">
              <a:effectLst/>
              <a:latin typeface="Calibri" panose="020F0502020204030204" pitchFamily="34" charset="0"/>
              <a:ea typeface="Arial" panose="020B0604020202020204" pitchFamily="34" charset="0"/>
            </a:endParaRPr>
          </a:p>
          <a:p>
            <a:pPr>
              <a:spcAft>
                <a:spcPts val="100"/>
              </a:spcAft>
            </a:pPr>
            <a:r>
              <a:rPr lang="en-GB" sz="1800" b="1" kern="100" baseline="30000" dirty="0">
                <a:effectLst/>
                <a:latin typeface="Calibri" panose="020F0502020204030204" pitchFamily="34" charset="0"/>
                <a:ea typeface="Arial" panose="020B0604020202020204" pitchFamily="34" charset="0"/>
              </a:rPr>
              <a:t>K A?</a:t>
            </a:r>
            <a:r>
              <a:rPr lang="en-GB" sz="1800" b="1" kern="100" dirty="0">
                <a:effectLst/>
                <a:latin typeface="Calibri" panose="020F0502020204030204" pitchFamily="34" charset="0"/>
                <a:ea typeface="Arial" panose="020B0604020202020204" pitchFamily="34" charset="0"/>
              </a:rPr>
              <a:t> </a:t>
            </a:r>
            <a:r>
              <a:rPr lang="en-GB" sz="1800" kern="100" dirty="0">
                <a:effectLst/>
                <a:latin typeface="Calibri" panose="020F0502020204030204" pitchFamily="34" charset="0"/>
                <a:ea typeface="Arial" panose="020B0604020202020204" pitchFamily="34" charset="0"/>
              </a:rPr>
              <a:t>F J</a:t>
            </a:r>
            <a:r>
              <a:rPr lang="en-GB" sz="1800" b="1" kern="100" dirty="0">
                <a:effectLst/>
                <a:latin typeface="Calibri" panose="020F0502020204030204" pitchFamily="34" charset="0"/>
                <a:ea typeface="Arial" panose="020B0604020202020204" pitchFamily="34" charset="0"/>
              </a:rPr>
              <a:t> </a:t>
            </a:r>
            <a:r>
              <a:rPr lang="en-GB" sz="1800" kern="100" dirty="0">
                <a:effectLst/>
                <a:latin typeface="Calibri" panose="020F0502020204030204" pitchFamily="34" charset="0"/>
                <a:ea typeface="Arial" panose="020B0604020202020204" pitchFamily="34" charset="0"/>
              </a:rPr>
              <a:t>Varela, E Rosch &amp; E Thompson, ‘</a:t>
            </a:r>
            <a:r>
              <a:rPr lang="en-GB" sz="1800" i="1" kern="100" dirty="0">
                <a:effectLst/>
                <a:latin typeface="Calibri" panose="020F0502020204030204" pitchFamily="34" charset="0"/>
                <a:ea typeface="Arial" panose="020B0604020202020204" pitchFamily="34" charset="0"/>
              </a:rPr>
              <a:t>The Embodied Mind: Cognitive Science and Human Experience’,</a:t>
            </a:r>
            <a:r>
              <a:rPr lang="en-GB" sz="1800" kern="100" dirty="0">
                <a:effectLst/>
                <a:latin typeface="Calibri" panose="020F0502020204030204" pitchFamily="34" charset="0"/>
                <a:ea typeface="Arial" panose="020B0604020202020204" pitchFamily="34" charset="0"/>
              </a:rPr>
              <a:t> (MIT Press, 1991)</a:t>
            </a:r>
          </a:p>
          <a:p>
            <a:pPr>
              <a:spcAft>
                <a:spcPts val="100"/>
              </a:spcAft>
            </a:pPr>
            <a:r>
              <a:rPr lang="en-GB" sz="1800" b="1" kern="100" baseline="30000" dirty="0">
                <a:effectLst/>
                <a:latin typeface="Calibri" panose="020F0502020204030204" pitchFamily="34" charset="0"/>
                <a:ea typeface="Arial" panose="020B0604020202020204" pitchFamily="34" charset="0"/>
              </a:rPr>
              <a:t>T</a:t>
            </a:r>
            <a:r>
              <a:rPr lang="en-GB" sz="1800" kern="100" dirty="0">
                <a:effectLst/>
                <a:latin typeface="Calibri" panose="020F0502020204030204" pitchFamily="34" charset="0"/>
                <a:ea typeface="Arial" panose="020B0604020202020204" pitchFamily="34" charset="0"/>
              </a:rPr>
              <a:t>  F J Varela, </a:t>
            </a:r>
            <a:r>
              <a:rPr lang="en-GB" sz="1800" i="1" kern="100" dirty="0">
                <a:effectLst/>
                <a:latin typeface="Calibri" panose="020F0502020204030204" pitchFamily="34" charset="0"/>
                <a:ea typeface="Arial" panose="020B0604020202020204" pitchFamily="34" charset="0"/>
              </a:rPr>
              <a:t>‘Neurophenomenology: A methodological remedy to the hard problem’.</a:t>
            </a:r>
            <a:r>
              <a:rPr lang="en-GB" sz="1800" kern="100" dirty="0">
                <a:effectLst/>
                <a:latin typeface="Calibri" panose="020F0502020204030204" pitchFamily="34" charset="0"/>
                <a:ea typeface="Arial" panose="020B0604020202020204" pitchFamily="34" charset="0"/>
              </a:rPr>
              <a:t> </a:t>
            </a:r>
            <a:r>
              <a:rPr lang="en-GB" sz="1800" i="1" kern="100" dirty="0">
                <a:effectLst/>
                <a:latin typeface="Calibri" panose="020F0502020204030204" pitchFamily="34" charset="0"/>
                <a:ea typeface="Arial" panose="020B0604020202020204" pitchFamily="34" charset="0"/>
              </a:rPr>
              <a:t>J. </a:t>
            </a:r>
            <a:r>
              <a:rPr lang="en-GB" sz="1800" i="1" kern="100" dirty="0" err="1">
                <a:effectLst/>
                <a:latin typeface="Calibri" panose="020F0502020204030204" pitchFamily="34" charset="0"/>
                <a:ea typeface="Arial" panose="020B0604020202020204" pitchFamily="34" charset="0"/>
              </a:rPr>
              <a:t>Consc</a:t>
            </a:r>
            <a:r>
              <a:rPr lang="en-GB" sz="1800" i="1" kern="100" dirty="0">
                <a:effectLst/>
                <a:latin typeface="Calibri" panose="020F0502020204030204" pitchFamily="34" charset="0"/>
                <a:ea typeface="Arial" panose="020B0604020202020204" pitchFamily="34" charset="0"/>
              </a:rPr>
              <a:t>. Stud.,</a:t>
            </a:r>
            <a:r>
              <a:rPr lang="en-GB" sz="1800" kern="100" dirty="0">
                <a:effectLst/>
                <a:latin typeface="Calibri" panose="020F0502020204030204" pitchFamily="34" charset="0"/>
                <a:ea typeface="Arial" panose="020B0604020202020204" pitchFamily="34" charset="0"/>
              </a:rPr>
              <a:t> </a:t>
            </a:r>
            <a:r>
              <a:rPr lang="en-GB" sz="1800" b="1" kern="100" dirty="0">
                <a:effectLst/>
                <a:latin typeface="Calibri" panose="020F0502020204030204" pitchFamily="34" charset="0"/>
                <a:ea typeface="Arial" panose="020B0604020202020204" pitchFamily="34" charset="0"/>
              </a:rPr>
              <a:t>3</a:t>
            </a:r>
            <a:r>
              <a:rPr lang="en-GB" sz="1800" kern="100" dirty="0">
                <a:effectLst/>
                <a:latin typeface="Calibri" panose="020F0502020204030204" pitchFamily="34" charset="0"/>
                <a:ea typeface="Arial" panose="020B0604020202020204" pitchFamily="34" charset="0"/>
              </a:rPr>
              <a:t>(4), 330–50, 1996.</a:t>
            </a:r>
          </a:p>
          <a:p>
            <a:r>
              <a:rPr lang="en-GB" sz="1800" b="1" kern="100" baseline="30000" dirty="0">
                <a:effectLst/>
                <a:latin typeface="Calibri" panose="020F0502020204030204" pitchFamily="34" charset="0"/>
                <a:ea typeface="Arial" panose="020B0604020202020204" pitchFamily="34" charset="0"/>
              </a:rPr>
              <a:t>KA</a:t>
            </a:r>
            <a:r>
              <a:rPr lang="en-GB" sz="1800" kern="100" dirty="0">
                <a:effectLst/>
                <a:latin typeface="Calibri" panose="020F0502020204030204" pitchFamily="34" charset="0"/>
                <a:ea typeface="Arial" panose="020B0604020202020204" pitchFamily="34" charset="0"/>
              </a:rPr>
              <a:t> </a:t>
            </a:r>
            <a:r>
              <a:rPr lang="en-GB" sz="1800" kern="100" dirty="0">
                <a:effectLst/>
                <a:latin typeface="Calibri" panose="020F0502020204030204" pitchFamily="34" charset="0"/>
                <a:ea typeface="Arial" panose="020B0604020202020204" pitchFamily="34" charset="0"/>
                <a:cs typeface="TimesNewRoman"/>
              </a:rPr>
              <a:t>F J Varela, </a:t>
            </a:r>
            <a:r>
              <a:rPr lang="en-GB" sz="1800" i="1" kern="100" dirty="0">
                <a:effectLst/>
                <a:latin typeface="Calibri" panose="020F0502020204030204" pitchFamily="34" charset="0"/>
                <a:ea typeface="Arial" panose="020B0604020202020204" pitchFamily="34" charset="0"/>
                <a:cs typeface="TimesNewRoman"/>
              </a:rPr>
              <a:t>‘Intimate Distances, Fragments for a Phenomenology of Organ Transplantation’, </a:t>
            </a:r>
            <a:r>
              <a:rPr lang="en-GB" sz="1800" i="1" kern="100" dirty="0">
                <a:effectLst/>
                <a:latin typeface="Calibri" panose="020F0502020204030204" pitchFamily="34" charset="0"/>
                <a:ea typeface="Arial" panose="020B0604020202020204" pitchFamily="34" charset="0"/>
                <a:cs typeface="TimesNewRoman-NormalItalic"/>
              </a:rPr>
              <a:t>Journal of Consciousness</a:t>
            </a:r>
            <a:endParaRPr lang="en-GB" sz="1800" kern="100" dirty="0">
              <a:effectLst/>
              <a:latin typeface="Calibri" panose="020F0502020204030204" pitchFamily="34" charset="0"/>
              <a:ea typeface="Arial" panose="020B0604020202020204" pitchFamily="34" charset="0"/>
            </a:endParaRPr>
          </a:p>
          <a:p>
            <a:pPr>
              <a:spcAft>
                <a:spcPts val="100"/>
              </a:spcAft>
            </a:pPr>
            <a:r>
              <a:rPr lang="en-GB" sz="1800" i="1" kern="100" dirty="0">
                <a:effectLst/>
                <a:latin typeface="Calibri" panose="020F0502020204030204" pitchFamily="34" charset="0"/>
                <a:ea typeface="Arial" panose="020B0604020202020204" pitchFamily="34" charset="0"/>
                <a:cs typeface="TimesNewRoman-NormalItalic"/>
              </a:rPr>
              <a:t>     Studies</a:t>
            </a:r>
            <a:r>
              <a:rPr lang="en-GB" sz="1800" kern="100" dirty="0">
                <a:effectLst/>
                <a:latin typeface="Calibri" panose="020F0502020204030204" pitchFamily="34" charset="0"/>
                <a:ea typeface="Arial" panose="020B0604020202020204" pitchFamily="34" charset="0"/>
                <a:cs typeface="TimesNewRoman"/>
              </a:rPr>
              <a:t>, </a:t>
            </a:r>
            <a:r>
              <a:rPr lang="en-GB" sz="1800" kern="100" dirty="0">
                <a:effectLst/>
                <a:latin typeface="Calibri" panose="020F0502020204030204" pitchFamily="34" charset="0"/>
                <a:ea typeface="Arial" panose="020B0604020202020204" pitchFamily="34" charset="0"/>
                <a:cs typeface="TimesNewRoman-Bold"/>
              </a:rPr>
              <a:t>8</a:t>
            </a:r>
            <a:r>
              <a:rPr lang="en-GB" sz="1800" kern="100" dirty="0">
                <a:effectLst/>
                <a:latin typeface="Calibri" panose="020F0502020204030204" pitchFamily="34" charset="0"/>
                <a:ea typeface="Arial" panose="020B0604020202020204" pitchFamily="34" charset="0"/>
                <a:cs typeface="TimesNewRoman"/>
              </a:rPr>
              <a:t>, No. 5–7, 2001, pp 259-71. </a:t>
            </a:r>
            <a:endParaRPr lang="en-GB" sz="1800" kern="100" dirty="0">
              <a:effectLst/>
              <a:latin typeface="Calibri" panose="020F0502020204030204" pitchFamily="34" charset="0"/>
              <a:ea typeface="Arial" panose="020B0604020202020204" pitchFamily="34" charset="0"/>
            </a:endParaRPr>
          </a:p>
          <a:p>
            <a:pPr>
              <a:spcAft>
                <a:spcPts val="100"/>
              </a:spcAft>
            </a:pPr>
            <a:r>
              <a:rPr lang="en-GB" sz="1800" b="1" kern="100" baseline="30000" dirty="0">
                <a:effectLst/>
                <a:latin typeface="Calibri" panose="020F0502020204030204" pitchFamily="34" charset="0"/>
                <a:ea typeface="Arial" panose="020B0604020202020204" pitchFamily="34" charset="0"/>
              </a:rPr>
              <a:t>T</a:t>
            </a:r>
            <a:r>
              <a:rPr lang="en-GB" sz="1800" kern="100" dirty="0">
                <a:effectLst/>
                <a:latin typeface="Calibri" panose="020F0502020204030204" pitchFamily="34" charset="0"/>
                <a:ea typeface="Arial" panose="020B0604020202020204" pitchFamily="34" charset="0"/>
              </a:rPr>
              <a:t> </a:t>
            </a:r>
            <a:r>
              <a:rPr lang="en-GB" sz="1800" i="1" kern="100" dirty="0">
                <a:effectLst/>
                <a:latin typeface="Calibri" panose="020F0502020204030204" pitchFamily="34" charset="0"/>
                <a:ea typeface="Arial" panose="020B0604020202020204" pitchFamily="34" charset="0"/>
              </a:rPr>
              <a:t>Royal Society</a:t>
            </a:r>
            <a:r>
              <a:rPr lang="en-GB" sz="1800" kern="100" dirty="0">
                <a:effectLst/>
                <a:latin typeface="Calibri" panose="020F0502020204030204" pitchFamily="34" charset="0"/>
                <a:ea typeface="Arial" panose="020B0604020202020204" pitchFamily="34" charset="0"/>
              </a:rPr>
              <a:t> </a:t>
            </a:r>
            <a:r>
              <a:rPr lang="en-GB" sz="1800" i="1" kern="100" dirty="0">
                <a:effectLst/>
                <a:latin typeface="Calibri" panose="020F0502020204030204" pitchFamily="34" charset="0"/>
                <a:ea typeface="Arial" panose="020B0604020202020204" pitchFamily="34" charset="0"/>
              </a:rPr>
              <a:t>Interface Focus</a:t>
            </a:r>
            <a:r>
              <a:rPr lang="en-GB" sz="1800" kern="100" dirty="0">
                <a:effectLst/>
                <a:latin typeface="Calibri" panose="020F0502020204030204" pitchFamily="34" charset="0"/>
                <a:ea typeface="Arial" panose="020B0604020202020204" pitchFamily="34" charset="0"/>
              </a:rPr>
              <a:t> (2012), </a:t>
            </a:r>
            <a:r>
              <a:rPr lang="en-GB" sz="1800" b="1" kern="100" dirty="0">
                <a:effectLst/>
                <a:latin typeface="Calibri" panose="020F0502020204030204" pitchFamily="34" charset="0"/>
                <a:ea typeface="Arial" panose="020B0604020202020204" pitchFamily="34" charset="0"/>
              </a:rPr>
              <a:t>2</a:t>
            </a:r>
            <a:r>
              <a:rPr lang="en-GB" sz="1800" kern="100" dirty="0">
                <a:effectLst/>
                <a:latin typeface="Calibri" panose="020F0502020204030204" pitchFamily="34" charset="0"/>
                <a:ea typeface="Arial" panose="020B0604020202020204" pitchFamily="34" charset="0"/>
              </a:rPr>
              <a:t> - Royal Society meeting on </a:t>
            </a:r>
            <a:r>
              <a:rPr lang="en-GB" sz="1800" i="1" kern="100" dirty="0">
                <a:effectLst/>
                <a:latin typeface="Calibri" panose="020F0502020204030204" pitchFamily="34" charset="0"/>
                <a:ea typeface="Arial" panose="020B0604020202020204" pitchFamily="34" charset="0"/>
              </a:rPr>
              <a:t>Top-Down Causation</a:t>
            </a:r>
            <a:r>
              <a:rPr lang="en-GB" sz="1800" kern="100" dirty="0">
                <a:effectLst/>
                <a:latin typeface="Calibri" panose="020F0502020204030204" pitchFamily="34" charset="0"/>
                <a:ea typeface="Arial" panose="020B0604020202020204" pitchFamily="34" charset="0"/>
              </a:rPr>
              <a:t>, doi:10.1098</a:t>
            </a:r>
            <a:r>
              <a:rPr lang="en-GB" sz="1800" kern="100" dirty="0">
                <a:effectLst/>
                <a:latin typeface="Calibri" panose="020F0502020204030204" pitchFamily="34" charset="0"/>
                <a:ea typeface="Arial" panose="020B0604020202020204" pitchFamily="34" charset="0"/>
                <a:cs typeface="AdvP4C4E59"/>
              </a:rPr>
              <a:t>/</a:t>
            </a:r>
            <a:r>
              <a:rPr lang="en-GB" sz="1800" kern="100" dirty="0">
                <a:effectLst/>
                <a:latin typeface="Calibri" panose="020F0502020204030204" pitchFamily="34" charset="0"/>
                <a:ea typeface="Arial" panose="020B0604020202020204" pitchFamily="34" charset="0"/>
              </a:rPr>
              <a:t>rsfs.2011.0110.</a:t>
            </a:r>
          </a:p>
          <a:p>
            <a:pPr>
              <a:spcAft>
                <a:spcPts val="100"/>
              </a:spcAft>
            </a:pPr>
            <a:r>
              <a:rPr lang="en-GB" sz="1800" b="1" kern="100" baseline="30000" dirty="0">
                <a:effectLst/>
                <a:latin typeface="Calibri" panose="020F0502020204030204" pitchFamily="34" charset="0"/>
                <a:ea typeface="Arial" panose="020B0604020202020204" pitchFamily="34" charset="0"/>
              </a:rPr>
              <a:t>A</a:t>
            </a:r>
            <a:r>
              <a:rPr lang="en-GB" sz="1800" kern="100" dirty="0">
                <a:effectLst/>
                <a:latin typeface="Calibri" panose="020F0502020204030204" pitchFamily="34" charset="0"/>
                <a:ea typeface="Arial" panose="020B0604020202020204" pitchFamily="34" charset="0"/>
              </a:rPr>
              <a:t> </a:t>
            </a:r>
            <a:r>
              <a:rPr lang="en-GB" sz="1800" kern="100" dirty="0">
                <a:effectLst/>
                <a:latin typeface="Calibri" panose="020F0502020204030204" pitchFamily="34" charset="0"/>
                <a:ea typeface="Arial" panose="020B0604020202020204" pitchFamily="34" charset="0"/>
                <a:cs typeface="Cambria" panose="02040503050406030204" pitchFamily="18" charset="0"/>
              </a:rPr>
              <a:t>Sara </a:t>
            </a:r>
            <a:r>
              <a:rPr lang="en-GB" sz="1800" kern="100" dirty="0" err="1">
                <a:effectLst/>
                <a:latin typeface="Calibri" panose="020F0502020204030204" pitchFamily="34" charset="0"/>
                <a:ea typeface="Arial" panose="020B0604020202020204" pitchFamily="34" charset="0"/>
                <a:cs typeface="Cambria" panose="02040503050406030204" pitchFamily="18" charset="0"/>
              </a:rPr>
              <a:t>Imari</a:t>
            </a:r>
            <a:r>
              <a:rPr lang="en-GB" sz="1800" kern="100" dirty="0">
                <a:effectLst/>
                <a:latin typeface="Calibri" panose="020F0502020204030204" pitchFamily="34" charset="0"/>
                <a:ea typeface="Arial" panose="020B0604020202020204" pitchFamily="34" charset="0"/>
                <a:cs typeface="Cambria" panose="02040503050406030204" pitchFamily="18" charset="0"/>
              </a:rPr>
              <a:t> Walker, </a:t>
            </a:r>
            <a:r>
              <a:rPr lang="en-GB" sz="1800" i="1" kern="100" dirty="0">
                <a:effectLst/>
                <a:latin typeface="Calibri" panose="020F0502020204030204" pitchFamily="34" charset="0"/>
                <a:ea typeface="Arial" panose="020B0604020202020204" pitchFamily="34" charset="0"/>
                <a:cs typeface="Cambria" panose="02040503050406030204" pitchFamily="18" charset="0"/>
              </a:rPr>
              <a:t>‘</a:t>
            </a:r>
            <a:r>
              <a:rPr lang="en-GB" sz="1800" i="1" kern="100" dirty="0">
                <a:effectLst/>
                <a:latin typeface="Calibri" panose="020F0502020204030204" pitchFamily="34" charset="0"/>
                <a:ea typeface="Arial" panose="020B0604020202020204" pitchFamily="34" charset="0"/>
              </a:rPr>
              <a:t>Is Life</a:t>
            </a:r>
            <a:r>
              <a:rPr lang="en-GB" sz="1800" i="1" kern="100" dirty="0">
                <a:effectLst/>
                <a:latin typeface="Calibri" panose="020F0502020204030204" pitchFamily="34" charset="0"/>
                <a:ea typeface="Arial" panose="020B0604020202020204" pitchFamily="34" charset="0"/>
                <a:cs typeface="Cambria" panose="02040503050406030204" pitchFamily="18" charset="0"/>
              </a:rPr>
              <a:t> </a:t>
            </a:r>
            <a:r>
              <a:rPr lang="en-GB" sz="1800" i="1" kern="100" dirty="0">
                <a:effectLst/>
                <a:latin typeface="Calibri" panose="020F0502020204030204" pitchFamily="34" charset="0"/>
                <a:ea typeface="Arial" panose="020B0604020202020204" pitchFamily="34" charset="0"/>
              </a:rPr>
              <a:t>Fundamental?’,</a:t>
            </a:r>
            <a:r>
              <a:rPr lang="en-GB" sz="1800" kern="100" dirty="0">
                <a:effectLst/>
                <a:latin typeface="Calibri" panose="020F0502020204030204" pitchFamily="34" charset="0"/>
                <a:ea typeface="Arial" panose="020B0604020202020204" pitchFamily="34" charset="0"/>
              </a:rPr>
              <a:t> FQXI Essay, </a:t>
            </a:r>
            <a:r>
              <a:rPr lang="en-GB" sz="1800" u="sng" kern="100" dirty="0">
                <a:solidFill>
                  <a:srgbClr val="0000FF"/>
                </a:solidFill>
                <a:effectLst/>
                <a:latin typeface="Calibri" panose="020F0502020204030204" pitchFamily="34" charset="0"/>
                <a:ea typeface="Arial" panose="020B0604020202020204" pitchFamily="34" charset="0"/>
                <a:hlinkClick r:id="rId4"/>
              </a:rPr>
              <a:t>http://www.fqxi.org/community/essay/winners/2012.1</a:t>
            </a:r>
            <a:r>
              <a:rPr lang="en-GB" sz="1800" kern="100" dirty="0">
                <a:effectLst/>
                <a:latin typeface="Calibri" panose="020F0502020204030204" pitchFamily="34" charset="0"/>
                <a:ea typeface="Arial" panose="020B0604020202020204" pitchFamily="34" charset="0"/>
              </a:rPr>
              <a:t>.</a:t>
            </a:r>
            <a:r>
              <a:rPr lang="en-GB" sz="1800" u="sng" kern="100" dirty="0">
                <a:solidFill>
                  <a:srgbClr val="0000FF"/>
                </a:solidFill>
                <a:effectLst/>
                <a:latin typeface="Calibri" panose="020F0502020204030204" pitchFamily="34" charset="0"/>
                <a:ea typeface="Arial" panose="020B0604020202020204" pitchFamily="34" charset="0"/>
              </a:rPr>
              <a:t> </a:t>
            </a:r>
            <a:endParaRPr lang="en-GB" sz="1800" kern="100" dirty="0">
              <a:effectLst/>
              <a:latin typeface="Calibri" panose="020F0502020204030204" pitchFamily="34" charset="0"/>
              <a:ea typeface="Arial" panose="020B0604020202020204" pitchFamily="34" charset="0"/>
            </a:endParaRPr>
          </a:p>
          <a:p>
            <a:r>
              <a:rPr lang="en-GB" sz="1800" b="1" kern="100" baseline="30000" dirty="0">
                <a:effectLst/>
                <a:latin typeface="Calibri" panose="020F0502020204030204" pitchFamily="34" charset="0"/>
                <a:ea typeface="Arial" panose="020B0604020202020204" pitchFamily="34" charset="0"/>
              </a:rPr>
              <a:t>KT</a:t>
            </a:r>
            <a:r>
              <a:rPr lang="en-GB" sz="1800" kern="100" dirty="0">
                <a:effectLst/>
                <a:latin typeface="Calibri" panose="020F0502020204030204" pitchFamily="34" charset="0"/>
                <a:ea typeface="Arial" panose="020B0604020202020204" pitchFamily="34" charset="0"/>
              </a:rPr>
              <a:t> D M Walsh, </a:t>
            </a:r>
            <a:r>
              <a:rPr lang="en-GB" sz="1800" i="1" kern="100" dirty="0">
                <a:effectLst/>
                <a:latin typeface="Calibri" panose="020F0502020204030204" pitchFamily="34" charset="0"/>
                <a:ea typeface="Arial" panose="020B0604020202020204" pitchFamily="34" charset="0"/>
              </a:rPr>
              <a:t>‘Mechanism and purpose: a case for natural teleology’,</a:t>
            </a:r>
            <a:r>
              <a:rPr lang="en-GB" sz="1800" kern="100" dirty="0">
                <a:effectLst/>
                <a:latin typeface="Calibri" panose="020F0502020204030204" pitchFamily="34" charset="0"/>
                <a:ea typeface="Arial" panose="020B0604020202020204" pitchFamily="34" charset="0"/>
              </a:rPr>
              <a:t> </a:t>
            </a:r>
            <a:r>
              <a:rPr lang="en-GB" sz="1800" i="1" kern="100" dirty="0">
                <a:effectLst/>
                <a:latin typeface="Calibri" panose="020F0502020204030204" pitchFamily="34" charset="0"/>
                <a:ea typeface="Arial" panose="020B0604020202020204" pitchFamily="34" charset="0"/>
              </a:rPr>
              <a:t>Studies in the History and Philosophy of Biological</a:t>
            </a:r>
            <a:endParaRPr lang="en-GB" sz="1800" kern="100" dirty="0">
              <a:effectLst/>
              <a:latin typeface="Calibri" panose="020F0502020204030204" pitchFamily="34" charset="0"/>
              <a:ea typeface="Arial" panose="020B0604020202020204" pitchFamily="34" charset="0"/>
            </a:endParaRPr>
          </a:p>
          <a:p>
            <a:r>
              <a:rPr lang="en-GB" sz="1800" i="1" kern="100" dirty="0">
                <a:effectLst/>
                <a:latin typeface="Calibri" panose="020F0502020204030204" pitchFamily="34" charset="0"/>
                <a:ea typeface="Arial" panose="020B0604020202020204" pitchFamily="34" charset="0"/>
              </a:rPr>
              <a:t>    &amp; Biomedical Sciences, </a:t>
            </a:r>
            <a:r>
              <a:rPr lang="en-GB" sz="1800" b="1" kern="100" dirty="0">
                <a:effectLst/>
                <a:latin typeface="Calibri" panose="020F0502020204030204" pitchFamily="34" charset="0"/>
                <a:ea typeface="Arial" panose="020B0604020202020204" pitchFamily="34" charset="0"/>
              </a:rPr>
              <a:t>43 </a:t>
            </a:r>
            <a:r>
              <a:rPr lang="en-GB" sz="1800" kern="100" dirty="0">
                <a:effectLst/>
                <a:latin typeface="Calibri" panose="020F0502020204030204" pitchFamily="34" charset="0"/>
                <a:ea typeface="Arial" panose="020B0604020202020204" pitchFamily="34" charset="0"/>
              </a:rPr>
              <a:t>(2012), pp. 173–181; </a:t>
            </a:r>
            <a:r>
              <a:rPr lang="en-GB" sz="1800" b="1" kern="100" baseline="30000" dirty="0">
                <a:effectLst/>
                <a:latin typeface="Calibri" panose="020F0502020204030204" pitchFamily="34" charset="0"/>
                <a:ea typeface="Arial" panose="020B0604020202020204" pitchFamily="34" charset="0"/>
              </a:rPr>
              <a:t>KT</a:t>
            </a:r>
            <a:r>
              <a:rPr lang="en-GB" sz="1800" kern="100" dirty="0">
                <a:effectLst/>
                <a:latin typeface="Calibri" panose="020F0502020204030204" pitchFamily="34" charset="0"/>
                <a:ea typeface="Arial" panose="020B0604020202020204" pitchFamily="34" charset="0"/>
              </a:rPr>
              <a:t> D M Walsh, </a:t>
            </a:r>
            <a:r>
              <a:rPr lang="en-GB" sz="1800" i="1" kern="100" dirty="0">
                <a:effectLst/>
                <a:latin typeface="Calibri" panose="020F0502020204030204" pitchFamily="34" charset="0"/>
                <a:ea typeface="Arial" panose="020B0604020202020204" pitchFamily="34" charset="0"/>
              </a:rPr>
              <a:t>‘Organisms, Agency, and Evolution’, </a:t>
            </a:r>
            <a:r>
              <a:rPr lang="en-GB" sz="1800" kern="100" dirty="0">
                <a:effectLst/>
                <a:latin typeface="Calibri" panose="020F0502020204030204" pitchFamily="34" charset="0"/>
                <a:ea typeface="Arial" panose="020B0604020202020204" pitchFamily="34" charset="0"/>
              </a:rPr>
              <a:t>(Cambridge, 2015).</a:t>
            </a:r>
          </a:p>
          <a:p>
            <a:r>
              <a:rPr lang="en-GB" sz="1800" b="1" kern="100" baseline="30000" dirty="0">
                <a:effectLst/>
                <a:latin typeface="Calibri" panose="020F0502020204030204" pitchFamily="34" charset="0"/>
                <a:ea typeface="Arial" panose="020B0604020202020204" pitchFamily="34" charset="0"/>
              </a:rPr>
              <a:t>KT</a:t>
            </a:r>
            <a:r>
              <a:rPr lang="en-GB" sz="1800" kern="100" dirty="0">
                <a:effectLst/>
                <a:latin typeface="Calibri" panose="020F0502020204030204" pitchFamily="34" charset="0"/>
                <a:ea typeface="Arial" panose="020B0604020202020204" pitchFamily="34" charset="0"/>
                <a:cs typeface="TimesNewRoman"/>
              </a:rPr>
              <a:t> Andreas Weber and Francisco J. Varela</a:t>
            </a:r>
            <a:r>
              <a:rPr lang="en-GB" sz="1800" kern="100" dirty="0">
                <a:effectLst/>
                <a:latin typeface="Calibri" panose="020F0502020204030204" pitchFamily="34" charset="0"/>
                <a:ea typeface="Arial" panose="020B0604020202020204" pitchFamily="34" charset="0"/>
              </a:rPr>
              <a:t>, </a:t>
            </a:r>
            <a:r>
              <a:rPr lang="en-GB" sz="1800" i="1" kern="100" dirty="0">
                <a:effectLst/>
                <a:latin typeface="Calibri" panose="020F0502020204030204" pitchFamily="34" charset="0"/>
                <a:ea typeface="Arial" panose="020B0604020202020204" pitchFamily="34" charset="0"/>
              </a:rPr>
              <a:t>‘Life after Kant: Natural purposes and the autopoietic foundations of</a:t>
            </a:r>
            <a:endParaRPr lang="en-GB" sz="1800" kern="100" dirty="0">
              <a:effectLst/>
              <a:latin typeface="Calibri" panose="020F0502020204030204" pitchFamily="34" charset="0"/>
              <a:ea typeface="Arial" panose="020B0604020202020204" pitchFamily="34" charset="0"/>
            </a:endParaRPr>
          </a:p>
          <a:p>
            <a:pPr>
              <a:spcAft>
                <a:spcPts val="100"/>
              </a:spcAft>
            </a:pPr>
            <a:r>
              <a:rPr lang="en-GB" sz="1800" i="1" kern="100" dirty="0">
                <a:effectLst/>
                <a:latin typeface="Calibri" panose="020F0502020204030204" pitchFamily="34" charset="0"/>
                <a:ea typeface="Arial" panose="020B0604020202020204" pitchFamily="34" charset="0"/>
              </a:rPr>
              <a:t>    biological individuality’,</a:t>
            </a:r>
            <a:r>
              <a:rPr lang="en-GB" sz="1800" i="1" kern="100" dirty="0">
                <a:effectLst/>
                <a:latin typeface="Calibri" panose="020F0502020204030204" pitchFamily="34" charset="0"/>
                <a:ea typeface="Arial" panose="020B0604020202020204" pitchFamily="34" charset="0"/>
                <a:cs typeface="TimesNewRoman-Italic"/>
              </a:rPr>
              <a:t> Phenomenology and the Cognitive Sciences,</a:t>
            </a:r>
            <a:r>
              <a:rPr lang="en-GB" sz="1800" kern="100" dirty="0">
                <a:effectLst/>
                <a:latin typeface="Calibri" panose="020F0502020204030204" pitchFamily="34" charset="0"/>
                <a:ea typeface="Arial" panose="020B0604020202020204" pitchFamily="34" charset="0"/>
                <a:cs typeface="TimesNewRoman-Italic"/>
              </a:rPr>
              <a:t> </a:t>
            </a:r>
            <a:r>
              <a:rPr lang="en-GB" sz="1800" b="1" kern="100" dirty="0">
                <a:effectLst/>
                <a:latin typeface="Calibri" panose="020F0502020204030204" pitchFamily="34" charset="0"/>
                <a:ea typeface="Arial" panose="020B0604020202020204" pitchFamily="34" charset="0"/>
              </a:rPr>
              <a:t>1:</a:t>
            </a:r>
            <a:r>
              <a:rPr lang="en-GB" sz="1800" kern="100" dirty="0">
                <a:effectLst/>
                <a:latin typeface="Calibri" panose="020F0502020204030204" pitchFamily="34" charset="0"/>
                <a:ea typeface="Arial" panose="020B0604020202020204" pitchFamily="34" charset="0"/>
              </a:rPr>
              <a:t> pp. </a:t>
            </a:r>
            <a:r>
              <a:rPr lang="en-GB" sz="1800" kern="100" dirty="0">
                <a:effectLst/>
                <a:latin typeface="Calibri" panose="020F0502020204030204" pitchFamily="34" charset="0"/>
                <a:ea typeface="Arial" panose="020B0604020202020204" pitchFamily="34" charset="0"/>
                <a:cs typeface="TimesNewRoman"/>
              </a:rPr>
              <a:t>97–125, 2002.</a:t>
            </a:r>
            <a:r>
              <a:rPr lang="en-GB" sz="1800" kern="100" dirty="0">
                <a:effectLst/>
                <a:latin typeface="Calibri" panose="020F0502020204030204" pitchFamily="34" charset="0"/>
                <a:ea typeface="Arial" panose="020B0604020202020204" pitchFamily="34" charset="0"/>
                <a:cs typeface="TimesNewRoman-Italic"/>
              </a:rPr>
              <a:t> Kluwer </a:t>
            </a:r>
            <a:r>
              <a:rPr lang="en-GB" sz="1800" i="1" kern="100" dirty="0">
                <a:effectLst/>
                <a:latin typeface="Calibri" panose="020F0502020204030204" pitchFamily="34" charset="0"/>
                <a:ea typeface="Arial" panose="020B0604020202020204" pitchFamily="34" charset="0"/>
                <a:cs typeface="TimesNewRoman-Italic"/>
              </a:rPr>
              <a:t>Academic Publishers.</a:t>
            </a:r>
            <a:endParaRPr lang="en-GB" sz="1800" kern="100" dirty="0">
              <a:effectLst/>
              <a:latin typeface="Calibri" panose="020F0502020204030204" pitchFamily="34" charset="0"/>
              <a:ea typeface="Arial" panose="020B0604020202020204" pitchFamily="34" charset="0"/>
            </a:endParaRPr>
          </a:p>
          <a:p>
            <a:pPr>
              <a:spcAft>
                <a:spcPts val="100"/>
              </a:spcAft>
            </a:pPr>
            <a:r>
              <a:rPr lang="en-GB" sz="1800" b="1" kern="100" baseline="30000" dirty="0">
                <a:effectLst/>
                <a:latin typeface="Calibri" panose="020F0502020204030204" pitchFamily="34" charset="0"/>
                <a:ea typeface="Arial" panose="020B0604020202020204" pitchFamily="34" charset="0"/>
              </a:rPr>
              <a:t>KA</a:t>
            </a:r>
            <a:r>
              <a:rPr lang="en-GB" sz="1800" b="1" i="1" kern="100" dirty="0">
                <a:effectLst/>
                <a:latin typeface="Calibri" panose="020F0502020204030204" pitchFamily="34" charset="0"/>
                <a:ea typeface="Arial" panose="020B0604020202020204" pitchFamily="34" charset="0"/>
              </a:rPr>
              <a:t> </a:t>
            </a:r>
            <a:r>
              <a:rPr lang="en-GB" sz="1800" kern="100" dirty="0">
                <a:effectLst/>
                <a:latin typeface="Calibri" panose="020F0502020204030204" pitchFamily="34" charset="0"/>
                <a:ea typeface="Arial" panose="020B0604020202020204" pitchFamily="34" charset="0"/>
              </a:rPr>
              <a:t>Andreas Weber</a:t>
            </a:r>
            <a:r>
              <a:rPr lang="en-GB" sz="1800" i="1" kern="100" dirty="0">
                <a:effectLst/>
                <a:latin typeface="Calibri" panose="020F0502020204030204" pitchFamily="34" charset="0"/>
                <a:ea typeface="Arial" panose="020B0604020202020204" pitchFamily="34" charset="0"/>
              </a:rPr>
              <a:t>,</a:t>
            </a:r>
            <a:r>
              <a:rPr lang="en-GB" sz="1800" i="1" kern="100" dirty="0">
                <a:effectLst/>
                <a:latin typeface="Calibri" panose="020F0502020204030204" pitchFamily="34" charset="0"/>
                <a:ea typeface="Arial" panose="020B0604020202020204" pitchFamily="34" charset="0"/>
                <a:cs typeface="TimesNewRoman,BoldItalic"/>
              </a:rPr>
              <a:t> ‘</a:t>
            </a:r>
            <a:r>
              <a:rPr lang="en-GB" sz="1800" i="1" kern="100" dirty="0">
                <a:effectLst/>
                <a:latin typeface="Calibri" panose="020F0502020204030204" pitchFamily="34" charset="0"/>
                <a:ea typeface="Arial" panose="020B0604020202020204" pitchFamily="34" charset="0"/>
                <a:cs typeface="AdvTTe5c5f14d.B"/>
              </a:rPr>
              <a:t>The Book of Desire: Toward a Biological Poetics’,</a:t>
            </a:r>
            <a:r>
              <a:rPr lang="en-GB" sz="1800" kern="100" dirty="0">
                <a:effectLst/>
                <a:latin typeface="Calibri" panose="020F0502020204030204" pitchFamily="34" charset="0"/>
                <a:ea typeface="Arial" panose="020B0604020202020204" pitchFamily="34" charset="0"/>
                <a:cs typeface="AdvTTe5c5f14d.B"/>
              </a:rPr>
              <a:t> </a:t>
            </a:r>
            <a:r>
              <a:rPr lang="en-GB" sz="1800" i="1" kern="100" dirty="0">
                <a:effectLst/>
                <a:latin typeface="Calibri" panose="020F0502020204030204" pitchFamily="34" charset="0"/>
                <a:ea typeface="Arial" panose="020B0604020202020204" pitchFamily="34" charset="0"/>
                <a:cs typeface="Arial" panose="020B0604020202020204" pitchFamily="34" charset="0"/>
              </a:rPr>
              <a:t>Biosemiotics</a:t>
            </a:r>
            <a:r>
              <a:rPr lang="en-GB" sz="1800" kern="100" dirty="0">
                <a:solidFill>
                  <a:srgbClr val="555555"/>
                </a:solidFill>
                <a:effectLst/>
                <a:latin typeface="Calibri" panose="020F0502020204030204" pitchFamily="34" charset="0"/>
                <a:ea typeface="Arial" panose="020B0604020202020204" pitchFamily="34" charset="0"/>
                <a:cs typeface="Arial" panose="020B0604020202020204" pitchFamily="34" charset="0"/>
              </a:rPr>
              <a:t> </a:t>
            </a:r>
            <a:r>
              <a:rPr lang="en-GB" sz="1800" b="1" kern="100" dirty="0">
                <a:solidFill>
                  <a:srgbClr val="555555"/>
                </a:solidFill>
                <a:effectLst/>
                <a:latin typeface="Calibri" panose="020F0502020204030204" pitchFamily="34" charset="0"/>
                <a:ea typeface="Arial" panose="020B0604020202020204" pitchFamily="34" charset="0"/>
                <a:cs typeface="Arial" panose="020B0604020202020204" pitchFamily="34" charset="0"/>
              </a:rPr>
              <a:t>4</a:t>
            </a:r>
            <a:r>
              <a:rPr lang="en-GB" sz="1800" kern="100" dirty="0">
                <a:solidFill>
                  <a:srgbClr val="555555"/>
                </a:solidFill>
                <a:effectLst/>
                <a:latin typeface="Calibri" panose="020F0502020204030204" pitchFamily="34" charset="0"/>
                <a:ea typeface="Arial" panose="020B0604020202020204" pitchFamily="34" charset="0"/>
                <a:cs typeface="Arial" panose="020B0604020202020204" pitchFamily="34" charset="0"/>
              </a:rPr>
              <a:t> </a:t>
            </a:r>
            <a:r>
              <a:rPr lang="en-GB" sz="1800" kern="100" dirty="0">
                <a:effectLst/>
                <a:latin typeface="Calibri" panose="020F0502020204030204" pitchFamily="34" charset="0"/>
                <a:ea typeface="Arial" panose="020B0604020202020204" pitchFamily="34" charset="0"/>
                <a:cs typeface="Arial" panose="020B0604020202020204" pitchFamily="34" charset="0"/>
              </a:rPr>
              <a:t>(2) pp 149-170, 2011</a:t>
            </a:r>
            <a:r>
              <a:rPr lang="en-GB" sz="1800" i="1" kern="100" dirty="0">
                <a:effectLst/>
                <a:latin typeface="Calibri" panose="020F0502020204030204" pitchFamily="34" charset="0"/>
                <a:ea typeface="Arial" panose="020B0604020202020204" pitchFamily="34" charset="0"/>
                <a:cs typeface="Arial" panose="020B0604020202020204" pitchFamily="34" charset="0"/>
              </a:rPr>
              <a:t>, also</a:t>
            </a:r>
            <a:r>
              <a:rPr lang="en-GB" sz="1800" kern="100" dirty="0">
                <a:effectLst/>
                <a:latin typeface="Calibri" panose="020F0502020204030204" pitchFamily="34" charset="0"/>
                <a:ea typeface="Arial" panose="020B0604020202020204" pitchFamily="34" charset="0"/>
              </a:rPr>
              <a:t> online.</a:t>
            </a:r>
          </a:p>
          <a:p>
            <a:pPr>
              <a:spcAft>
                <a:spcPts val="400"/>
              </a:spcAft>
            </a:pPr>
            <a:endParaRPr lang="en-GB" sz="1800" kern="100" dirty="0">
              <a:effectLst/>
              <a:latin typeface="Calibri" panose="020F0502020204030204" pitchFamily="34" charset="0"/>
              <a:ea typeface="Arial" panose="020B0604020202020204" pitchFamily="34" charset="0"/>
            </a:endParaRPr>
          </a:p>
        </p:txBody>
      </p:sp>
    </p:spTree>
    <p:extLst>
      <p:ext uri="{BB962C8B-B14F-4D97-AF65-F5344CB8AC3E}">
        <p14:creationId xmlns:p14="http://schemas.microsoft.com/office/powerpoint/2010/main" val="20850387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618C3F8-9718-40E1-9FF4-6A7078DCF57D}"/>
              </a:ext>
            </a:extLst>
          </p:cNvPr>
          <p:cNvSpPr txBox="1"/>
          <p:nvPr/>
        </p:nvSpPr>
        <p:spPr>
          <a:xfrm>
            <a:off x="306456" y="247359"/>
            <a:ext cx="11579088" cy="6401753"/>
          </a:xfrm>
          <a:prstGeom prst="rect">
            <a:avLst/>
          </a:prstGeom>
          <a:noFill/>
        </p:spPr>
        <p:txBody>
          <a:bodyPr wrap="square" rtlCol="0">
            <a:spAutoFit/>
          </a:bodyPr>
          <a:lstStyle/>
          <a:p>
            <a:pPr algn="ctr">
              <a:spcAft>
                <a:spcPts val="1200"/>
              </a:spcAft>
            </a:pPr>
            <a:r>
              <a:rPr lang="en-GB" sz="1050" dirty="0">
                <a:solidFill>
                  <a:srgbClr val="FF0000"/>
                </a:solidFill>
                <a:highlight>
                  <a:srgbClr val="FFFF00"/>
                </a:highlight>
              </a:rPr>
              <a:t> </a:t>
            </a:r>
            <a:r>
              <a:rPr lang="en-GB" sz="2400" b="1" dirty="0">
                <a:highlight>
                  <a:srgbClr val="FFFF00"/>
                </a:highlight>
              </a:rPr>
              <a:t>(1)</a:t>
            </a:r>
            <a:r>
              <a:rPr lang="en-GB" sz="2400" b="1" dirty="0"/>
              <a:t>  </a:t>
            </a:r>
            <a:r>
              <a:rPr lang="en-GB" sz="2400" b="1" i="1" dirty="0"/>
              <a:t>Autopoiesis</a:t>
            </a:r>
            <a:r>
              <a:rPr lang="en-GB" sz="2400" b="1" dirty="0"/>
              <a:t> as an Account of Life – Introduction - 1</a:t>
            </a:r>
          </a:p>
          <a:p>
            <a:pPr algn="ctr"/>
            <a:r>
              <a:rPr lang="en-GB" sz="1000" b="1" i="1" dirty="0"/>
              <a:t> </a:t>
            </a:r>
          </a:p>
          <a:p>
            <a:pPr algn="just"/>
            <a:r>
              <a:rPr lang="en-GB" sz="2200" b="1" i="1" dirty="0"/>
              <a:t>	‘Autopoiesis’</a:t>
            </a:r>
            <a:r>
              <a:rPr lang="en-GB" sz="2200" b="1" dirty="0"/>
              <a:t>: </a:t>
            </a:r>
            <a:r>
              <a:rPr lang="en-GB" sz="2200" dirty="0"/>
              <a:t>	derived from ancient Greek: </a:t>
            </a:r>
            <a:r>
              <a:rPr lang="en-GB" sz="2200" i="1" dirty="0">
                <a:solidFill>
                  <a:srgbClr val="FF0000"/>
                </a:solidFill>
              </a:rPr>
              <a:t>α</a:t>
            </a:r>
            <a:r>
              <a:rPr lang="en-GB" sz="2200" i="1" dirty="0" err="1">
                <a:solidFill>
                  <a:srgbClr val="FF0000"/>
                </a:solidFill>
              </a:rPr>
              <a:t>ὐτo</a:t>
            </a:r>
            <a:r>
              <a:rPr lang="en-GB" sz="2200" i="1" dirty="0">
                <a:solidFill>
                  <a:srgbClr val="FF0000"/>
                </a:solidFill>
              </a:rPr>
              <a:t>-</a:t>
            </a:r>
            <a:r>
              <a:rPr lang="en-GB" sz="2200" dirty="0">
                <a:solidFill>
                  <a:srgbClr val="FF0000"/>
                </a:solidFill>
              </a:rPr>
              <a:t> </a:t>
            </a:r>
            <a:r>
              <a:rPr lang="en-GB" sz="2200" dirty="0"/>
              <a:t>(</a:t>
            </a:r>
            <a:r>
              <a:rPr lang="en-GB" sz="2200" i="1" dirty="0"/>
              <a:t>‘auto-‘</a:t>
            </a:r>
            <a:r>
              <a:rPr lang="en-GB" sz="2200" dirty="0"/>
              <a:t>) meaning </a:t>
            </a:r>
            <a:r>
              <a:rPr lang="en-GB" sz="2200" i="1" dirty="0"/>
              <a:t>‘self’</a:t>
            </a:r>
            <a:r>
              <a:rPr lang="en-GB" sz="2200" dirty="0"/>
              <a:t> </a:t>
            </a:r>
          </a:p>
          <a:p>
            <a:pPr algn="just">
              <a:spcAft>
                <a:spcPts val="600"/>
              </a:spcAft>
            </a:pPr>
            <a:r>
              <a:rPr lang="en-GB" sz="2200" dirty="0"/>
              <a:t>			and </a:t>
            </a:r>
            <a:r>
              <a:rPr lang="en-GB" sz="2200" i="1" dirty="0">
                <a:solidFill>
                  <a:srgbClr val="FF0000"/>
                </a:solidFill>
              </a:rPr>
              <a:t>π</a:t>
            </a:r>
            <a:r>
              <a:rPr lang="en-GB" sz="2200" i="1" dirty="0" err="1">
                <a:solidFill>
                  <a:srgbClr val="FF0000"/>
                </a:solidFill>
              </a:rPr>
              <a:t>οίησις</a:t>
            </a:r>
            <a:r>
              <a:rPr lang="en-GB" sz="2200" dirty="0">
                <a:solidFill>
                  <a:srgbClr val="FF0000"/>
                </a:solidFill>
              </a:rPr>
              <a:t> </a:t>
            </a:r>
            <a:r>
              <a:rPr lang="en-GB" sz="2200" dirty="0"/>
              <a:t>(</a:t>
            </a:r>
            <a:r>
              <a:rPr lang="en-GB" sz="2200" i="1" dirty="0"/>
              <a:t>‘</a:t>
            </a:r>
            <a:r>
              <a:rPr lang="en-GB" sz="2200" i="1" dirty="0" err="1"/>
              <a:t>poiesis</a:t>
            </a:r>
            <a:r>
              <a:rPr lang="en-GB" sz="2200" i="1" dirty="0"/>
              <a:t>’</a:t>
            </a:r>
            <a:r>
              <a:rPr lang="en-GB" sz="2200" dirty="0"/>
              <a:t>) meaning </a:t>
            </a:r>
            <a:r>
              <a:rPr lang="en-GB" sz="2200" i="1" dirty="0"/>
              <a:t>‘creation’ </a:t>
            </a:r>
            <a:r>
              <a:rPr lang="en-GB" sz="2200" dirty="0"/>
              <a:t>or </a:t>
            </a:r>
            <a:r>
              <a:rPr lang="en-GB" sz="2200" i="1" dirty="0"/>
              <a:t>‘production</a:t>
            </a:r>
            <a:r>
              <a:rPr lang="en-GB" sz="2200" dirty="0"/>
              <a:t>’.</a:t>
            </a:r>
          </a:p>
          <a:p>
            <a:pPr algn="just"/>
            <a:r>
              <a:rPr lang="en-GB" sz="2200" dirty="0"/>
              <a:t>		       Lifeforms are  ‘</a:t>
            </a:r>
            <a:r>
              <a:rPr lang="en-GB" sz="2200" b="1" dirty="0">
                <a:solidFill>
                  <a:srgbClr val="FF0000"/>
                </a:solidFill>
              </a:rPr>
              <a:t>self-making’, ‘self-generating’</a:t>
            </a:r>
            <a:r>
              <a:rPr lang="en-GB" sz="2200" dirty="0"/>
              <a:t> or ‘</a:t>
            </a:r>
            <a:r>
              <a:rPr lang="en-GB" sz="2200" b="1" dirty="0">
                <a:solidFill>
                  <a:srgbClr val="FF0000"/>
                </a:solidFill>
              </a:rPr>
              <a:t>self-producing’.</a:t>
            </a:r>
            <a:r>
              <a:rPr lang="en-GB" sz="2200" dirty="0"/>
              <a:t> </a:t>
            </a:r>
          </a:p>
          <a:p>
            <a:pPr algn="just"/>
            <a:r>
              <a:rPr lang="en-GB" sz="1050" dirty="0"/>
              <a:t> </a:t>
            </a:r>
          </a:p>
          <a:p>
            <a:pPr algn="ctr"/>
            <a:r>
              <a:rPr lang="en-GB" sz="2200" i="1" dirty="0">
                <a:solidFill>
                  <a:srgbClr val="FF0000"/>
                </a:solidFill>
              </a:rPr>
              <a:t>‘Poiesis’ </a:t>
            </a:r>
            <a:r>
              <a:rPr lang="en-GB" sz="2200" dirty="0">
                <a:solidFill>
                  <a:srgbClr val="FF0000"/>
                </a:solidFill>
              </a:rPr>
              <a:t>is the same word we see in </a:t>
            </a:r>
            <a:r>
              <a:rPr lang="en-GB" sz="2200" i="1" dirty="0">
                <a:solidFill>
                  <a:srgbClr val="FF0000"/>
                </a:solidFill>
              </a:rPr>
              <a:t>‘poet’ </a:t>
            </a:r>
            <a:r>
              <a:rPr lang="en-GB" sz="2200" dirty="0">
                <a:solidFill>
                  <a:srgbClr val="FF0000"/>
                </a:solidFill>
              </a:rPr>
              <a:t>and </a:t>
            </a:r>
            <a:r>
              <a:rPr lang="en-GB" sz="2200" i="1" dirty="0">
                <a:solidFill>
                  <a:srgbClr val="FF0000"/>
                </a:solidFill>
              </a:rPr>
              <a:t>‘poetry’: </a:t>
            </a:r>
            <a:r>
              <a:rPr lang="en-GB" sz="2200" dirty="0">
                <a:solidFill>
                  <a:srgbClr val="FF0000"/>
                </a:solidFill>
              </a:rPr>
              <a:t>a poet is a </a:t>
            </a:r>
            <a:r>
              <a:rPr lang="en-GB" sz="2200" i="1" dirty="0">
                <a:solidFill>
                  <a:srgbClr val="FF0000"/>
                </a:solidFill>
              </a:rPr>
              <a:t>‘maker’</a:t>
            </a:r>
          </a:p>
          <a:p>
            <a:pPr algn="just"/>
            <a:r>
              <a:rPr lang="en-GB" sz="1050" dirty="0"/>
              <a:t> </a:t>
            </a:r>
          </a:p>
          <a:p>
            <a:pPr algn="ctr"/>
            <a:r>
              <a:rPr lang="en-GB" sz="2200" dirty="0"/>
              <a:t>The term </a:t>
            </a:r>
            <a:r>
              <a:rPr lang="en-GB" sz="2400" b="1" i="1" dirty="0"/>
              <a:t>‘</a:t>
            </a:r>
            <a:r>
              <a:rPr lang="en-GB" sz="2200" b="1" i="1" dirty="0"/>
              <a:t>Autopoiesis’</a:t>
            </a:r>
            <a:r>
              <a:rPr lang="en-GB" sz="2200" b="1" dirty="0"/>
              <a:t>:  </a:t>
            </a:r>
            <a:r>
              <a:rPr lang="en-GB" sz="2200" dirty="0"/>
              <a:t>was coined in 1972 by two Chilean biologists (M &amp; V):</a:t>
            </a:r>
          </a:p>
          <a:p>
            <a:pPr algn="just"/>
            <a:r>
              <a:rPr lang="en-GB" sz="1050" dirty="0"/>
              <a:t>  </a:t>
            </a:r>
          </a:p>
          <a:p>
            <a:pPr algn="just">
              <a:spcAft>
                <a:spcPts val="600"/>
              </a:spcAft>
            </a:pPr>
            <a:r>
              <a:rPr lang="en-GB" sz="2400" b="1" dirty="0"/>
              <a:t>				</a:t>
            </a:r>
            <a:r>
              <a:rPr lang="en-GB" sz="2200" b="1" dirty="0"/>
              <a:t>Humberto Maturana</a:t>
            </a:r>
            <a:r>
              <a:rPr lang="en-GB" sz="2200" dirty="0"/>
              <a:t> (b. 1928)</a:t>
            </a:r>
          </a:p>
          <a:p>
            <a:pPr algn="just"/>
            <a:r>
              <a:rPr lang="en-GB" sz="2400" b="1" dirty="0"/>
              <a:t>				</a:t>
            </a:r>
            <a:r>
              <a:rPr lang="en-GB" sz="2200" b="1" dirty="0"/>
              <a:t>Francisco Varela</a:t>
            </a:r>
            <a:r>
              <a:rPr lang="en-GB" sz="2200" dirty="0"/>
              <a:t> (1946-2001) </a:t>
            </a:r>
            <a:endParaRPr lang="en-GB" sz="1600" dirty="0"/>
          </a:p>
          <a:p>
            <a:pPr algn="just">
              <a:spcAft>
                <a:spcPts val="300"/>
              </a:spcAft>
            </a:pPr>
            <a:r>
              <a:rPr lang="en-GB" sz="2200" b="1" dirty="0">
                <a:solidFill>
                  <a:schemeClr val="tx1">
                    <a:lumMod val="95000"/>
                    <a:lumOff val="5000"/>
                  </a:schemeClr>
                </a:solidFill>
              </a:rPr>
              <a:t> </a:t>
            </a:r>
            <a:r>
              <a:rPr lang="en-GB" sz="2200" b="1" i="1" dirty="0">
                <a:solidFill>
                  <a:schemeClr val="tx1">
                    <a:lumMod val="95000"/>
                    <a:lumOff val="5000"/>
                  </a:schemeClr>
                </a:solidFill>
              </a:rPr>
              <a:t>Autopoiesis:</a:t>
            </a:r>
          </a:p>
          <a:p>
            <a:pPr algn="ctr"/>
            <a:r>
              <a:rPr lang="en-GB" sz="2200" b="1" dirty="0">
                <a:solidFill>
                  <a:srgbClr val="FF0000"/>
                </a:solidFill>
              </a:rPr>
              <a:t>The main activity of all lifeforms from single cells upwards </a:t>
            </a:r>
          </a:p>
          <a:p>
            <a:pPr algn="ctr"/>
            <a:r>
              <a:rPr lang="en-GB" sz="2200" b="1" dirty="0">
                <a:solidFill>
                  <a:srgbClr val="FF0000"/>
                </a:solidFill>
              </a:rPr>
              <a:t>is </a:t>
            </a:r>
            <a:r>
              <a:rPr lang="en-GB" sz="2200" b="1" i="1" dirty="0">
                <a:solidFill>
                  <a:srgbClr val="FF0000"/>
                </a:solidFill>
              </a:rPr>
              <a:t>self-production</a:t>
            </a:r>
            <a:r>
              <a:rPr lang="en-GB" sz="2200" b="1" dirty="0">
                <a:solidFill>
                  <a:srgbClr val="FF0000"/>
                </a:solidFill>
              </a:rPr>
              <a:t> &amp; </a:t>
            </a:r>
            <a:r>
              <a:rPr lang="en-GB" sz="2200" b="1" i="1" dirty="0">
                <a:solidFill>
                  <a:srgbClr val="FF0000"/>
                </a:solidFill>
              </a:rPr>
              <a:t>self-preservation</a:t>
            </a:r>
            <a:r>
              <a:rPr lang="en-GB" sz="2200" b="1" dirty="0">
                <a:solidFill>
                  <a:srgbClr val="FF0000"/>
                </a:solidFill>
              </a:rPr>
              <a:t> </a:t>
            </a:r>
          </a:p>
          <a:p>
            <a:pPr algn="ctr"/>
            <a:r>
              <a:rPr lang="en-GB" sz="1000" dirty="0"/>
              <a:t>  </a:t>
            </a:r>
          </a:p>
          <a:p>
            <a:pPr algn="ctr"/>
            <a:r>
              <a:rPr lang="en-GB" sz="2200" dirty="0"/>
              <a:t>… though much of the time we are not consciously aware of this continuing effort. </a:t>
            </a:r>
          </a:p>
          <a:p>
            <a:r>
              <a:rPr lang="en-GB" sz="1000" dirty="0"/>
              <a:t> </a:t>
            </a:r>
          </a:p>
          <a:p>
            <a:pPr algn="ctr"/>
            <a:r>
              <a:rPr lang="en-GB" sz="2200" dirty="0"/>
              <a:t>M &amp; V took this fact to be a major prerequisite for </a:t>
            </a:r>
            <a:r>
              <a:rPr lang="en-GB" sz="2200" i="1" u="sng" dirty="0"/>
              <a:t>any</a:t>
            </a:r>
            <a:r>
              <a:rPr lang="en-GB" sz="2200" dirty="0"/>
              <a:t> understanding of </a:t>
            </a:r>
            <a:r>
              <a:rPr lang="en-GB" sz="2200" i="1" u="sng" dirty="0"/>
              <a:t>What Life Is</a:t>
            </a:r>
          </a:p>
          <a:p>
            <a:pPr algn="ctr"/>
            <a:r>
              <a:rPr lang="en-GB" sz="1000" i="1" u="sng" dirty="0"/>
              <a:t> </a:t>
            </a:r>
          </a:p>
          <a:p>
            <a:pPr algn="ctr"/>
            <a:r>
              <a:rPr lang="en-GB" sz="2200" b="1" dirty="0"/>
              <a:t>It is </a:t>
            </a:r>
            <a:r>
              <a:rPr lang="en-GB" sz="2200" b="1" i="1" u="sng" dirty="0"/>
              <a:t>the</a:t>
            </a:r>
            <a:r>
              <a:rPr lang="en-GB" sz="2200" b="1" dirty="0"/>
              <a:t> major factor in influencing the cognition and behaviour of all lifeforms. </a:t>
            </a:r>
          </a:p>
        </p:txBody>
      </p:sp>
      <p:sp>
        <p:nvSpPr>
          <p:cNvPr id="3" name="TextBox 2">
            <a:extLst>
              <a:ext uri="{FF2B5EF4-FFF2-40B4-BE49-F238E27FC236}">
                <a16:creationId xmlns:a16="http://schemas.microsoft.com/office/drawing/2014/main" id="{3DA9FA06-2194-4BFA-B15D-6536CD2A1D66}"/>
              </a:ext>
            </a:extLst>
          </p:cNvPr>
          <p:cNvSpPr txBox="1"/>
          <p:nvPr/>
        </p:nvSpPr>
        <p:spPr>
          <a:xfrm>
            <a:off x="8816111" y="3428999"/>
            <a:ext cx="2073301" cy="400110"/>
          </a:xfrm>
          <a:prstGeom prst="rect">
            <a:avLst/>
          </a:prstGeom>
          <a:noFill/>
        </p:spPr>
        <p:txBody>
          <a:bodyPr wrap="square" rtlCol="0">
            <a:spAutoFit/>
          </a:bodyPr>
          <a:lstStyle/>
          <a:p>
            <a:r>
              <a:rPr lang="en-GB" sz="2000" b="1" i="1" dirty="0">
                <a:solidFill>
                  <a:srgbClr val="0033CC"/>
                </a:solidFill>
              </a:rPr>
              <a:t>Autopoets</a:t>
            </a:r>
            <a:r>
              <a:rPr lang="en-GB" sz="2000" b="1" dirty="0">
                <a:solidFill>
                  <a:srgbClr val="0033CC"/>
                </a:solidFill>
              </a:rPr>
              <a:t>?</a:t>
            </a:r>
          </a:p>
        </p:txBody>
      </p:sp>
    </p:spTree>
    <p:extLst>
      <p:ext uri="{BB962C8B-B14F-4D97-AF65-F5344CB8AC3E}">
        <p14:creationId xmlns:p14="http://schemas.microsoft.com/office/powerpoint/2010/main" val="40771159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618C3F8-9718-40E1-9FF4-6A7078DCF57D}"/>
              </a:ext>
            </a:extLst>
          </p:cNvPr>
          <p:cNvSpPr txBox="1"/>
          <p:nvPr/>
        </p:nvSpPr>
        <p:spPr>
          <a:xfrm>
            <a:off x="654454" y="174263"/>
            <a:ext cx="11166483" cy="6478697"/>
          </a:xfrm>
          <a:prstGeom prst="rect">
            <a:avLst/>
          </a:prstGeom>
          <a:noFill/>
        </p:spPr>
        <p:txBody>
          <a:bodyPr wrap="square" rtlCol="0">
            <a:spAutoFit/>
          </a:bodyPr>
          <a:lstStyle/>
          <a:p>
            <a:pPr algn="ctr"/>
            <a:r>
              <a:rPr lang="en-GB" sz="2400" b="1" i="1" dirty="0"/>
              <a:t>Autopoiesis</a:t>
            </a:r>
            <a:r>
              <a:rPr lang="en-GB" sz="2400" b="1" dirty="0"/>
              <a:t> as an Account of Life  – Introduction - 2</a:t>
            </a:r>
            <a:endParaRPr lang="en-GB" sz="2200" dirty="0">
              <a:solidFill>
                <a:srgbClr val="FF0000"/>
              </a:solidFill>
            </a:endParaRPr>
          </a:p>
          <a:p>
            <a:pPr algn="ctr"/>
            <a:r>
              <a:rPr lang="en-GB" sz="1000" dirty="0">
                <a:solidFill>
                  <a:srgbClr val="FF0000"/>
                </a:solidFill>
              </a:rPr>
              <a:t> </a:t>
            </a:r>
            <a:endParaRPr lang="en-GB" sz="1000" dirty="0"/>
          </a:p>
          <a:p>
            <a:pPr marL="342900" indent="-342900">
              <a:spcAft>
                <a:spcPts val="600"/>
              </a:spcAft>
              <a:buFont typeface="Arial" panose="020B0604020202020204" pitchFamily="34" charset="0"/>
              <a:buChar char="•"/>
            </a:pPr>
            <a:r>
              <a:rPr lang="en-GB" sz="2200" dirty="0"/>
              <a:t>M &amp; V’s first </a:t>
            </a:r>
            <a:r>
              <a:rPr lang="en-GB" sz="2200" i="1" u="sng" dirty="0"/>
              <a:t>very formal</a:t>
            </a:r>
            <a:r>
              <a:rPr lang="en-GB" sz="2200" dirty="0"/>
              <a:t> publications on </a:t>
            </a:r>
            <a:r>
              <a:rPr lang="en-GB" sz="2200" i="1" dirty="0"/>
              <a:t>Autopoiesis </a:t>
            </a:r>
            <a:r>
              <a:rPr lang="en-GB" sz="2200" dirty="0"/>
              <a:t>appeared from 1972 to 1980 </a:t>
            </a:r>
            <a:r>
              <a:rPr lang="en-GB" dirty="0">
                <a:solidFill>
                  <a:schemeClr val="bg1">
                    <a:lumMod val="65000"/>
                  </a:schemeClr>
                </a:solidFill>
              </a:rPr>
              <a:t>(see refs).</a:t>
            </a:r>
            <a:r>
              <a:rPr lang="en-GB" dirty="0"/>
              <a:t>  </a:t>
            </a:r>
            <a:endParaRPr lang="en-GB" i="1" dirty="0"/>
          </a:p>
          <a:p>
            <a:pPr marL="342900" indent="-342900">
              <a:spcAft>
                <a:spcPts val="600"/>
              </a:spcAft>
              <a:buFont typeface="Arial" panose="020B0604020202020204" pitchFamily="34" charset="0"/>
              <a:buChar char="•"/>
            </a:pPr>
            <a:r>
              <a:rPr lang="en-GB" sz="2200" dirty="0"/>
              <a:t>The concept has evolved </a:t>
            </a:r>
            <a:r>
              <a:rPr lang="en-GB" sz="2200" i="1" dirty="0"/>
              <a:t>significantly</a:t>
            </a:r>
            <a:r>
              <a:rPr lang="en-GB" sz="2200" dirty="0"/>
              <a:t> since that time. </a:t>
            </a:r>
          </a:p>
          <a:p>
            <a:pPr marL="342900" indent="-342900">
              <a:spcAft>
                <a:spcPts val="600"/>
              </a:spcAft>
              <a:buFont typeface="Arial" panose="020B0604020202020204" pitchFamily="34" charset="0"/>
              <a:buChar char="•"/>
            </a:pPr>
            <a:r>
              <a:rPr lang="en-GB" sz="2200" dirty="0"/>
              <a:t>Never ‘mainstream’, it has engendered important scientific and philosophical spin-offs. </a:t>
            </a:r>
          </a:p>
          <a:p>
            <a:pPr marL="342900" indent="-342900">
              <a:buFont typeface="Arial" panose="020B0604020202020204" pitchFamily="34" charset="0"/>
              <a:buChar char="•"/>
            </a:pPr>
            <a:r>
              <a:rPr lang="en-GB" sz="2200" dirty="0"/>
              <a:t>The general trajectory of</a:t>
            </a:r>
            <a:r>
              <a:rPr lang="en-GB" sz="2200" i="1" dirty="0"/>
              <a:t> Autopoiesis </a:t>
            </a:r>
            <a:r>
              <a:rPr lang="en-GB" sz="2200" dirty="0"/>
              <a:t>over 40 years</a:t>
            </a:r>
            <a:r>
              <a:rPr lang="en-GB" sz="2200" i="1" dirty="0"/>
              <a:t> </a:t>
            </a:r>
            <a:r>
              <a:rPr lang="en-GB" sz="2200" dirty="0"/>
              <a:t>has been away from more </a:t>
            </a:r>
          </a:p>
          <a:p>
            <a:r>
              <a:rPr lang="en-GB" sz="2200" i="1" dirty="0"/>
              <a:t>      Reductionist</a:t>
            </a:r>
            <a:r>
              <a:rPr lang="en-GB" sz="2200" dirty="0"/>
              <a:t> </a:t>
            </a:r>
            <a:r>
              <a:rPr lang="en-GB" sz="2200" i="1" dirty="0">
                <a:solidFill>
                  <a:srgbClr val="FF0000"/>
                </a:solidFill>
              </a:rPr>
              <a:t>‘Bottom-Up’</a:t>
            </a:r>
            <a:r>
              <a:rPr lang="en-GB" sz="2200" dirty="0">
                <a:solidFill>
                  <a:srgbClr val="FF0000"/>
                </a:solidFill>
              </a:rPr>
              <a:t> </a:t>
            </a:r>
            <a:r>
              <a:rPr lang="en-GB" sz="2200" dirty="0"/>
              <a:t>readings (e.g. </a:t>
            </a:r>
            <a:r>
              <a:rPr lang="en-GB" sz="2200" i="1" dirty="0"/>
              <a:t>‘Autopoietic Machines’</a:t>
            </a:r>
            <a:r>
              <a:rPr lang="en-GB" sz="2200" dirty="0"/>
              <a:t>) </a:t>
            </a:r>
          </a:p>
          <a:p>
            <a:r>
              <a:rPr lang="en-GB" sz="2200" dirty="0"/>
              <a:t>      towards more </a:t>
            </a:r>
            <a:r>
              <a:rPr lang="en-GB" sz="2200" dirty="0">
                <a:solidFill>
                  <a:srgbClr val="FF0000"/>
                </a:solidFill>
              </a:rPr>
              <a:t>‘</a:t>
            </a:r>
            <a:r>
              <a:rPr lang="en-GB" sz="2200" i="1" dirty="0">
                <a:solidFill>
                  <a:srgbClr val="FF0000"/>
                </a:solidFill>
              </a:rPr>
              <a:t>Top-Down’</a:t>
            </a:r>
            <a:r>
              <a:rPr lang="en-GB" sz="2200" dirty="0">
                <a:solidFill>
                  <a:srgbClr val="FF0000"/>
                </a:solidFill>
              </a:rPr>
              <a:t> </a:t>
            </a:r>
            <a:r>
              <a:rPr lang="en-GB" sz="2200" dirty="0"/>
              <a:t>approaches, incorporating notions of </a:t>
            </a:r>
          </a:p>
          <a:p>
            <a:pPr>
              <a:spcAft>
                <a:spcPts val="1500"/>
              </a:spcAft>
            </a:pPr>
            <a:r>
              <a:rPr lang="en-GB" sz="2200" i="1" dirty="0"/>
              <a:t>      Emergence</a:t>
            </a:r>
            <a:r>
              <a:rPr lang="en-GB" sz="2200" dirty="0"/>
              <a:t> and </a:t>
            </a:r>
            <a:r>
              <a:rPr lang="en-GB" sz="2200" i="1" dirty="0"/>
              <a:t>Purpose</a:t>
            </a:r>
            <a:r>
              <a:rPr lang="en-GB" sz="2200" dirty="0"/>
              <a:t> in Life - </a:t>
            </a:r>
            <a:r>
              <a:rPr lang="en-GB" sz="2200" b="1" i="1" dirty="0"/>
              <a:t>Teleology</a:t>
            </a:r>
            <a:r>
              <a:rPr lang="en-GB" sz="2200" dirty="0"/>
              <a:t>. </a:t>
            </a:r>
          </a:p>
          <a:p>
            <a:r>
              <a:rPr lang="en-GB" sz="1200" dirty="0"/>
              <a:t> </a:t>
            </a:r>
            <a:r>
              <a:rPr lang="en-GB" sz="2200" b="1" dirty="0"/>
              <a:t>		</a:t>
            </a:r>
            <a:r>
              <a:rPr lang="en-GB" sz="2200" dirty="0"/>
              <a:t>A major expositor of </a:t>
            </a:r>
            <a:r>
              <a:rPr lang="en-GB" sz="2200" i="1" dirty="0"/>
              <a:t>Autopoiesis</a:t>
            </a:r>
            <a:r>
              <a:rPr lang="en-GB" sz="2200" dirty="0"/>
              <a:t> in the 21</a:t>
            </a:r>
            <a:r>
              <a:rPr lang="en-GB" sz="2200" baseline="30000" dirty="0"/>
              <a:t>st</a:t>
            </a:r>
            <a:r>
              <a:rPr lang="en-GB" sz="2200" dirty="0"/>
              <a:t> C has been </a:t>
            </a:r>
          </a:p>
          <a:p>
            <a:r>
              <a:rPr lang="en-GB" sz="2200" b="1" dirty="0"/>
              <a:t>		Evan Thompson</a:t>
            </a:r>
            <a:r>
              <a:rPr lang="en-GB" sz="2200" dirty="0"/>
              <a:t>, via his book </a:t>
            </a:r>
            <a:r>
              <a:rPr lang="en-GB" sz="2200" i="1" dirty="0"/>
              <a:t>‘Mind in Life’</a:t>
            </a:r>
            <a:r>
              <a:rPr lang="en-GB" sz="2200" dirty="0"/>
              <a:t> (2007), </a:t>
            </a:r>
          </a:p>
          <a:p>
            <a:pPr lvl="4"/>
            <a:r>
              <a:rPr lang="en-GB" dirty="0">
                <a:solidFill>
                  <a:schemeClr val="bg1">
                    <a:lumMod val="50000"/>
                  </a:schemeClr>
                </a:solidFill>
              </a:rPr>
              <a:t>See also the Special Issue on Evan Thompson’s </a:t>
            </a:r>
            <a:r>
              <a:rPr lang="en-GB" i="1" dirty="0">
                <a:solidFill>
                  <a:schemeClr val="bg1">
                    <a:lumMod val="50000"/>
                  </a:schemeClr>
                </a:solidFill>
              </a:rPr>
              <a:t>‘Mind in Life’,</a:t>
            </a:r>
            <a:r>
              <a:rPr lang="en-GB" dirty="0">
                <a:solidFill>
                  <a:schemeClr val="bg1">
                    <a:lumMod val="50000"/>
                  </a:schemeClr>
                </a:solidFill>
              </a:rPr>
              <a:t> </a:t>
            </a:r>
          </a:p>
          <a:p>
            <a:r>
              <a:rPr lang="en-GB" i="1" dirty="0">
                <a:solidFill>
                  <a:schemeClr val="bg1">
                    <a:lumMod val="50000"/>
                  </a:schemeClr>
                </a:solidFill>
              </a:rPr>
              <a:t>		Journal of Consciousness Studies</a:t>
            </a:r>
            <a:r>
              <a:rPr lang="en-GB" dirty="0">
                <a:solidFill>
                  <a:schemeClr val="bg1">
                    <a:lumMod val="50000"/>
                  </a:schemeClr>
                </a:solidFill>
              </a:rPr>
              <a:t>, </a:t>
            </a:r>
            <a:r>
              <a:rPr lang="en-GB" b="1" dirty="0">
                <a:solidFill>
                  <a:schemeClr val="bg1">
                    <a:lumMod val="50000"/>
                  </a:schemeClr>
                </a:solidFill>
              </a:rPr>
              <a:t>18</a:t>
            </a:r>
            <a:r>
              <a:rPr lang="en-GB" dirty="0">
                <a:solidFill>
                  <a:schemeClr val="bg1">
                    <a:lumMod val="50000"/>
                  </a:schemeClr>
                </a:solidFill>
              </a:rPr>
              <a:t>, No. 5-6, 2011.</a:t>
            </a:r>
          </a:p>
          <a:p>
            <a:r>
              <a:rPr lang="en-GB" sz="800" dirty="0">
                <a:solidFill>
                  <a:schemeClr val="bg1">
                    <a:lumMod val="50000"/>
                  </a:schemeClr>
                </a:solidFill>
              </a:rPr>
              <a:t> </a:t>
            </a:r>
          </a:p>
          <a:p>
            <a:r>
              <a:rPr lang="en-GB" sz="1200" dirty="0"/>
              <a:t> </a:t>
            </a:r>
          </a:p>
          <a:p>
            <a:pPr marL="342900" indent="-342900">
              <a:spcAft>
                <a:spcPts val="1200"/>
              </a:spcAft>
              <a:buFont typeface="Arial" panose="020B0604020202020204" pitchFamily="34" charset="0"/>
              <a:buChar char="•"/>
            </a:pPr>
            <a:r>
              <a:rPr lang="en-GB" sz="2200" dirty="0"/>
              <a:t>Other thinkers who have followed up on at least some aspects of the </a:t>
            </a:r>
            <a:r>
              <a:rPr lang="en-GB" sz="2200" i="1" dirty="0"/>
              <a:t>Autopoietic</a:t>
            </a:r>
            <a:r>
              <a:rPr lang="en-GB" sz="2200" dirty="0"/>
              <a:t> tradition are Ezekiel Di Paulo, Andreas Weber, Michel Bitbol, D M Walsh, Andy Clark, Pier Luigi Luisi</a:t>
            </a:r>
            <a:endParaRPr lang="en-GB" dirty="0"/>
          </a:p>
          <a:p>
            <a:pPr algn="ctr"/>
            <a:r>
              <a:rPr lang="en-GB" sz="2200" i="1" dirty="0">
                <a:solidFill>
                  <a:srgbClr val="FF0000"/>
                </a:solidFill>
              </a:rPr>
              <a:t>Autopoiesis</a:t>
            </a:r>
            <a:r>
              <a:rPr lang="en-GB" sz="2200" dirty="0">
                <a:solidFill>
                  <a:srgbClr val="FF0000"/>
                </a:solidFill>
              </a:rPr>
              <a:t> is promoted as a </a:t>
            </a:r>
            <a:r>
              <a:rPr lang="en-GB" sz="2200" i="1" dirty="0">
                <a:solidFill>
                  <a:srgbClr val="FF0000"/>
                </a:solidFill>
              </a:rPr>
              <a:t>Scientific</a:t>
            </a:r>
            <a:r>
              <a:rPr lang="en-GB" sz="2200" dirty="0">
                <a:solidFill>
                  <a:srgbClr val="FF0000"/>
                </a:solidFill>
              </a:rPr>
              <a:t> and </a:t>
            </a:r>
            <a:r>
              <a:rPr lang="en-GB" sz="2200" i="1" dirty="0">
                <a:solidFill>
                  <a:srgbClr val="FF0000"/>
                </a:solidFill>
              </a:rPr>
              <a:t>Philosophical</a:t>
            </a:r>
            <a:r>
              <a:rPr lang="en-GB" sz="2200" dirty="0">
                <a:solidFill>
                  <a:srgbClr val="FF0000"/>
                </a:solidFill>
              </a:rPr>
              <a:t> enterprise, essentially centred on </a:t>
            </a:r>
            <a:r>
              <a:rPr lang="en-GB" sz="2200" i="1" dirty="0">
                <a:solidFill>
                  <a:srgbClr val="FF0000"/>
                </a:solidFill>
              </a:rPr>
              <a:t>Biology</a:t>
            </a:r>
            <a:r>
              <a:rPr lang="en-GB" sz="2200" dirty="0">
                <a:solidFill>
                  <a:srgbClr val="FF0000"/>
                </a:solidFill>
              </a:rPr>
              <a:t>. It attempts to understand </a:t>
            </a:r>
            <a:r>
              <a:rPr lang="en-GB" sz="2200" i="1" dirty="0">
                <a:solidFill>
                  <a:srgbClr val="FF0000"/>
                </a:solidFill>
              </a:rPr>
              <a:t>The Natural</a:t>
            </a:r>
            <a:r>
              <a:rPr lang="en-GB" sz="2200" dirty="0">
                <a:solidFill>
                  <a:srgbClr val="FF0000"/>
                </a:solidFill>
              </a:rPr>
              <a:t> (</a:t>
            </a:r>
            <a:r>
              <a:rPr lang="en-GB" sz="2200" i="1" dirty="0">
                <a:solidFill>
                  <a:srgbClr val="FF0000"/>
                </a:solidFill>
              </a:rPr>
              <a:t>‘Life’</a:t>
            </a:r>
            <a:r>
              <a:rPr lang="en-GB" sz="2200" dirty="0">
                <a:solidFill>
                  <a:srgbClr val="FF0000"/>
                </a:solidFill>
              </a:rPr>
              <a:t>) in terms of </a:t>
            </a:r>
            <a:r>
              <a:rPr lang="en-GB" sz="2200" i="1" dirty="0">
                <a:solidFill>
                  <a:srgbClr val="FF0000"/>
                </a:solidFill>
              </a:rPr>
              <a:t>The Natural</a:t>
            </a:r>
            <a:r>
              <a:rPr lang="en-GB" sz="2200" dirty="0">
                <a:solidFill>
                  <a:srgbClr val="FF0000"/>
                </a:solidFill>
              </a:rPr>
              <a:t>.</a:t>
            </a:r>
            <a:endParaRPr lang="en-GB" sz="2200" i="1" dirty="0"/>
          </a:p>
        </p:txBody>
      </p:sp>
      <p:pic>
        <p:nvPicPr>
          <p:cNvPr id="5" name="Picture 4">
            <a:extLst>
              <a:ext uri="{FF2B5EF4-FFF2-40B4-BE49-F238E27FC236}">
                <a16:creationId xmlns:a16="http://schemas.microsoft.com/office/drawing/2014/main" id="{E875827A-90AE-4484-8B9A-965F0E197C67}"/>
              </a:ext>
            </a:extLst>
          </p:cNvPr>
          <p:cNvPicPr>
            <a:picLocks noChangeAspect="1"/>
          </p:cNvPicPr>
          <p:nvPr/>
        </p:nvPicPr>
        <p:blipFill>
          <a:blip r:embed="rId2"/>
          <a:stretch>
            <a:fillRect/>
          </a:stretch>
        </p:blipFill>
        <p:spPr>
          <a:xfrm>
            <a:off x="9315462" y="2368924"/>
            <a:ext cx="1855304" cy="2642403"/>
          </a:xfrm>
          <a:prstGeom prst="rect">
            <a:avLst/>
          </a:prstGeom>
        </p:spPr>
      </p:pic>
    </p:spTree>
    <p:extLst>
      <p:ext uri="{BB962C8B-B14F-4D97-AF65-F5344CB8AC3E}">
        <p14:creationId xmlns:p14="http://schemas.microsoft.com/office/powerpoint/2010/main" val="36148882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FF829404-68E5-48A3-AB8B-F69BBA534E4F}"/>
              </a:ext>
            </a:extLst>
          </p:cNvPr>
          <p:cNvGraphicFramePr>
            <a:graphicFrameLocks noGrp="1"/>
          </p:cNvGraphicFramePr>
          <p:nvPr>
            <p:extLst>
              <p:ext uri="{D42A27DB-BD31-4B8C-83A1-F6EECF244321}">
                <p14:modId xmlns:p14="http://schemas.microsoft.com/office/powerpoint/2010/main" val="375264071"/>
              </p:ext>
            </p:extLst>
          </p:nvPr>
        </p:nvGraphicFramePr>
        <p:xfrm>
          <a:off x="898481" y="921440"/>
          <a:ext cx="4342635" cy="5669280"/>
        </p:xfrm>
        <a:graphic>
          <a:graphicData uri="http://schemas.openxmlformats.org/drawingml/2006/table">
            <a:tbl>
              <a:tblPr firstRow="1" firstCol="1" bandRow="1">
                <a:tableStyleId>{D7AC3CCA-C797-4891-BE02-D94E43425B78}</a:tableStyleId>
              </a:tblPr>
              <a:tblGrid>
                <a:gridCol w="4342635">
                  <a:extLst>
                    <a:ext uri="{9D8B030D-6E8A-4147-A177-3AD203B41FA5}">
                      <a16:colId xmlns:a16="http://schemas.microsoft.com/office/drawing/2014/main" val="1209930266"/>
                    </a:ext>
                  </a:extLst>
                </a:gridCol>
              </a:tblGrid>
              <a:tr h="4579039">
                <a:tc>
                  <a:txBody>
                    <a:bodyPr/>
                    <a:lstStyle/>
                    <a:p>
                      <a:pPr algn="just">
                        <a:spcAft>
                          <a:spcPts val="0"/>
                        </a:spcAft>
                      </a:pPr>
                      <a:r>
                        <a:rPr lang="en-GB" sz="200" kern="100" dirty="0">
                          <a:effectLst/>
                        </a:rPr>
                        <a:t> </a:t>
                      </a:r>
                      <a:endParaRPr lang="en-GB" sz="2400" kern="100" dirty="0">
                        <a:effectLst/>
                      </a:endParaRPr>
                    </a:p>
                    <a:p>
                      <a:pPr algn="ctr">
                        <a:spcAft>
                          <a:spcPts val="0"/>
                        </a:spcAft>
                      </a:pPr>
                      <a:r>
                        <a:rPr lang="en-GB" sz="2000" kern="100" dirty="0">
                          <a:effectLst/>
                        </a:rPr>
                        <a:t>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ko-KR" sz="1800" b="1" i="0" u="none" strike="noStrike" cap="none" normalizeH="0" baseline="0" dirty="0">
                          <a:ln>
                            <a:noFill/>
                          </a:ln>
                          <a:solidFill>
                            <a:srgbClr val="0000FF"/>
                          </a:solidFill>
                          <a:effectLst/>
                          <a:latin typeface="Calibri" panose="020F0502020204030204" pitchFamily="34" charset="0"/>
                          <a:ea typeface="Gulim" panose="020B0600000101010101" pitchFamily="34" charset="-127"/>
                        </a:rPr>
                        <a:t> </a:t>
                      </a:r>
                      <a:r>
                        <a:rPr kumimoji="0" lang="en-US" altLang="ko-KR" sz="2200" b="1" i="0" u="none" strike="noStrike" cap="none" normalizeH="0" baseline="0" dirty="0">
                          <a:ln>
                            <a:noFill/>
                          </a:ln>
                          <a:solidFill>
                            <a:srgbClr val="0000FF"/>
                          </a:solidFill>
                          <a:effectLst/>
                          <a:latin typeface="Calibri" panose="020F0502020204030204" pitchFamily="34" charset="0"/>
                          <a:ea typeface="Gulim" panose="020B0600000101010101" pitchFamily="34" charset="-127"/>
                        </a:rPr>
                        <a:t>Levels for Understanding Life</a:t>
                      </a:r>
                    </a:p>
                    <a:p>
                      <a:pPr marL="0" marR="0" lvl="0" indent="0" algn="ctr" defTabSz="914400" rtl="0" eaLnBrk="0" fontAlgn="base" latinLnBrk="0" hangingPunct="0">
                        <a:lnSpc>
                          <a:spcPct val="100000"/>
                        </a:lnSpc>
                        <a:spcBef>
                          <a:spcPct val="0"/>
                        </a:spcBef>
                        <a:spcAft>
                          <a:spcPct val="0"/>
                        </a:spcAft>
                        <a:buClrTx/>
                        <a:buSzTx/>
                        <a:buFontTx/>
                        <a:buNone/>
                        <a:tabLst/>
                      </a:pPr>
                      <a:r>
                        <a:rPr lang="en-US" altLang="ko-KR" sz="1600" b="0" dirty="0">
                          <a:solidFill>
                            <a:srgbClr val="009900"/>
                          </a:solidFill>
                          <a:latin typeface="Calibri" panose="020F0502020204030204" pitchFamily="34" charset="0"/>
                          <a:ea typeface="Gulim" panose="020B0600000101010101" pitchFamily="34" charset="-127"/>
                        </a:rPr>
                        <a:t>(just one way of conceiving them)</a:t>
                      </a:r>
                      <a:endParaRPr lang="en-GB" sz="1600" b="0" kern="100" dirty="0">
                        <a:effectLst/>
                      </a:endParaRPr>
                    </a:p>
                    <a:p>
                      <a:pPr algn="ctr">
                        <a:spcAft>
                          <a:spcPts val="0"/>
                        </a:spcAft>
                      </a:pPr>
                      <a:r>
                        <a:rPr lang="en-GB" sz="1000" kern="100" dirty="0">
                          <a:effectLst/>
                        </a:rPr>
                        <a:t> </a:t>
                      </a:r>
                    </a:p>
                    <a:p>
                      <a:pPr algn="ctr">
                        <a:spcAft>
                          <a:spcPts val="0"/>
                        </a:spcAft>
                      </a:pPr>
                      <a:r>
                        <a:rPr lang="en-GB" sz="2000" kern="100" dirty="0">
                          <a:effectLst/>
                        </a:rPr>
                        <a:t>The Biosphere (Gaia?)</a:t>
                      </a:r>
                    </a:p>
                    <a:p>
                      <a:pPr algn="ctr">
                        <a:spcAft>
                          <a:spcPts val="0"/>
                        </a:spcAft>
                      </a:pPr>
                      <a:r>
                        <a:rPr lang="en-GB" sz="2000" kern="100" dirty="0">
                          <a:effectLst/>
                        </a:rPr>
                        <a:t>Ecological – Inter-Species</a:t>
                      </a:r>
                    </a:p>
                    <a:p>
                      <a:pPr algn="ctr">
                        <a:spcAft>
                          <a:spcPts val="0"/>
                        </a:spcAft>
                      </a:pPr>
                      <a:r>
                        <a:rPr lang="en-GB" sz="2000" kern="100" dirty="0">
                          <a:effectLst/>
                        </a:rPr>
                        <a:t>Inter-Cultural </a:t>
                      </a:r>
                    </a:p>
                    <a:p>
                      <a:pPr algn="ctr">
                        <a:spcAft>
                          <a:spcPts val="0"/>
                        </a:spcAft>
                      </a:pPr>
                      <a:r>
                        <a:rPr lang="en-GB" sz="1400" kern="100" dirty="0">
                          <a:effectLst/>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2000" kern="100" dirty="0">
                          <a:solidFill>
                            <a:srgbClr val="0033CC"/>
                          </a:solidFill>
                          <a:effectLst/>
                          <a:highlight>
                            <a:srgbClr val="D3D3D3"/>
                          </a:highlight>
                        </a:rPr>
                        <a:t>↓’Top-Down’ ↓</a:t>
                      </a:r>
                      <a:endParaRPr lang="en-GB" sz="2000" kern="100" dirty="0">
                        <a:solidFill>
                          <a:srgbClr val="0033CC"/>
                        </a:solidFill>
                        <a:effectLst/>
                      </a:endParaRPr>
                    </a:p>
                    <a:p>
                      <a:pPr algn="ctr">
                        <a:spcAft>
                          <a:spcPts val="0"/>
                        </a:spcAft>
                      </a:pPr>
                      <a:r>
                        <a:rPr lang="en-GB" sz="1400" kern="100" dirty="0">
                          <a:effectLst/>
                        </a:rPr>
                        <a:t>  </a:t>
                      </a:r>
                    </a:p>
                    <a:p>
                      <a:pPr algn="ctr">
                        <a:spcAft>
                          <a:spcPts val="0"/>
                        </a:spcAft>
                      </a:pPr>
                      <a:r>
                        <a:rPr lang="en-GB" sz="2000" kern="100" dirty="0">
                          <a:effectLst/>
                        </a:rPr>
                        <a:t>Social – Cultural </a:t>
                      </a:r>
                    </a:p>
                    <a:p>
                      <a:pPr algn="ctr">
                        <a:spcAft>
                          <a:spcPts val="0"/>
                        </a:spcAft>
                      </a:pPr>
                      <a:r>
                        <a:rPr lang="en-GB" sz="2000" kern="100" dirty="0">
                          <a:effectLst/>
                        </a:rPr>
                        <a:t>Personal - Mental</a:t>
                      </a:r>
                    </a:p>
                    <a:p>
                      <a:pPr algn="ctr">
                        <a:spcAft>
                          <a:spcPts val="0"/>
                        </a:spcAft>
                      </a:pPr>
                      <a:r>
                        <a:rPr lang="en-GB" sz="2000" kern="100" dirty="0">
                          <a:effectLst/>
                        </a:rPr>
                        <a:t>Organic - Metabolic</a:t>
                      </a:r>
                    </a:p>
                    <a:p>
                      <a:pPr algn="ctr">
                        <a:spcAft>
                          <a:spcPts val="0"/>
                        </a:spcAft>
                      </a:pPr>
                      <a:r>
                        <a:rPr lang="en-GB" sz="2000" kern="100" dirty="0">
                          <a:effectLst/>
                        </a:rPr>
                        <a:t>Molecular, incl. Genetic</a:t>
                      </a:r>
                    </a:p>
                    <a:p>
                      <a:pPr algn="ctr">
                        <a:spcAft>
                          <a:spcPts val="0"/>
                        </a:spcAft>
                      </a:pPr>
                      <a:r>
                        <a:rPr lang="en-GB" sz="2000" kern="100" dirty="0">
                          <a:effectLst/>
                        </a:rPr>
                        <a:t>Biochemical</a:t>
                      </a:r>
                    </a:p>
                    <a:p>
                      <a:pPr algn="ctr">
                        <a:spcAft>
                          <a:spcPts val="0"/>
                        </a:spcAft>
                      </a:pPr>
                      <a:r>
                        <a:rPr lang="en-GB" sz="2000" kern="100" dirty="0">
                          <a:effectLst/>
                        </a:rPr>
                        <a:t>Chemical</a:t>
                      </a:r>
                    </a:p>
                    <a:p>
                      <a:pPr algn="ctr">
                        <a:spcAft>
                          <a:spcPts val="0"/>
                        </a:spcAft>
                      </a:pPr>
                      <a:r>
                        <a:rPr lang="en-GB" sz="2000" kern="100" dirty="0">
                          <a:effectLst/>
                        </a:rPr>
                        <a:t>Physical - Quantum Mechanical </a:t>
                      </a:r>
                    </a:p>
                    <a:p>
                      <a:pPr algn="ctr">
                        <a:spcAft>
                          <a:spcPts val="0"/>
                        </a:spcAft>
                      </a:pPr>
                      <a:r>
                        <a:rPr lang="en-GB" sz="1400" kern="100" dirty="0">
                          <a:effectLst/>
                        </a:rPr>
                        <a:t>  </a:t>
                      </a:r>
                    </a:p>
                    <a:p>
                      <a:pPr algn="ctr">
                        <a:spcAft>
                          <a:spcPts val="0"/>
                        </a:spcAft>
                      </a:pPr>
                      <a:r>
                        <a:rPr lang="en-GB" sz="2000" kern="100" dirty="0">
                          <a:solidFill>
                            <a:srgbClr val="0033CC"/>
                          </a:solidFill>
                          <a:effectLst/>
                          <a:highlight>
                            <a:srgbClr val="D3D3D3"/>
                          </a:highlight>
                        </a:rPr>
                        <a:t>↑’Bottom Up’↑</a:t>
                      </a:r>
                      <a:endParaRPr lang="en-GB" sz="2000" kern="100" dirty="0">
                        <a:solidFill>
                          <a:srgbClr val="0033CC"/>
                        </a:solidFill>
                        <a:effectLst/>
                      </a:endParaRPr>
                    </a:p>
                    <a:p>
                      <a:pPr algn="ctr">
                        <a:spcAft>
                          <a:spcPts val="0"/>
                        </a:spcAft>
                      </a:pPr>
                      <a:r>
                        <a:rPr lang="en-GB" sz="2000" kern="100" dirty="0">
                          <a:effectLst/>
                        </a:rPr>
                        <a:t>  </a:t>
                      </a:r>
                      <a:endParaRPr lang="en-GB" sz="2000" kern="100" dirty="0">
                        <a:effectLst/>
                        <a:latin typeface="Calibri" panose="020F0502020204030204" pitchFamily="34"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60784399"/>
                  </a:ext>
                </a:extLst>
              </a:tr>
            </a:tbl>
          </a:graphicData>
        </a:graphic>
      </p:graphicFrame>
      <p:sp>
        <p:nvSpPr>
          <p:cNvPr id="2" name="TextBox 1">
            <a:extLst>
              <a:ext uri="{FF2B5EF4-FFF2-40B4-BE49-F238E27FC236}">
                <a16:creationId xmlns:a16="http://schemas.microsoft.com/office/drawing/2014/main" id="{79813978-CDA0-4ABC-9AA9-9972EF6F501E}"/>
              </a:ext>
            </a:extLst>
          </p:cNvPr>
          <p:cNvSpPr txBox="1"/>
          <p:nvPr/>
        </p:nvSpPr>
        <p:spPr>
          <a:xfrm>
            <a:off x="5710057" y="921440"/>
            <a:ext cx="5923722" cy="5447645"/>
          </a:xfrm>
          <a:prstGeom prst="rect">
            <a:avLst/>
          </a:prstGeom>
          <a:noFill/>
        </p:spPr>
        <p:txBody>
          <a:bodyPr wrap="square" rtlCol="0">
            <a:spAutoFit/>
          </a:bodyPr>
          <a:lstStyle/>
          <a:p>
            <a:pPr lvl="0" algn="just"/>
            <a:endParaRPr lang="en-GB" sz="2200" b="1" dirty="0"/>
          </a:p>
          <a:p>
            <a:pPr lvl="0" algn="just"/>
            <a:r>
              <a:rPr lang="en-GB" sz="2200" b="1" dirty="0"/>
              <a:t>T-D</a:t>
            </a:r>
            <a:r>
              <a:rPr lang="en-GB" sz="2200" dirty="0"/>
              <a:t> understandings admit of </a:t>
            </a:r>
            <a:r>
              <a:rPr lang="en-GB" sz="2200" i="1" dirty="0"/>
              <a:t>First-Person Agency, Freedom, Meaning, Value, Purpose in Life, Consciousness, Intentionality, Emotion (Love!!), Empathy, Process Thinking, Metaphor, Poetry,</a:t>
            </a:r>
            <a:r>
              <a:rPr lang="en-GB" sz="2200" dirty="0"/>
              <a:t> </a:t>
            </a:r>
            <a:r>
              <a:rPr lang="en-GB" sz="2200" i="1" dirty="0"/>
              <a:t>Shakespeare,</a:t>
            </a:r>
            <a:r>
              <a:rPr lang="en-GB" sz="2200" dirty="0"/>
              <a:t> etc, etc.</a:t>
            </a:r>
          </a:p>
          <a:p>
            <a:pPr algn="just"/>
            <a:r>
              <a:rPr lang="en-GB" sz="2200" dirty="0"/>
              <a:t> </a:t>
            </a:r>
          </a:p>
          <a:p>
            <a:pPr lvl="0" algn="just"/>
            <a:r>
              <a:rPr lang="en-GB" sz="2200" b="1" dirty="0"/>
              <a:t>B-U</a:t>
            </a:r>
            <a:r>
              <a:rPr lang="en-GB" sz="2200" dirty="0"/>
              <a:t> understandings use only </a:t>
            </a:r>
            <a:r>
              <a:rPr lang="en-GB" sz="2200" i="1" dirty="0"/>
              <a:t>Third-Person v</a:t>
            </a:r>
            <a:r>
              <a:rPr lang="en-GB" sz="2200" dirty="0"/>
              <a:t>erb forms (e.g. ‘</a:t>
            </a:r>
            <a:r>
              <a:rPr lang="en-GB" sz="2200" b="1" i="1" u="sng" dirty="0"/>
              <a:t>It</a:t>
            </a:r>
            <a:r>
              <a:rPr lang="en-GB" sz="2200" dirty="0"/>
              <a:t> </a:t>
            </a:r>
            <a:r>
              <a:rPr lang="en-GB" sz="2200" i="1" dirty="0"/>
              <a:t>does this’</a:t>
            </a:r>
            <a:r>
              <a:rPr lang="en-GB" sz="2200" dirty="0"/>
              <a:t>) + </a:t>
            </a:r>
            <a:r>
              <a:rPr lang="en-GB" sz="2200" i="1" dirty="0"/>
              <a:t>Maths,</a:t>
            </a:r>
            <a:r>
              <a:rPr lang="en-GB" sz="2200" dirty="0"/>
              <a:t> </a:t>
            </a:r>
            <a:r>
              <a:rPr lang="en-GB" sz="2200" i="1" dirty="0"/>
              <a:t>Mechanism,</a:t>
            </a:r>
            <a:r>
              <a:rPr lang="en-GB" sz="2200" dirty="0"/>
              <a:t> </a:t>
            </a:r>
            <a:r>
              <a:rPr lang="en-GB" sz="2200" i="1" dirty="0"/>
              <a:t>Physical Interactions, </a:t>
            </a:r>
            <a:r>
              <a:rPr lang="en-GB" sz="2200" dirty="0"/>
              <a:t>and </a:t>
            </a:r>
            <a:r>
              <a:rPr lang="en-GB" sz="2200" i="1" dirty="0"/>
              <a:t>Cause and Effect - </a:t>
            </a:r>
            <a:r>
              <a:rPr lang="en-GB" sz="2200" dirty="0"/>
              <a:t>all constrained by </a:t>
            </a:r>
            <a:r>
              <a:rPr lang="en-GB" sz="2200" i="1" dirty="0"/>
              <a:t>assum</a:t>
            </a:r>
            <a:r>
              <a:rPr lang="en-GB" sz="2200" i="1" u="sng" dirty="0"/>
              <a:t>ed</a:t>
            </a:r>
            <a:r>
              <a:rPr lang="en-GB" sz="2200" i="1" dirty="0"/>
              <a:t>ly</a:t>
            </a:r>
            <a:r>
              <a:rPr lang="en-GB" sz="2200" dirty="0"/>
              <a:t> omnipotent (or omni-explanatory)</a:t>
            </a:r>
            <a:r>
              <a:rPr lang="en-GB" sz="2200" i="1" dirty="0"/>
              <a:t> Physical Laws</a:t>
            </a:r>
            <a:r>
              <a:rPr lang="en-GB" sz="2200" dirty="0"/>
              <a:t>.</a:t>
            </a:r>
          </a:p>
          <a:p>
            <a:pPr lvl="0" algn="just"/>
            <a:endParaRPr lang="en-GB" sz="2200" dirty="0"/>
          </a:p>
          <a:p>
            <a:pPr lvl="0" algn="ctr"/>
            <a:r>
              <a:rPr lang="en-GB" sz="2200" b="1" i="1" dirty="0">
                <a:solidFill>
                  <a:srgbClr val="FF0000"/>
                </a:solidFill>
              </a:rPr>
              <a:t>Autopoiesis</a:t>
            </a:r>
            <a:r>
              <a:rPr lang="en-GB" sz="2200" b="1" dirty="0">
                <a:solidFill>
                  <a:srgbClr val="FF0000"/>
                </a:solidFill>
              </a:rPr>
              <a:t> takes T-D understandings down to the level of single cells   !!!!</a:t>
            </a:r>
          </a:p>
          <a:p>
            <a:endParaRPr lang="en-GB" dirty="0"/>
          </a:p>
        </p:txBody>
      </p:sp>
      <p:sp>
        <p:nvSpPr>
          <p:cNvPr id="3" name="TextBox 2">
            <a:extLst>
              <a:ext uri="{FF2B5EF4-FFF2-40B4-BE49-F238E27FC236}">
                <a16:creationId xmlns:a16="http://schemas.microsoft.com/office/drawing/2014/main" id="{D8B84F77-8464-49F2-834E-BC420327E351}"/>
              </a:ext>
            </a:extLst>
          </p:cNvPr>
          <p:cNvSpPr txBox="1"/>
          <p:nvPr/>
        </p:nvSpPr>
        <p:spPr>
          <a:xfrm>
            <a:off x="1786426" y="267280"/>
            <a:ext cx="8619154" cy="461665"/>
          </a:xfrm>
          <a:prstGeom prst="rect">
            <a:avLst/>
          </a:prstGeom>
          <a:noFill/>
        </p:spPr>
        <p:txBody>
          <a:bodyPr wrap="none" rtlCol="0">
            <a:spAutoFit/>
          </a:bodyPr>
          <a:lstStyle/>
          <a:p>
            <a:pPr algn="ctr"/>
            <a:r>
              <a:rPr lang="en-GB" sz="2400" b="1" dirty="0">
                <a:highlight>
                  <a:srgbClr val="FFFF00"/>
                </a:highlight>
              </a:rPr>
              <a:t>(2)</a:t>
            </a:r>
            <a:r>
              <a:rPr lang="en-GB" sz="2400" b="1" dirty="0"/>
              <a:t> </a:t>
            </a:r>
            <a:r>
              <a:rPr lang="en-GB" sz="2400" b="1" i="1" dirty="0"/>
              <a:t>‘Top-Down’ </a:t>
            </a:r>
            <a:r>
              <a:rPr lang="en-GB" sz="2400" b="1" dirty="0"/>
              <a:t>(T-D) and </a:t>
            </a:r>
            <a:r>
              <a:rPr lang="en-GB" sz="2400" b="1" i="1" dirty="0"/>
              <a:t>‘Bottom-Up’ </a:t>
            </a:r>
            <a:r>
              <a:rPr lang="en-GB" sz="2400" b="1" dirty="0"/>
              <a:t>(B-U) Understandings of Life </a:t>
            </a:r>
          </a:p>
        </p:txBody>
      </p:sp>
    </p:spTree>
    <p:extLst>
      <p:ext uri="{BB962C8B-B14F-4D97-AF65-F5344CB8AC3E}">
        <p14:creationId xmlns:p14="http://schemas.microsoft.com/office/powerpoint/2010/main" val="19919649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352B216-AA72-4DC0-AB7E-9A935D4A07CA}"/>
              </a:ext>
            </a:extLst>
          </p:cNvPr>
          <p:cNvSpPr txBox="1"/>
          <p:nvPr/>
        </p:nvSpPr>
        <p:spPr>
          <a:xfrm>
            <a:off x="152400" y="289679"/>
            <a:ext cx="11887200" cy="6524863"/>
          </a:xfrm>
          <a:prstGeom prst="rect">
            <a:avLst/>
          </a:prstGeom>
          <a:noFill/>
        </p:spPr>
        <p:txBody>
          <a:bodyPr wrap="square" rtlCol="0">
            <a:spAutoFit/>
          </a:bodyPr>
          <a:lstStyle/>
          <a:p>
            <a:pPr lvl="0" algn="ctr"/>
            <a:r>
              <a:rPr lang="en-GB" sz="2400" b="1" dirty="0"/>
              <a:t>Understanding the T-D – B-U Distinction through Aristotle’s </a:t>
            </a:r>
            <a:r>
              <a:rPr lang="en-GB" sz="2400" b="1" i="1" dirty="0"/>
              <a:t>‘Four Causes’</a:t>
            </a:r>
          </a:p>
          <a:p>
            <a:pPr lvl="0"/>
            <a:endParaRPr lang="en-GB" sz="2200" dirty="0"/>
          </a:p>
          <a:p>
            <a:pPr lvl="0"/>
            <a:r>
              <a:rPr lang="en-GB" sz="2200" dirty="0"/>
              <a:t>Four ways in which we try to understand what something </a:t>
            </a:r>
            <a:r>
              <a:rPr lang="en-GB" sz="2200" i="1" u="sng" dirty="0"/>
              <a:t>is</a:t>
            </a:r>
            <a:r>
              <a:rPr lang="en-GB" sz="2200" dirty="0"/>
              <a:t>, or how it has </a:t>
            </a:r>
            <a:r>
              <a:rPr lang="en-GB" sz="2200" i="1" u="sng" dirty="0"/>
              <a:t>come to be</a:t>
            </a:r>
            <a:r>
              <a:rPr lang="en-GB" sz="2200" dirty="0"/>
              <a:t> what it is: </a:t>
            </a:r>
          </a:p>
          <a:p>
            <a:pPr lvl="0"/>
            <a:endParaRPr lang="en-GB" sz="2200" dirty="0"/>
          </a:p>
          <a:p>
            <a:pPr lvl="1"/>
            <a:r>
              <a:rPr lang="en-GB" sz="2200" b="1" dirty="0"/>
              <a:t>Material Cause:</a:t>
            </a:r>
            <a:r>
              <a:rPr lang="en-GB" sz="2200" dirty="0"/>
              <a:t> </a:t>
            </a:r>
            <a:r>
              <a:rPr lang="en-GB" sz="2200" i="1" dirty="0">
                <a:solidFill>
                  <a:srgbClr val="FF0000"/>
                </a:solidFill>
              </a:rPr>
              <a:t>What is it made of? </a:t>
            </a:r>
            <a:r>
              <a:rPr lang="en-GB" sz="2200" dirty="0"/>
              <a:t>These days</a:t>
            </a:r>
            <a:r>
              <a:rPr lang="en-GB" sz="2200" b="1" dirty="0"/>
              <a:t>:</a:t>
            </a:r>
            <a:r>
              <a:rPr lang="en-GB" sz="2200" dirty="0"/>
              <a:t> ask</a:t>
            </a:r>
            <a:r>
              <a:rPr lang="en-GB" sz="2200" b="1" dirty="0"/>
              <a:t> Physics or Chemistry.</a:t>
            </a:r>
          </a:p>
          <a:p>
            <a:pPr lvl="1"/>
            <a:r>
              <a:rPr lang="en-GB" sz="2200" b="1" dirty="0"/>
              <a:t> </a:t>
            </a:r>
            <a:endParaRPr lang="en-GB" sz="2200" dirty="0"/>
          </a:p>
          <a:p>
            <a:pPr lvl="1"/>
            <a:r>
              <a:rPr lang="en-GB" sz="2200" b="1" dirty="0"/>
              <a:t>Efficient Cause:</a:t>
            </a:r>
            <a:r>
              <a:rPr lang="en-GB" sz="2200" dirty="0"/>
              <a:t> </a:t>
            </a:r>
            <a:r>
              <a:rPr lang="en-GB" sz="2200" i="1" dirty="0">
                <a:solidFill>
                  <a:srgbClr val="FF0000"/>
                </a:solidFill>
              </a:rPr>
              <a:t>How did it come about?</a:t>
            </a:r>
            <a:r>
              <a:rPr lang="en-GB" sz="2200" dirty="0">
                <a:solidFill>
                  <a:srgbClr val="FF0000"/>
                </a:solidFill>
              </a:rPr>
              <a:t> </a:t>
            </a:r>
            <a:r>
              <a:rPr lang="en-GB" sz="2200" dirty="0"/>
              <a:t>Our </a:t>
            </a:r>
            <a:r>
              <a:rPr lang="en-GB" sz="2200" i="1" dirty="0" err="1"/>
              <a:t>‘Cause</a:t>
            </a:r>
            <a:r>
              <a:rPr lang="en-GB" sz="2200" i="1" dirty="0"/>
              <a:t> and Effect’</a:t>
            </a:r>
            <a:r>
              <a:rPr lang="en-GB" sz="2200" dirty="0"/>
              <a:t>: </a:t>
            </a:r>
            <a:r>
              <a:rPr lang="en-GB" sz="2200" b="1" dirty="0"/>
              <a:t>Causality.</a:t>
            </a:r>
          </a:p>
          <a:p>
            <a:pPr lvl="1"/>
            <a:endParaRPr lang="en-GB" sz="2200" dirty="0"/>
          </a:p>
          <a:p>
            <a:pPr lvl="1"/>
            <a:r>
              <a:rPr lang="en-GB" sz="2200" b="1" dirty="0"/>
              <a:t>Formal Cause:</a:t>
            </a:r>
            <a:r>
              <a:rPr lang="en-GB" sz="2200" dirty="0"/>
              <a:t> </a:t>
            </a:r>
            <a:r>
              <a:rPr lang="en-GB" sz="2200" i="1" dirty="0">
                <a:solidFill>
                  <a:srgbClr val="FF0000"/>
                </a:solidFill>
              </a:rPr>
              <a:t>What Form does it take</a:t>
            </a:r>
            <a:r>
              <a:rPr lang="en-GB" sz="2200" dirty="0">
                <a:solidFill>
                  <a:srgbClr val="FF0000"/>
                </a:solidFill>
              </a:rPr>
              <a:t>? </a:t>
            </a:r>
            <a:r>
              <a:rPr lang="en-GB" sz="2200" dirty="0"/>
              <a:t>For Life, we </a:t>
            </a:r>
            <a:r>
              <a:rPr lang="en-GB" sz="2200" i="1" dirty="0"/>
              <a:t>temporalize</a:t>
            </a:r>
            <a:r>
              <a:rPr lang="en-GB" sz="2200" dirty="0"/>
              <a:t> Form to include </a:t>
            </a:r>
            <a:r>
              <a:rPr lang="en-GB" sz="2200" b="1" dirty="0"/>
              <a:t>Dynamic Process.</a:t>
            </a:r>
          </a:p>
          <a:p>
            <a:pPr lvl="1"/>
            <a:endParaRPr lang="en-GB" sz="2200" dirty="0"/>
          </a:p>
          <a:p>
            <a:pPr lvl="1"/>
            <a:r>
              <a:rPr lang="en-GB" sz="2200" b="1" dirty="0"/>
              <a:t>Final Cause:</a:t>
            </a:r>
            <a:r>
              <a:rPr lang="en-GB" sz="2200" dirty="0"/>
              <a:t> </a:t>
            </a:r>
            <a:r>
              <a:rPr lang="en-GB" sz="2200" i="1" dirty="0">
                <a:solidFill>
                  <a:srgbClr val="FF0000"/>
                </a:solidFill>
              </a:rPr>
              <a:t>What is its Purpose? What is its Goal? Its Telos?</a:t>
            </a:r>
            <a:r>
              <a:rPr lang="en-GB" sz="2200" dirty="0">
                <a:solidFill>
                  <a:srgbClr val="FF0000"/>
                </a:solidFill>
              </a:rPr>
              <a:t>:</a:t>
            </a:r>
            <a:r>
              <a:rPr lang="en-GB" sz="2200" i="1" dirty="0">
                <a:solidFill>
                  <a:srgbClr val="FF0000"/>
                </a:solidFill>
              </a:rPr>
              <a:t> What is it For</a:t>
            </a:r>
            <a:r>
              <a:rPr lang="en-GB" sz="2200" dirty="0">
                <a:solidFill>
                  <a:srgbClr val="FF0000"/>
                </a:solidFill>
              </a:rPr>
              <a:t>? </a:t>
            </a:r>
            <a:r>
              <a:rPr lang="en-GB" sz="2200" b="1" dirty="0"/>
              <a:t>Teleology.</a:t>
            </a:r>
          </a:p>
          <a:p>
            <a:r>
              <a:rPr lang="en-GB" sz="1200" b="1" dirty="0">
                <a:solidFill>
                  <a:schemeClr val="bg1">
                    <a:lumMod val="50000"/>
                  </a:schemeClr>
                </a:solidFill>
              </a:rPr>
              <a:t> </a:t>
            </a:r>
          </a:p>
          <a:p>
            <a:pPr algn="ctr"/>
            <a:r>
              <a:rPr lang="en-GB" dirty="0">
                <a:solidFill>
                  <a:schemeClr val="bg1">
                    <a:lumMod val="50000"/>
                  </a:schemeClr>
                </a:solidFill>
              </a:rPr>
              <a:t>See Aristotle, </a:t>
            </a:r>
            <a:r>
              <a:rPr lang="en-GB" i="1" dirty="0">
                <a:solidFill>
                  <a:schemeClr val="bg1">
                    <a:lumMod val="50000"/>
                  </a:schemeClr>
                </a:solidFill>
              </a:rPr>
              <a:t>Physics,</a:t>
            </a:r>
            <a:r>
              <a:rPr lang="en-GB" dirty="0">
                <a:solidFill>
                  <a:schemeClr val="bg1">
                    <a:lumMod val="50000"/>
                  </a:schemeClr>
                </a:solidFill>
              </a:rPr>
              <a:t>  Bk 2, 3-8.</a:t>
            </a:r>
          </a:p>
          <a:p>
            <a:endParaRPr lang="en-GB" sz="2200" dirty="0"/>
          </a:p>
          <a:p>
            <a:pPr algn="ctr"/>
            <a:r>
              <a:rPr lang="en-GB" sz="2200" dirty="0">
                <a:solidFill>
                  <a:srgbClr val="0000FF"/>
                </a:solidFill>
              </a:rPr>
              <a:t>It is </a:t>
            </a:r>
            <a:r>
              <a:rPr lang="en-GB" sz="2200" b="1" i="1" u="sng" dirty="0">
                <a:solidFill>
                  <a:srgbClr val="0000FF"/>
                </a:solidFill>
              </a:rPr>
              <a:t>very</a:t>
            </a:r>
            <a:r>
              <a:rPr lang="en-GB" sz="2200" dirty="0">
                <a:solidFill>
                  <a:srgbClr val="0000FF"/>
                </a:solidFill>
              </a:rPr>
              <a:t> important to distinguish between </a:t>
            </a:r>
            <a:r>
              <a:rPr lang="en-GB" sz="2200" b="1" i="1" dirty="0">
                <a:solidFill>
                  <a:srgbClr val="0000FF"/>
                </a:solidFill>
              </a:rPr>
              <a:t>Heteronomous</a:t>
            </a:r>
            <a:r>
              <a:rPr lang="en-GB" sz="2200" dirty="0">
                <a:solidFill>
                  <a:srgbClr val="0000FF"/>
                </a:solidFill>
              </a:rPr>
              <a:t> (E</a:t>
            </a:r>
            <a:r>
              <a:rPr lang="en-GB" sz="2200" i="1" dirty="0">
                <a:solidFill>
                  <a:srgbClr val="0000FF"/>
                </a:solidFill>
              </a:rPr>
              <a:t>xternal</a:t>
            </a:r>
            <a:r>
              <a:rPr lang="en-GB" sz="2200" dirty="0">
                <a:solidFill>
                  <a:srgbClr val="0000FF"/>
                </a:solidFill>
              </a:rPr>
              <a:t>), e.g. God-given Teleology</a:t>
            </a:r>
          </a:p>
          <a:p>
            <a:pPr algn="ctr"/>
            <a:r>
              <a:rPr lang="en-GB" sz="2200" dirty="0">
                <a:solidFill>
                  <a:srgbClr val="0000FF"/>
                </a:solidFill>
              </a:rPr>
              <a:t>&amp; </a:t>
            </a:r>
          </a:p>
          <a:p>
            <a:pPr algn="ctr">
              <a:spcAft>
                <a:spcPts val="1200"/>
              </a:spcAft>
            </a:pPr>
            <a:r>
              <a:rPr lang="en-GB" sz="2200" dirty="0">
                <a:solidFill>
                  <a:srgbClr val="0000FF"/>
                </a:solidFill>
              </a:rPr>
              <a:t>Natural </a:t>
            </a:r>
            <a:r>
              <a:rPr lang="en-GB" sz="2200" b="1" i="1" dirty="0">
                <a:solidFill>
                  <a:srgbClr val="0000FF"/>
                </a:solidFill>
              </a:rPr>
              <a:t>Autonomous</a:t>
            </a:r>
            <a:r>
              <a:rPr lang="en-GB" sz="2200" dirty="0">
                <a:solidFill>
                  <a:srgbClr val="0000FF"/>
                </a:solidFill>
              </a:rPr>
              <a:t> (</a:t>
            </a:r>
            <a:r>
              <a:rPr lang="en-GB" sz="2200" i="1" dirty="0">
                <a:solidFill>
                  <a:srgbClr val="0000FF"/>
                </a:solidFill>
              </a:rPr>
              <a:t>Internal</a:t>
            </a:r>
            <a:r>
              <a:rPr lang="en-GB" sz="2200" dirty="0">
                <a:solidFill>
                  <a:srgbClr val="0000FF"/>
                </a:solidFill>
              </a:rPr>
              <a:t>) Teleology -</a:t>
            </a:r>
            <a:r>
              <a:rPr lang="en-GB" sz="2200" b="1" i="1" dirty="0">
                <a:solidFill>
                  <a:srgbClr val="0000FF"/>
                </a:solidFill>
              </a:rPr>
              <a:t> Self-Posited Goals</a:t>
            </a:r>
            <a:r>
              <a:rPr lang="en-GB" sz="2200" b="1" dirty="0">
                <a:solidFill>
                  <a:srgbClr val="0000FF"/>
                </a:solidFill>
              </a:rPr>
              <a:t>.</a:t>
            </a:r>
          </a:p>
          <a:p>
            <a:pPr algn="ctr"/>
            <a:r>
              <a:rPr lang="en-GB" sz="2200" b="1" i="1" dirty="0"/>
              <a:t>Autopoiesis </a:t>
            </a:r>
            <a:r>
              <a:rPr lang="en-GB" sz="2200" b="1" dirty="0"/>
              <a:t>adopts only the latter.</a:t>
            </a:r>
          </a:p>
          <a:p>
            <a:pPr algn="ctr"/>
            <a:endParaRPr lang="en-GB" sz="2200" b="1" dirty="0">
              <a:solidFill>
                <a:srgbClr val="FF0000"/>
              </a:solidFill>
            </a:endParaRPr>
          </a:p>
        </p:txBody>
      </p:sp>
    </p:spTree>
    <p:extLst>
      <p:ext uri="{BB962C8B-B14F-4D97-AF65-F5344CB8AC3E}">
        <p14:creationId xmlns:p14="http://schemas.microsoft.com/office/powerpoint/2010/main" val="29868196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AB7C613-0C65-4E64-B6DE-AF88B5D2ED6B}"/>
              </a:ext>
            </a:extLst>
          </p:cNvPr>
          <p:cNvSpPr txBox="1"/>
          <p:nvPr/>
        </p:nvSpPr>
        <p:spPr>
          <a:xfrm>
            <a:off x="954157" y="748236"/>
            <a:ext cx="10283685" cy="5160387"/>
          </a:xfrm>
          <a:prstGeom prst="rect">
            <a:avLst/>
          </a:prstGeom>
          <a:noFill/>
        </p:spPr>
        <p:txBody>
          <a:bodyPr wrap="square" rtlCol="0">
            <a:spAutoFit/>
          </a:bodyPr>
          <a:lstStyle/>
          <a:p>
            <a:pPr algn="ctr">
              <a:spcAft>
                <a:spcPts val="1000"/>
              </a:spcAft>
            </a:pPr>
            <a:r>
              <a:rPr lang="en-GB" sz="2400" b="1" dirty="0"/>
              <a:t>Formal and Final Causes (</a:t>
            </a:r>
            <a:r>
              <a:rPr lang="en-GB" sz="2400" b="1" i="1" dirty="0"/>
              <a:t>Teleology</a:t>
            </a:r>
            <a:r>
              <a:rPr lang="en-GB" sz="2400" b="1" dirty="0"/>
              <a:t>) in Biology – 1</a:t>
            </a:r>
          </a:p>
          <a:p>
            <a:pPr algn="ctr">
              <a:spcAft>
                <a:spcPts val="1000"/>
              </a:spcAft>
            </a:pPr>
            <a:r>
              <a:rPr lang="en-GB" sz="2400" b="1" dirty="0"/>
              <a:t>Reductionism: </a:t>
            </a:r>
            <a:r>
              <a:rPr lang="en-GB" sz="2200" b="1" i="1" u="sng" dirty="0">
                <a:solidFill>
                  <a:srgbClr val="0000FF"/>
                </a:solidFill>
              </a:rPr>
              <a:t>only</a:t>
            </a:r>
            <a:r>
              <a:rPr lang="en-GB" sz="2200" b="1" dirty="0">
                <a:solidFill>
                  <a:srgbClr val="0000FF"/>
                </a:solidFill>
              </a:rPr>
              <a:t> B-U Understandings are valid</a:t>
            </a:r>
            <a:endParaRPr lang="en-GB" sz="2200" dirty="0"/>
          </a:p>
          <a:p>
            <a:pPr algn="ctr">
              <a:spcAft>
                <a:spcPts val="2000"/>
              </a:spcAft>
            </a:pPr>
            <a:r>
              <a:rPr lang="en-GB" sz="2200" b="1" u="sng" dirty="0"/>
              <a:t>Reductionist</a:t>
            </a:r>
            <a:r>
              <a:rPr lang="en-GB" sz="2200" b="1" dirty="0"/>
              <a:t> Science </a:t>
            </a:r>
            <a:r>
              <a:rPr lang="en-GB" sz="2200" dirty="0"/>
              <a:t>today insists on the priority of </a:t>
            </a:r>
            <a:r>
              <a:rPr lang="en-GB" sz="2200" b="1" dirty="0"/>
              <a:t>Material</a:t>
            </a:r>
            <a:r>
              <a:rPr lang="en-GB" sz="2200" dirty="0"/>
              <a:t> &amp; </a:t>
            </a:r>
            <a:r>
              <a:rPr lang="en-GB" sz="2200" b="1" dirty="0"/>
              <a:t>Efficient Causes</a:t>
            </a:r>
            <a:r>
              <a:rPr lang="en-GB" sz="2200" dirty="0"/>
              <a:t>.</a:t>
            </a:r>
          </a:p>
          <a:p>
            <a:pPr algn="ctr"/>
            <a:r>
              <a:rPr lang="en-GB" sz="2200" b="1" dirty="0"/>
              <a:t>Formal Causes</a:t>
            </a:r>
            <a:r>
              <a:rPr lang="en-GB" sz="2200" dirty="0"/>
              <a:t> are seen as </a:t>
            </a:r>
            <a:r>
              <a:rPr lang="en-GB" sz="2200" b="1" i="1" u="sng" dirty="0"/>
              <a:t>important</a:t>
            </a:r>
            <a:r>
              <a:rPr lang="en-GB" sz="2200" dirty="0"/>
              <a:t> but </a:t>
            </a:r>
            <a:r>
              <a:rPr lang="en-GB" sz="2200" b="1" i="1" u="sng" dirty="0"/>
              <a:t>secondary</a:t>
            </a:r>
            <a:r>
              <a:rPr lang="en-GB" sz="2200" dirty="0"/>
              <a:t>: </a:t>
            </a:r>
          </a:p>
          <a:p>
            <a:pPr algn="ctr"/>
            <a:r>
              <a:rPr lang="en-GB" sz="2200" dirty="0"/>
              <a:t>they have pragmatic explanatory</a:t>
            </a:r>
            <a:r>
              <a:rPr lang="en-GB" sz="2200" i="1" dirty="0"/>
              <a:t> power</a:t>
            </a:r>
            <a:r>
              <a:rPr lang="en-GB" sz="2200" dirty="0"/>
              <a:t>,  </a:t>
            </a:r>
          </a:p>
          <a:p>
            <a:pPr algn="ctr">
              <a:spcAft>
                <a:spcPts val="2000"/>
              </a:spcAft>
            </a:pPr>
            <a:r>
              <a:rPr lang="en-GB" sz="2200" dirty="0"/>
              <a:t>but they are </a:t>
            </a:r>
            <a:r>
              <a:rPr lang="en-GB" sz="2200" i="1" u="sng" dirty="0"/>
              <a:t>themselves</a:t>
            </a:r>
            <a:r>
              <a:rPr lang="en-GB" sz="2200" dirty="0"/>
              <a:t> explained by </a:t>
            </a:r>
            <a:r>
              <a:rPr lang="en-GB" sz="2200" i="1" dirty="0"/>
              <a:t>Material</a:t>
            </a:r>
            <a:r>
              <a:rPr lang="en-GB" sz="2200" dirty="0"/>
              <a:t> and </a:t>
            </a:r>
            <a:r>
              <a:rPr lang="en-GB" sz="2200" i="1" dirty="0"/>
              <a:t>Efficient Causes</a:t>
            </a:r>
            <a:r>
              <a:rPr lang="en-GB" sz="2200" dirty="0"/>
              <a:t>. </a:t>
            </a:r>
          </a:p>
          <a:p>
            <a:pPr algn="ctr"/>
            <a:r>
              <a:rPr lang="en-GB" sz="2200" dirty="0">
                <a:solidFill>
                  <a:srgbClr val="FF0000"/>
                </a:solidFill>
              </a:rPr>
              <a:t>e.g. the formal self-wrapping of</a:t>
            </a:r>
            <a:r>
              <a:rPr lang="en-GB" sz="2200" b="1" i="1" dirty="0">
                <a:solidFill>
                  <a:srgbClr val="FF0000"/>
                </a:solidFill>
              </a:rPr>
              <a:t> Proteins</a:t>
            </a:r>
            <a:r>
              <a:rPr lang="en-GB" sz="2200" dirty="0">
                <a:solidFill>
                  <a:srgbClr val="FF0000"/>
                </a:solidFill>
              </a:rPr>
              <a:t> is essential to their function, </a:t>
            </a:r>
          </a:p>
          <a:p>
            <a:pPr algn="ctr">
              <a:spcAft>
                <a:spcPts val="2000"/>
              </a:spcAft>
            </a:pPr>
            <a:r>
              <a:rPr lang="en-GB" sz="2200" dirty="0">
                <a:solidFill>
                  <a:srgbClr val="FF0000"/>
                </a:solidFill>
              </a:rPr>
              <a:t>but this is ideally to be understood through their </a:t>
            </a:r>
            <a:r>
              <a:rPr lang="en-GB" sz="2200" i="1" u="sng" dirty="0">
                <a:solidFill>
                  <a:srgbClr val="FF0000"/>
                </a:solidFill>
              </a:rPr>
              <a:t>material</a:t>
            </a:r>
            <a:r>
              <a:rPr lang="en-GB" sz="2200" dirty="0">
                <a:solidFill>
                  <a:srgbClr val="FF0000"/>
                </a:solidFill>
              </a:rPr>
              <a:t> make-up.</a:t>
            </a:r>
          </a:p>
          <a:p>
            <a:pPr algn="ctr"/>
            <a:r>
              <a:rPr lang="en-GB" sz="2200" dirty="0"/>
              <a:t>But </a:t>
            </a:r>
            <a:r>
              <a:rPr lang="en-GB" sz="2200" b="1" dirty="0"/>
              <a:t>Final Causes, </a:t>
            </a:r>
            <a:r>
              <a:rPr lang="en-GB" sz="2200" i="1" u="sng" dirty="0"/>
              <a:t>Purposes or Goals in Life </a:t>
            </a:r>
            <a:r>
              <a:rPr lang="en-GB" sz="2200" dirty="0"/>
              <a:t>are seen as immature </a:t>
            </a:r>
            <a:r>
              <a:rPr lang="en-GB" sz="2200" i="1" dirty="0"/>
              <a:t>Superstitions </a:t>
            </a:r>
            <a:r>
              <a:rPr lang="en-GB" sz="2200" dirty="0"/>
              <a:t>left </a:t>
            </a:r>
          </a:p>
          <a:p>
            <a:pPr algn="ctr">
              <a:spcAft>
                <a:spcPts val="2000"/>
              </a:spcAft>
            </a:pPr>
            <a:r>
              <a:rPr lang="en-GB" sz="2200" dirty="0"/>
              <a:t>behind by scientific progress: </a:t>
            </a:r>
            <a:r>
              <a:rPr lang="en-GB" sz="2200" b="1" dirty="0"/>
              <a:t>They formerly rendered science subservient to Religion</a:t>
            </a:r>
          </a:p>
          <a:p>
            <a:pPr algn="ctr">
              <a:spcAft>
                <a:spcPts val="2000"/>
              </a:spcAft>
            </a:pPr>
            <a:r>
              <a:rPr lang="en-GB" sz="2200" i="1" dirty="0">
                <a:solidFill>
                  <a:srgbClr val="FF0000"/>
                </a:solidFill>
              </a:rPr>
              <a:t>But it was </a:t>
            </a:r>
            <a:r>
              <a:rPr lang="en-GB" sz="2200" b="1" i="1" u="sng" dirty="0">
                <a:solidFill>
                  <a:srgbClr val="FF0000"/>
                </a:solidFill>
              </a:rPr>
              <a:t>Heteronomous</a:t>
            </a:r>
            <a:r>
              <a:rPr lang="en-GB" sz="2200" i="1" dirty="0">
                <a:solidFill>
                  <a:srgbClr val="FF0000"/>
                </a:solidFill>
              </a:rPr>
              <a:t> Teleology that they were rejecting</a:t>
            </a:r>
          </a:p>
        </p:txBody>
      </p:sp>
    </p:spTree>
    <p:extLst>
      <p:ext uri="{BB962C8B-B14F-4D97-AF65-F5344CB8AC3E}">
        <p14:creationId xmlns:p14="http://schemas.microsoft.com/office/powerpoint/2010/main" val="36831259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AB7C613-0C65-4E64-B6DE-AF88B5D2ED6B}"/>
              </a:ext>
            </a:extLst>
          </p:cNvPr>
          <p:cNvSpPr txBox="1"/>
          <p:nvPr/>
        </p:nvSpPr>
        <p:spPr>
          <a:xfrm>
            <a:off x="954157" y="1151952"/>
            <a:ext cx="10283685" cy="4411464"/>
          </a:xfrm>
          <a:prstGeom prst="rect">
            <a:avLst/>
          </a:prstGeom>
          <a:noFill/>
        </p:spPr>
        <p:txBody>
          <a:bodyPr wrap="square" rtlCol="0">
            <a:spAutoFit/>
          </a:bodyPr>
          <a:lstStyle/>
          <a:p>
            <a:pPr algn="ctr">
              <a:spcAft>
                <a:spcPts val="1000"/>
              </a:spcAft>
            </a:pPr>
            <a:r>
              <a:rPr lang="en-GB" sz="2400" b="1" dirty="0"/>
              <a:t>Formal and Final Causes (</a:t>
            </a:r>
            <a:r>
              <a:rPr lang="en-GB" sz="2400" b="1" i="1" dirty="0"/>
              <a:t>Teleology</a:t>
            </a:r>
            <a:r>
              <a:rPr lang="en-GB" sz="2400" b="1" dirty="0"/>
              <a:t>) in Biology – 2</a:t>
            </a:r>
          </a:p>
          <a:p>
            <a:pPr algn="ctr">
              <a:spcAft>
                <a:spcPts val="1000"/>
              </a:spcAft>
            </a:pPr>
            <a:endParaRPr lang="en-GB" dirty="0"/>
          </a:p>
          <a:p>
            <a:pPr algn="ctr">
              <a:spcAft>
                <a:spcPts val="2000"/>
              </a:spcAft>
            </a:pPr>
            <a:r>
              <a:rPr lang="en-GB" sz="2200" b="1" i="1" dirty="0">
                <a:solidFill>
                  <a:srgbClr val="FF0000"/>
                </a:solidFill>
              </a:rPr>
              <a:t>Autopoiesis</a:t>
            </a:r>
            <a:r>
              <a:rPr lang="en-GB" sz="2200" dirty="0">
                <a:solidFill>
                  <a:srgbClr val="FF0000"/>
                </a:solidFill>
              </a:rPr>
              <a:t> today rejects Reductionism and seeks to </a:t>
            </a:r>
            <a:r>
              <a:rPr lang="en-GB" sz="2200" i="1" dirty="0">
                <a:solidFill>
                  <a:srgbClr val="FF0000"/>
                </a:solidFill>
              </a:rPr>
              <a:t>reconcile</a:t>
            </a:r>
            <a:r>
              <a:rPr lang="en-GB" sz="2200" dirty="0">
                <a:solidFill>
                  <a:srgbClr val="FF0000"/>
                </a:solidFill>
              </a:rPr>
              <a:t> B-U &amp; T-D approaches</a:t>
            </a:r>
          </a:p>
          <a:p>
            <a:pPr algn="ctr"/>
            <a:r>
              <a:rPr lang="en-GB" sz="2200" dirty="0"/>
              <a:t>Varela himself moved away from an initial concept of </a:t>
            </a:r>
            <a:r>
              <a:rPr lang="en-GB" sz="2200" i="1" dirty="0"/>
              <a:t>Autopoiesis</a:t>
            </a:r>
            <a:r>
              <a:rPr lang="en-GB" sz="2200" dirty="0"/>
              <a:t> that </a:t>
            </a:r>
            <a:r>
              <a:rPr lang="en-GB" sz="2200" i="1" dirty="0"/>
              <a:t>denied</a:t>
            </a:r>
            <a:r>
              <a:rPr lang="en-GB" sz="2200" dirty="0"/>
              <a:t> Teleology to a position that </a:t>
            </a:r>
            <a:r>
              <a:rPr lang="en-GB" sz="2200" i="1" u="sng" dirty="0"/>
              <a:t>proclaimed</a:t>
            </a:r>
            <a:r>
              <a:rPr lang="en-GB" sz="2200" dirty="0"/>
              <a:t> it as explicatory of Life in Weber &amp; Varela (2002)</a:t>
            </a:r>
          </a:p>
          <a:p>
            <a:pPr>
              <a:spcAft>
                <a:spcPts val="2000"/>
              </a:spcAft>
            </a:pPr>
            <a:r>
              <a:rPr lang="en-GB" dirty="0">
                <a:solidFill>
                  <a:schemeClr val="bg1">
                    <a:lumMod val="65000"/>
                  </a:schemeClr>
                </a:solidFill>
              </a:rPr>
              <a:t>			</a:t>
            </a:r>
            <a:r>
              <a:rPr lang="en-GB" dirty="0">
                <a:solidFill>
                  <a:schemeClr val="bg1">
                    <a:lumMod val="50000"/>
                  </a:schemeClr>
                </a:solidFill>
              </a:rPr>
              <a:t>see also Thompson (2007): compare p 99 and p. 146. </a:t>
            </a:r>
          </a:p>
          <a:p>
            <a:pPr algn="ctr"/>
            <a:r>
              <a:rPr lang="en-GB" sz="2200" i="1" dirty="0">
                <a:solidFill>
                  <a:srgbClr val="FF0000"/>
                </a:solidFill>
              </a:rPr>
              <a:t>But this is </a:t>
            </a:r>
            <a:r>
              <a:rPr lang="en-GB" sz="2200" i="1" u="sng" dirty="0">
                <a:solidFill>
                  <a:srgbClr val="FF0000"/>
                </a:solidFill>
              </a:rPr>
              <a:t>Autonomous</a:t>
            </a:r>
            <a:r>
              <a:rPr lang="en-GB" sz="2200" i="1" dirty="0">
                <a:solidFill>
                  <a:srgbClr val="FF0000"/>
                </a:solidFill>
              </a:rPr>
              <a:t> Teleology – promoted by lifeforms themselves -</a:t>
            </a:r>
          </a:p>
          <a:p>
            <a:pPr algn="ctr">
              <a:spcAft>
                <a:spcPts val="2000"/>
              </a:spcAft>
            </a:pPr>
            <a:r>
              <a:rPr lang="en-GB" sz="2200" i="1" dirty="0">
                <a:solidFill>
                  <a:srgbClr val="FF0000"/>
                </a:solidFill>
              </a:rPr>
              <a:t>Lifeforms have their own purposes and goals</a:t>
            </a:r>
          </a:p>
          <a:p>
            <a:pPr algn="ctr"/>
            <a:r>
              <a:rPr lang="en-GB" sz="2200" dirty="0"/>
              <a:t>Arguments for emancipating &amp; adopting </a:t>
            </a:r>
            <a:r>
              <a:rPr lang="en-GB" sz="2200" i="1" dirty="0"/>
              <a:t>Autonomous Teleology </a:t>
            </a:r>
          </a:p>
          <a:p>
            <a:pPr algn="ctr"/>
            <a:r>
              <a:rPr lang="en-GB" sz="2200" dirty="0"/>
              <a:t>can be found in the writings of D M Walsh</a:t>
            </a:r>
            <a:r>
              <a:rPr lang="en-GB" dirty="0"/>
              <a:t>, </a:t>
            </a:r>
            <a:r>
              <a:rPr lang="en-GB" dirty="0">
                <a:solidFill>
                  <a:schemeClr val="bg1">
                    <a:lumMod val="50000"/>
                  </a:schemeClr>
                </a:solidFill>
              </a:rPr>
              <a:t>e.g. Walsh (2012, 2015).</a:t>
            </a:r>
          </a:p>
        </p:txBody>
      </p:sp>
    </p:spTree>
    <p:extLst>
      <p:ext uri="{BB962C8B-B14F-4D97-AF65-F5344CB8AC3E}">
        <p14:creationId xmlns:p14="http://schemas.microsoft.com/office/powerpoint/2010/main" val="2177602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68238B5-92DC-4559-B3AC-5DA125E9B84E}"/>
              </a:ext>
            </a:extLst>
          </p:cNvPr>
          <p:cNvSpPr txBox="1"/>
          <p:nvPr/>
        </p:nvSpPr>
        <p:spPr>
          <a:xfrm>
            <a:off x="278295" y="351234"/>
            <a:ext cx="11635409" cy="6032421"/>
          </a:xfrm>
          <a:prstGeom prst="rect">
            <a:avLst/>
          </a:prstGeom>
          <a:noFill/>
        </p:spPr>
        <p:txBody>
          <a:bodyPr wrap="square" rtlCol="0">
            <a:spAutoFit/>
          </a:bodyPr>
          <a:lstStyle/>
          <a:p>
            <a:pPr algn="ctr">
              <a:spcAft>
                <a:spcPts val="1200"/>
              </a:spcAft>
            </a:pPr>
            <a:r>
              <a:rPr lang="en-GB" sz="2400" b="1" dirty="0">
                <a:highlight>
                  <a:srgbClr val="FFFF00"/>
                </a:highlight>
              </a:rPr>
              <a:t>(3)</a:t>
            </a:r>
            <a:r>
              <a:rPr lang="en-GB" sz="2400" b="1" dirty="0"/>
              <a:t>  Autopoiesis in More Detail</a:t>
            </a:r>
            <a:endParaRPr lang="en-GB" dirty="0"/>
          </a:p>
          <a:p>
            <a:pPr algn="ctr">
              <a:spcAft>
                <a:spcPts val="1200"/>
              </a:spcAft>
            </a:pPr>
            <a:r>
              <a:rPr lang="en-GB" sz="2200" dirty="0">
                <a:solidFill>
                  <a:srgbClr val="FF0000"/>
                </a:solidFill>
              </a:rPr>
              <a:t>The</a:t>
            </a:r>
            <a:r>
              <a:rPr lang="en-GB" sz="2200" b="1" dirty="0">
                <a:solidFill>
                  <a:srgbClr val="FF0000"/>
                </a:solidFill>
              </a:rPr>
              <a:t> </a:t>
            </a:r>
            <a:r>
              <a:rPr lang="en-GB" sz="2200" dirty="0">
                <a:solidFill>
                  <a:srgbClr val="FF0000"/>
                </a:solidFill>
              </a:rPr>
              <a:t>chief conceptual doctrines of </a:t>
            </a:r>
            <a:r>
              <a:rPr lang="en-GB" sz="2200" i="1" dirty="0">
                <a:solidFill>
                  <a:srgbClr val="FF0000"/>
                </a:solidFill>
              </a:rPr>
              <a:t>Autopoiesis</a:t>
            </a:r>
            <a:r>
              <a:rPr lang="en-GB" sz="2200" dirty="0">
                <a:solidFill>
                  <a:srgbClr val="FF0000"/>
                </a:solidFill>
              </a:rPr>
              <a:t>, quoting liberally from the </a:t>
            </a:r>
            <a:r>
              <a:rPr lang="en-GB" sz="2200" i="1" dirty="0">
                <a:solidFill>
                  <a:srgbClr val="FF0000"/>
                </a:solidFill>
              </a:rPr>
              <a:t>Autopoets</a:t>
            </a:r>
            <a:r>
              <a:rPr lang="en-GB" sz="2200" dirty="0">
                <a:solidFill>
                  <a:srgbClr val="FF0000"/>
                </a:solidFill>
              </a:rPr>
              <a:t>!</a:t>
            </a:r>
          </a:p>
          <a:p>
            <a:pPr algn="ctr"/>
            <a:r>
              <a:rPr lang="en-GB" sz="2200" i="1" u="sng" dirty="0">
                <a:solidFill>
                  <a:srgbClr val="FF0000"/>
                </a:solidFill>
              </a:rPr>
              <a:t>Remember</a:t>
            </a:r>
            <a:r>
              <a:rPr lang="en-GB" sz="2200" i="1" dirty="0">
                <a:solidFill>
                  <a:srgbClr val="FF0000"/>
                </a:solidFill>
              </a:rPr>
              <a:t>: Autopoiesis</a:t>
            </a:r>
            <a:r>
              <a:rPr lang="en-GB" sz="2200" dirty="0">
                <a:solidFill>
                  <a:srgbClr val="FF0000"/>
                </a:solidFill>
              </a:rPr>
              <a:t> </a:t>
            </a:r>
            <a:r>
              <a:rPr lang="en-GB" sz="2200" i="1" dirty="0">
                <a:solidFill>
                  <a:srgbClr val="FF0000"/>
                </a:solidFill>
              </a:rPr>
              <a:t>takes </a:t>
            </a:r>
            <a:r>
              <a:rPr lang="en-GB" sz="2200" dirty="0">
                <a:solidFill>
                  <a:srgbClr val="FF0000"/>
                </a:solidFill>
              </a:rPr>
              <a:t>T-D</a:t>
            </a:r>
            <a:r>
              <a:rPr lang="en-GB" sz="2200" i="1" dirty="0">
                <a:solidFill>
                  <a:srgbClr val="FF0000"/>
                </a:solidFill>
              </a:rPr>
              <a:t> thinking down to the level of single cells</a:t>
            </a:r>
          </a:p>
          <a:p>
            <a:pPr algn="ctr"/>
            <a:r>
              <a:rPr lang="en-GB" sz="2200" dirty="0"/>
              <a:t>__________</a:t>
            </a:r>
          </a:p>
          <a:p>
            <a:pPr algn="ctr"/>
            <a:endParaRPr lang="en-GB" sz="1200" b="1" i="1" dirty="0"/>
          </a:p>
          <a:p>
            <a:pPr algn="ctr"/>
            <a:endParaRPr lang="en-GB" sz="1200" b="1" i="1" dirty="0"/>
          </a:p>
          <a:p>
            <a:pPr marL="342900" indent="-342900" algn="ctr">
              <a:spcAft>
                <a:spcPts val="1200"/>
              </a:spcAft>
              <a:buAutoNum type="arabicPeriod"/>
            </a:pPr>
            <a:r>
              <a:rPr lang="en-GB" sz="2400" b="1" i="1" dirty="0"/>
              <a:t>‘Autopoiesis’ = Self-Making</a:t>
            </a:r>
            <a:r>
              <a:rPr lang="en-GB" sz="2400" i="1" dirty="0"/>
              <a:t>:</a:t>
            </a:r>
            <a:r>
              <a:rPr lang="en-GB" sz="2400" dirty="0"/>
              <a:t> </a:t>
            </a:r>
          </a:p>
          <a:p>
            <a:pPr algn="ctr"/>
            <a:r>
              <a:rPr lang="en-GB" sz="2200" b="1" dirty="0">
                <a:solidFill>
                  <a:srgbClr val="FF0000"/>
                </a:solidFill>
              </a:rPr>
              <a:t>The main activity of all lifeforms from single cells upwards is </a:t>
            </a:r>
          </a:p>
          <a:p>
            <a:pPr algn="ctr">
              <a:spcAft>
                <a:spcPts val="1200"/>
              </a:spcAft>
            </a:pPr>
            <a:r>
              <a:rPr lang="en-GB" sz="2200" b="1" i="1" dirty="0">
                <a:solidFill>
                  <a:srgbClr val="FF0000"/>
                </a:solidFill>
              </a:rPr>
              <a:t>self-production</a:t>
            </a:r>
            <a:r>
              <a:rPr lang="en-GB" sz="2200" b="1" dirty="0">
                <a:solidFill>
                  <a:srgbClr val="FF0000"/>
                </a:solidFill>
              </a:rPr>
              <a:t> and </a:t>
            </a:r>
            <a:r>
              <a:rPr lang="en-GB" sz="2200" b="1" i="1" dirty="0">
                <a:solidFill>
                  <a:srgbClr val="FF0000"/>
                </a:solidFill>
              </a:rPr>
              <a:t>self-preservation</a:t>
            </a:r>
            <a:r>
              <a:rPr lang="en-GB" sz="2200" b="1" dirty="0">
                <a:solidFill>
                  <a:srgbClr val="FF0000"/>
                </a:solidFill>
              </a:rPr>
              <a:t> </a:t>
            </a:r>
            <a:r>
              <a:rPr lang="en-GB" sz="2200" dirty="0"/>
              <a:t> </a:t>
            </a:r>
          </a:p>
          <a:p>
            <a:pPr algn="ctr">
              <a:spcAft>
                <a:spcPts val="1200"/>
              </a:spcAft>
            </a:pPr>
            <a:r>
              <a:rPr lang="en-GB" sz="2200" dirty="0"/>
              <a:t>Lifeforms normally spend the bulk of their energy resources in doing just that.  </a:t>
            </a:r>
          </a:p>
          <a:p>
            <a:pPr algn="ctr">
              <a:spcAft>
                <a:spcPts val="1200"/>
              </a:spcAft>
            </a:pPr>
            <a:r>
              <a:rPr lang="en-GB" sz="2200" dirty="0"/>
              <a:t>M &amp; V took acceptance of this fact to be a major prerequisite for </a:t>
            </a:r>
            <a:r>
              <a:rPr lang="en-GB" sz="2200" i="1" u="sng" dirty="0"/>
              <a:t>any</a:t>
            </a:r>
            <a:r>
              <a:rPr lang="en-GB" sz="2200" dirty="0"/>
              <a:t> understanding of </a:t>
            </a:r>
            <a:r>
              <a:rPr lang="en-GB" sz="2200" i="1" u="sng" dirty="0"/>
              <a:t>What Life Is</a:t>
            </a:r>
            <a:r>
              <a:rPr lang="en-GB" sz="2200" i="1" dirty="0"/>
              <a:t>.</a:t>
            </a:r>
          </a:p>
          <a:p>
            <a:pPr marL="365125" algn="ctr">
              <a:spcAft>
                <a:spcPts val="1200"/>
              </a:spcAft>
              <a:tabLst>
                <a:tab pos="10944225" algn="l"/>
              </a:tabLst>
            </a:pPr>
            <a:r>
              <a:rPr lang="en-GB" sz="2200" b="1" dirty="0"/>
              <a:t>It is </a:t>
            </a:r>
            <a:r>
              <a:rPr lang="en-GB" sz="2200" b="1" i="1" u="sng" dirty="0"/>
              <a:t>the</a:t>
            </a:r>
            <a:r>
              <a:rPr lang="en-GB" sz="2200" b="1" dirty="0"/>
              <a:t> major factor in influencing the cognition and behaviour of all lifeforms.</a:t>
            </a:r>
            <a:r>
              <a:rPr lang="en-GB" sz="2200" b="1" dirty="0">
                <a:solidFill>
                  <a:srgbClr val="FF0000"/>
                </a:solidFill>
              </a:rPr>
              <a:t> </a:t>
            </a:r>
          </a:p>
          <a:p>
            <a:pPr marL="365125" algn="ctr">
              <a:tabLst>
                <a:tab pos="10944225" algn="l"/>
              </a:tabLst>
            </a:pPr>
            <a:r>
              <a:rPr lang="en-GB" sz="2200" i="1" dirty="0">
                <a:solidFill>
                  <a:srgbClr val="0000FF"/>
                </a:solidFill>
              </a:rPr>
              <a:t>‘Bluntly stated self-production is already and inevitably a self-affirmation that shows the </a:t>
            </a:r>
          </a:p>
          <a:p>
            <a:pPr algn="ctr"/>
            <a:r>
              <a:rPr lang="en-GB" sz="2200" i="1" dirty="0">
                <a:solidFill>
                  <a:srgbClr val="0000FF"/>
                </a:solidFill>
              </a:rPr>
              <a:t>organism as involved in the fundamental purpose of maintaining its identity’ </a:t>
            </a:r>
          </a:p>
          <a:p>
            <a:pPr>
              <a:spcAft>
                <a:spcPts val="1200"/>
              </a:spcAft>
            </a:pPr>
            <a:r>
              <a:rPr lang="en-GB" sz="2400" dirty="0">
                <a:solidFill>
                  <a:schemeClr val="bg1">
                    <a:lumMod val="50000"/>
                  </a:schemeClr>
                </a:solidFill>
              </a:rPr>
              <a:t>				</a:t>
            </a:r>
            <a:r>
              <a:rPr lang="en-GB" dirty="0">
                <a:solidFill>
                  <a:schemeClr val="bg1">
                    <a:lumMod val="50000"/>
                  </a:schemeClr>
                </a:solidFill>
              </a:rPr>
              <a:t>Weber &amp; Varela (2002), p. 116 – note the very T-D language.</a:t>
            </a:r>
          </a:p>
        </p:txBody>
      </p:sp>
    </p:spTree>
    <p:extLst>
      <p:ext uri="{BB962C8B-B14F-4D97-AF65-F5344CB8AC3E}">
        <p14:creationId xmlns:p14="http://schemas.microsoft.com/office/powerpoint/2010/main" val="3033213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8425</TotalTime>
  <Words>4676</Words>
  <Application>Microsoft Office PowerPoint</Application>
  <PresentationFormat>Widescreen</PresentationFormat>
  <Paragraphs>392</Paragraphs>
  <Slides>28</Slides>
  <Notes>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28</vt:i4>
      </vt:variant>
    </vt:vector>
  </HeadingPairs>
  <TitlesOfParts>
    <vt:vector size="40" baseType="lpstr">
      <vt:lpstr>Gulim</vt:lpstr>
      <vt:lpstr>Arial</vt:lpstr>
      <vt:lpstr>Calibri</vt:lpstr>
      <vt:lpstr>Calibri Light</vt:lpstr>
      <vt:lpstr>CIDFont+F2</vt:lpstr>
      <vt:lpstr>CIDFont+F3</vt:lpstr>
      <vt:lpstr>Code</vt:lpstr>
      <vt:lpstr>Georgia</vt:lpstr>
      <vt:lpstr>MinionPro-It</vt:lpstr>
      <vt:lpstr>MinionPro-Regular</vt:lpstr>
      <vt:lpstr>MinionPro-Semibold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Bob Clarke</dc:creator>
  <cp:lastModifiedBy>Bob Clarke</cp:lastModifiedBy>
  <cp:revision>643</cp:revision>
  <dcterms:created xsi:type="dcterms:W3CDTF">2020-05-28T10:41:50Z</dcterms:created>
  <dcterms:modified xsi:type="dcterms:W3CDTF">2020-08-12T09:58:49Z</dcterms:modified>
</cp:coreProperties>
</file>