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7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C72"/>
    <a:srgbClr val="01C6FD"/>
    <a:srgbClr val="79AE02"/>
    <a:srgbClr val="067F9C"/>
    <a:srgbClr val="014E52"/>
    <a:srgbClr val="0C596D"/>
    <a:srgbClr val="03556D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8/31/2020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‹#›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up of fish in the water&#10;&#10;Description automatically generated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8686" b="17090"/>
          <a:stretch/>
        </p:blipFill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noFill/>
        </p:spPr>
      </p:pic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603181"/>
            <a:ext cx="9144000" cy="341632"/>
          </a:xfrm>
        </p:spPr>
        <p:txBody>
          <a:bodyPr>
            <a:normAutofit/>
          </a:bodyPr>
          <a:lstStyle/>
          <a:p>
            <a:r>
              <a:rPr lang="en-US" dirty="0"/>
              <a:t>The Philosophical Society - Members’ Weekend, 2020</a:t>
            </a: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What is Life?</a:t>
            </a:r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PhilSoc Members’ Weekend, 2020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570" y="1313011"/>
            <a:ext cx="4900386" cy="334508"/>
          </a:xfrm>
        </p:spPr>
        <p:txBody>
          <a:bodyPr/>
          <a:lstStyle/>
          <a:p>
            <a:r>
              <a:rPr lang="en-US" sz="2400" dirty="0"/>
              <a:t>Saturday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8697" y="1778566"/>
            <a:ext cx="10658205" cy="19406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b="1" dirty="0"/>
              <a:t>10:55 	It’s Life, Jim, but not as we know it </a:t>
            </a:r>
            <a:r>
              <a:rPr lang="en-GB" sz="2000" dirty="0"/>
              <a:t>– </a:t>
            </a:r>
            <a:r>
              <a:rPr lang="en-GB" sz="2000" i="1" dirty="0"/>
              <a:t>Mike Arnautov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b="1" dirty="0"/>
              <a:t>11:45	The Nation as a Living Organism </a:t>
            </a:r>
            <a:r>
              <a:rPr lang="en-GB" sz="2000" dirty="0"/>
              <a:t>– </a:t>
            </a:r>
            <a:r>
              <a:rPr lang="en-GB" sz="2000" i="1" dirty="0"/>
              <a:t>Gordon Nichols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b="1" dirty="0"/>
              <a:t>  1:30	What is Life?  God only knows </a:t>
            </a:r>
            <a:r>
              <a:rPr lang="en-GB" sz="2000" dirty="0"/>
              <a:t>– </a:t>
            </a:r>
            <a:r>
              <a:rPr lang="en-GB" sz="2000" i="1" dirty="0"/>
              <a:t>Jeff Morris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b="1" dirty="0"/>
              <a:t>  2:20	Lessons from Schrödinger and Pross </a:t>
            </a:r>
            <a:r>
              <a:rPr lang="en-GB" sz="2000" i="1" dirty="0"/>
              <a:t>– Tomy Duby and Stewart Fisher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i="1" dirty="0"/>
              <a:t>  </a:t>
            </a:r>
            <a:r>
              <a:rPr lang="en-GB" sz="2000" b="1" dirty="0"/>
              <a:t>4:00</a:t>
            </a:r>
            <a:r>
              <a:rPr lang="en-GB" sz="2000" i="1" dirty="0"/>
              <a:t>	</a:t>
            </a:r>
            <a:r>
              <a:rPr lang="en-GB" sz="2000" b="1" dirty="0"/>
              <a:t>Life as a Flow of Information through Time </a:t>
            </a:r>
            <a:r>
              <a:rPr lang="en-GB" sz="2000" i="1" dirty="0"/>
              <a:t>– Martin Jacoby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b="1" dirty="0"/>
              <a:t>  </a:t>
            </a:r>
            <a:r>
              <a:rPr lang="en-US" sz="2000" b="1" dirty="0"/>
              <a:t>4.50	Autopoiesis and the </a:t>
            </a:r>
            <a:r>
              <a:rPr lang="en-GB" sz="2000" b="1" dirty="0"/>
              <a:t>Complexity </a:t>
            </a:r>
            <a:r>
              <a:rPr lang="en-US" sz="2000" b="1" dirty="0"/>
              <a:t>of Life </a:t>
            </a:r>
            <a:r>
              <a:rPr lang="en-US" sz="2000" i="1" dirty="0"/>
              <a:t>– Bob Clarke</a:t>
            </a:r>
            <a:endParaRPr lang="en-GB" sz="2000" i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6F1686-F366-46A5-AE17-1A563B77E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4570" y="4548724"/>
            <a:ext cx="4900386" cy="334508"/>
          </a:xfrm>
        </p:spPr>
        <p:txBody>
          <a:bodyPr/>
          <a:lstStyle/>
          <a:p>
            <a:r>
              <a:rPr lang="en-US" sz="2400" dirty="0"/>
              <a:t>Sunday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A9F97E-A6B3-4444-90E9-E7CE786F8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8698" y="4983537"/>
            <a:ext cx="11272388" cy="148746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000" b="1" dirty="0"/>
              <a:t>11.05	Life: Facts, Fictions and Leaps of Imagination </a:t>
            </a:r>
            <a:r>
              <a:rPr lang="en-GB" sz="2000" i="1" dirty="0"/>
              <a:t>– Fauzia Rahman-Greasley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b="1" dirty="0"/>
              <a:t>11.55	Biogenesis: All Life comes from Life </a:t>
            </a:r>
            <a:r>
              <a:rPr lang="en-GB" sz="2000" i="1" dirty="0"/>
              <a:t>– Tim Bollands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b="1" dirty="0"/>
              <a:t>  2:00	Panel Discussion </a:t>
            </a:r>
            <a:r>
              <a:rPr lang="en-GB" sz="2000" i="1" dirty="0"/>
              <a:t>– all 8 speakers (chaired by Marianne Talbot)</a:t>
            </a:r>
          </a:p>
        </p:txBody>
      </p:sp>
    </p:spTree>
    <p:extLst>
      <p:ext uri="{BB962C8B-B14F-4D97-AF65-F5344CB8AC3E}">
        <p14:creationId xmlns:p14="http://schemas.microsoft.com/office/powerpoint/2010/main" val="35024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17" grpId="0" uiExpand="1" build="p"/>
      <p:bldP spid="15" grpId="0"/>
      <p:bldP spid="1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67FDF-D697-3249-AD21-75F6353FF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“What is Life?”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 Bollands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Placeholder 7" descr="A group of fish in the water&#10;&#10;Description automatically generated">
            <a:extLst>
              <a:ext uri="{FF2B5EF4-FFF2-40B4-BE49-F238E27FC236}">
                <a16:creationId xmlns:a16="http://schemas.microsoft.com/office/drawing/2014/main" id="{D93C9479-1A1A-4FC6-9DE3-18524A6A79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4241" b="34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908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drawing of a person&#10;&#10;Description automatically generated">
            <a:extLst>
              <a:ext uri="{FF2B5EF4-FFF2-40B4-BE49-F238E27FC236}">
                <a16:creationId xmlns:a16="http://schemas.microsoft.com/office/drawing/2014/main" id="{96B285B4-3110-4362-9EB8-A4F2FEF3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30" y="1669387"/>
            <a:ext cx="10693772" cy="5188613"/>
          </a:xfrm>
          <a:prstGeom prst="rect">
            <a:avLst/>
          </a:prstGeom>
        </p:spPr>
      </p:pic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4366211B-2C33-4C26-A904-B4A343DB6816}"/>
              </a:ext>
            </a:extLst>
          </p:cNvPr>
          <p:cNvSpPr txBox="1">
            <a:spLocks/>
          </p:cNvSpPr>
          <p:nvPr/>
        </p:nvSpPr>
        <p:spPr>
          <a:xfrm>
            <a:off x="903005" y="1325903"/>
            <a:ext cx="5962242" cy="4898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do we mean by the word “Life”?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4E65D2F2-C9FD-4B26-91DC-CCC13706EEF5}"/>
              </a:ext>
            </a:extLst>
          </p:cNvPr>
          <p:cNvSpPr txBox="1">
            <a:spLocks/>
          </p:cNvSpPr>
          <p:nvPr/>
        </p:nvSpPr>
        <p:spPr>
          <a:xfrm>
            <a:off x="903005" y="1325903"/>
            <a:ext cx="5926175" cy="4898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makes a living thing ‘alive’?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Life?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D87EE63-99FE-4022-8C59-EC00CA46F531}"/>
              </a:ext>
            </a:extLst>
          </p:cNvPr>
          <p:cNvSpPr txBox="1">
            <a:spLocks/>
          </p:cNvSpPr>
          <p:nvPr/>
        </p:nvSpPr>
        <p:spPr>
          <a:xfrm>
            <a:off x="903005" y="1320518"/>
            <a:ext cx="8048490" cy="4898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is the correct definition of ‘Life’?     “Life is …..”</a:t>
            </a:r>
          </a:p>
          <a:p>
            <a:endParaRPr lang="en-US" sz="2400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FF09548B-6FB6-4EB1-9F1F-C8EB0A3545A2}"/>
              </a:ext>
            </a:extLst>
          </p:cNvPr>
          <p:cNvSpPr txBox="1">
            <a:spLocks/>
          </p:cNvSpPr>
          <p:nvPr/>
        </p:nvSpPr>
        <p:spPr>
          <a:xfrm>
            <a:off x="903005" y="1320518"/>
            <a:ext cx="11174186" cy="4898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is the distinction between living things and non-living things?</a:t>
            </a:r>
          </a:p>
        </p:txBody>
      </p:sp>
      <p:pic>
        <p:nvPicPr>
          <p:cNvPr id="28" name="Picture 27" descr="A close up of a flower&#10;&#10;Description automatically generated">
            <a:extLst>
              <a:ext uri="{FF2B5EF4-FFF2-40B4-BE49-F238E27FC236}">
                <a16:creationId xmlns:a16="http://schemas.microsoft.com/office/drawing/2014/main" id="{9E9FB385-7E27-4148-9D0D-67C62F24F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283" y="1988955"/>
            <a:ext cx="715482" cy="793022"/>
          </a:xfrm>
          <a:prstGeom prst="rect">
            <a:avLst/>
          </a:prstGeom>
        </p:spPr>
      </p:pic>
      <p:pic>
        <p:nvPicPr>
          <p:cNvPr id="32" name="Picture 31" descr="A picture containing table, cake, toy, sitting&#10;&#10;Description automatically generated">
            <a:extLst>
              <a:ext uri="{FF2B5EF4-FFF2-40B4-BE49-F238E27FC236}">
                <a16:creationId xmlns:a16="http://schemas.microsoft.com/office/drawing/2014/main" id="{5EFF0E64-6AB8-49BB-B8C5-842A01D5D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44" y="4739007"/>
            <a:ext cx="1076465" cy="20008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B1E713D-5CE0-4FE6-964F-6821F17FD09D}"/>
              </a:ext>
            </a:extLst>
          </p:cNvPr>
          <p:cNvSpPr txBox="1"/>
          <p:nvPr/>
        </p:nvSpPr>
        <p:spPr>
          <a:xfrm>
            <a:off x="6391000" y="2159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B6E313-7599-4700-BED1-C0A10270F9A6}"/>
              </a:ext>
            </a:extLst>
          </p:cNvPr>
          <p:cNvSpPr txBox="1"/>
          <p:nvPr/>
        </p:nvSpPr>
        <p:spPr>
          <a:xfrm>
            <a:off x="6377765" y="4820484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6CE6A4-F4D9-4893-82EA-33D818CE6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893" y="3243219"/>
            <a:ext cx="1033027" cy="10330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926ECC-E464-41D9-8D78-1BA9F87E6242}"/>
              </a:ext>
            </a:extLst>
          </p:cNvPr>
          <p:cNvSpPr txBox="1"/>
          <p:nvPr/>
        </p:nvSpPr>
        <p:spPr>
          <a:xfrm>
            <a:off x="6377765" y="346322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716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22" grpId="0" animBg="1"/>
      <p:bldP spid="35" grpId="0"/>
      <p:bldP spid="3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82C4541-FED2-4E7D-8036-C0362BCA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6" y="612588"/>
            <a:ext cx="4136571" cy="6245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DDF32-7F39-4353-90E9-E7F7924B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Dualism, Spiritualism &amp; Vitalism</a:t>
            </a: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3967AE8-9119-49EC-9B25-8CB1AFBF0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60745" y="612588"/>
            <a:ext cx="4136571" cy="6245412"/>
          </a:xfrm>
          <a:prstGeom prst="rect">
            <a:avLst/>
          </a:prstGeom>
        </p:spPr>
      </p:pic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5C9C193D-926B-4FDD-94D3-CA84BDD20890}"/>
              </a:ext>
            </a:extLst>
          </p:cNvPr>
          <p:cNvSpPr/>
          <p:nvPr/>
        </p:nvSpPr>
        <p:spPr>
          <a:xfrm>
            <a:off x="5027212" y="2362779"/>
            <a:ext cx="2348565" cy="1589114"/>
          </a:xfrm>
          <a:prstGeom prst="irregularSeal2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Life-force</a:t>
            </a:r>
          </a:p>
        </p:txBody>
      </p:sp>
      <p:pic>
        <p:nvPicPr>
          <p:cNvPr id="10" name="Picture 9" descr="A drawing of a person&#10;&#10;Description automatically generated">
            <a:extLst>
              <a:ext uri="{FF2B5EF4-FFF2-40B4-BE49-F238E27FC236}">
                <a16:creationId xmlns:a16="http://schemas.microsoft.com/office/drawing/2014/main" id="{8FA2ECC7-FC06-4239-A64B-96C743A1B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81" y="4605189"/>
            <a:ext cx="3216238" cy="1460172"/>
          </a:xfrm>
          <a:prstGeom prst="rect">
            <a:avLst/>
          </a:prstGeom>
        </p:spPr>
      </p:pic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CA400FB2-30D3-436B-8175-611ABF480D97}"/>
              </a:ext>
            </a:extLst>
          </p:cNvPr>
          <p:cNvSpPr/>
          <p:nvPr/>
        </p:nvSpPr>
        <p:spPr>
          <a:xfrm flipH="1">
            <a:off x="4236923" y="1071465"/>
            <a:ext cx="1058649" cy="1280915"/>
          </a:xfrm>
          <a:prstGeom prst="lightningBol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83788370-FECE-4F63-9F8D-837AD3267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233" y="1029192"/>
            <a:ext cx="2428875" cy="1819275"/>
          </a:xfrm>
          <a:prstGeom prst="rect">
            <a:avLst/>
          </a:prstGeom>
        </p:spPr>
      </p:pic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4D5FE4EE-E1BA-4A8A-AE46-C6415F0D0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612" y="3429000"/>
            <a:ext cx="2919918" cy="17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C389F2B-B28F-45AD-A6B5-D8E9E10FB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6" y="612588"/>
            <a:ext cx="4136571" cy="624541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Physiology &amp; Biology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3845" y="1296219"/>
            <a:ext cx="5817809" cy="334508"/>
          </a:xfrm>
        </p:spPr>
        <p:txBody>
          <a:bodyPr/>
          <a:lstStyle/>
          <a:p>
            <a:r>
              <a:rPr lang="en-US" sz="2400" dirty="0"/>
              <a:t>A physical machine which…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08422" y="1746151"/>
            <a:ext cx="6678388" cy="22284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Grows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Responds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Excretes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Reproduces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8" name="Picture 17" descr="A picture containing table, cake, toy, sitting&#10;&#10;Description automatically generated">
            <a:extLst>
              <a:ext uri="{FF2B5EF4-FFF2-40B4-BE49-F238E27FC236}">
                <a16:creationId xmlns:a16="http://schemas.microsoft.com/office/drawing/2014/main" id="{5B427540-486F-46E1-91DC-6C2DE42D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219" y="2598821"/>
            <a:ext cx="2013517" cy="37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C389F2B-B28F-45AD-A6B5-D8E9E10FB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6" y="612588"/>
            <a:ext cx="4136571" cy="624541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Physiology &amp; Biology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08422" y="1746151"/>
            <a:ext cx="6678388" cy="22284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Nutrition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Respiration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Homeostasis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Metabolism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Excretion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Reproduction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6F1686-F366-46A5-AE17-1A563B77E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3845" y="1296219"/>
            <a:ext cx="6772965" cy="334508"/>
          </a:xfrm>
        </p:spPr>
        <p:txBody>
          <a:bodyPr/>
          <a:lstStyle/>
          <a:p>
            <a:r>
              <a:rPr lang="en-US" sz="2400" dirty="0"/>
              <a:t>A chemical system involving :</a:t>
            </a:r>
          </a:p>
        </p:txBody>
      </p:sp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id="{07011C2E-F2F1-4157-AF8B-E48ABD9E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565" y="2028159"/>
            <a:ext cx="1855047" cy="2056087"/>
          </a:xfrm>
          <a:prstGeom prst="rect">
            <a:avLst/>
          </a:prstGeom>
        </p:spPr>
      </p:pic>
      <p:pic>
        <p:nvPicPr>
          <p:cNvPr id="6" name="Picture 5" descr="A close up of a car&#10;&#10;Description automatically generated">
            <a:extLst>
              <a:ext uri="{FF2B5EF4-FFF2-40B4-BE49-F238E27FC236}">
                <a16:creationId xmlns:a16="http://schemas.microsoft.com/office/drawing/2014/main" id="{A31C8D08-CDD4-47CB-8DDC-91A16C1EA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607" y="4193921"/>
            <a:ext cx="3987151" cy="24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C389F2B-B28F-45AD-A6B5-D8E9E10FB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6" y="612588"/>
            <a:ext cx="4136571" cy="624541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Physiology &amp; Biology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3845" y="1296219"/>
            <a:ext cx="5817809" cy="334508"/>
          </a:xfrm>
        </p:spPr>
        <p:txBody>
          <a:bodyPr/>
          <a:lstStyle/>
          <a:p>
            <a:r>
              <a:rPr lang="en-US" sz="2400" dirty="0"/>
              <a:t>A biochemical machine which …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08422" y="1746151"/>
            <a:ext cx="6678388" cy="22284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is Carbon-based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has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uses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has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has ribosomes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BD4E3E-7593-4F52-BE38-57B760014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904" y="1835800"/>
            <a:ext cx="2755499" cy="2755499"/>
          </a:xfrm>
          <a:prstGeom prst="rect">
            <a:avLst/>
          </a:prstGeom>
        </p:spPr>
      </p:pic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F58C613E-DC1E-406D-A1AF-B36E9B04D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991" y="4089996"/>
            <a:ext cx="1855047" cy="205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436A263-DC88-4678-8501-4399B167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6" y="612588"/>
            <a:ext cx="4136571" cy="624541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on other planets ?</a:t>
            </a:r>
            <a:endParaRPr lang="en-US" dirty="0"/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5D2AC0-1F19-4711-B399-70E72D4DA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097" y="4287916"/>
            <a:ext cx="2218762" cy="2218762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6F2BD3C0-2F31-492F-8196-8602B52DB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549" y="974455"/>
            <a:ext cx="2746959" cy="2298289"/>
          </a:xfrm>
          <a:prstGeom prst="rect">
            <a:avLst/>
          </a:prstGeom>
        </p:spPr>
      </p:pic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60F0341-8622-42A6-9C7D-2D4A62611C1C}"/>
              </a:ext>
            </a:extLst>
          </p:cNvPr>
          <p:cNvSpPr txBox="1">
            <a:spLocks/>
          </p:cNvSpPr>
          <p:nvPr/>
        </p:nvSpPr>
        <p:spPr>
          <a:xfrm>
            <a:off x="5463577" y="2778857"/>
            <a:ext cx="6772965" cy="334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“A self-sustaining system </a:t>
            </a:r>
            <a:br>
              <a:rPr lang="en-US" sz="2800" dirty="0"/>
            </a:br>
            <a:r>
              <a:rPr lang="en-US" sz="2800" dirty="0"/>
              <a:t>capable of Darwinian evolution”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34E13C-1C5A-491C-86D4-F2BED00E1BE2}"/>
              </a:ext>
            </a:extLst>
          </p:cNvPr>
          <p:cNvGrpSpPr/>
          <p:nvPr/>
        </p:nvGrpSpPr>
        <p:grpSpPr>
          <a:xfrm>
            <a:off x="8797441" y="2526382"/>
            <a:ext cx="1865790" cy="1006713"/>
            <a:chOff x="8797441" y="2526382"/>
            <a:chExt cx="1865790" cy="1006713"/>
          </a:xfrm>
        </p:grpSpPr>
        <p:sp>
          <p:nvSpPr>
            <p:cNvPr id="8" name="Text Placeholder 14">
              <a:extLst>
                <a:ext uri="{FF2B5EF4-FFF2-40B4-BE49-F238E27FC236}">
                  <a16:creationId xmlns:a16="http://schemas.microsoft.com/office/drawing/2014/main" id="{DE550C9E-137F-48B4-AC40-847A6BC38DC5}"/>
                </a:ext>
              </a:extLst>
            </p:cNvPr>
            <p:cNvSpPr txBox="1">
              <a:spLocks/>
            </p:cNvSpPr>
            <p:nvPr/>
          </p:nvSpPr>
          <p:spPr>
            <a:xfrm>
              <a:off x="8797441" y="2526382"/>
              <a:ext cx="1865790" cy="3345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chemical</a:t>
              </a:r>
              <a:br>
                <a:rPr lang="en-US" sz="2400" dirty="0"/>
              </a:br>
              <a:endParaRPr lang="en-US" sz="2400" dirty="0"/>
            </a:p>
          </p:txBody>
        </p:sp>
        <p:sp>
          <p:nvSpPr>
            <p:cNvPr id="9" name="Text Placeholder 14">
              <a:extLst>
                <a:ext uri="{FF2B5EF4-FFF2-40B4-BE49-F238E27FC236}">
                  <a16:creationId xmlns:a16="http://schemas.microsoft.com/office/drawing/2014/main" id="{912D8F2D-2997-4DED-847D-E6F8AABF6868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8797441" y="3198587"/>
              <a:ext cx="1865790" cy="3345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v</a:t>
              </a:r>
              <a:br>
                <a:rPr lang="en-US" sz="2800" dirty="0"/>
              </a:br>
              <a:endParaRPr lang="en-US" sz="2800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23D9E4-0466-4547-BA12-15D31C74A35E}"/>
              </a:ext>
            </a:extLst>
          </p:cNvPr>
          <p:cNvCxnSpPr>
            <a:cxnSpLocks/>
          </p:cNvCxnSpPr>
          <p:nvPr/>
        </p:nvCxnSpPr>
        <p:spPr>
          <a:xfrm flipH="1">
            <a:off x="8797441" y="2711672"/>
            <a:ext cx="18657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C4B0D14-66F8-4232-A1B2-D96FCE152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598" y="4265821"/>
            <a:ext cx="2151641" cy="20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Self-sustaining Patterns ?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D4E5CF-1BD0-4C64-A056-A40DB82FE3AC}"/>
              </a:ext>
            </a:extLst>
          </p:cNvPr>
          <p:cNvGrpSpPr/>
          <p:nvPr/>
        </p:nvGrpSpPr>
        <p:grpSpPr>
          <a:xfrm>
            <a:off x="1526040" y="1460840"/>
            <a:ext cx="4787667" cy="4787088"/>
            <a:chOff x="2297827" y="1427284"/>
            <a:chExt cx="4787667" cy="4787088"/>
          </a:xfrm>
        </p:grpSpPr>
        <p:pic>
          <p:nvPicPr>
            <p:cNvPr id="9" name="Picture 8" descr="A close up&#10;&#10;Description automatically generated">
              <a:extLst>
                <a:ext uri="{FF2B5EF4-FFF2-40B4-BE49-F238E27FC236}">
                  <a16:creationId xmlns:a16="http://schemas.microsoft.com/office/drawing/2014/main" id="{E9F8712D-4672-4951-AB19-1AC1A678A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994" y="1451872"/>
              <a:ext cx="4762500" cy="476250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AFC066-D57C-42DC-B007-D1D89AC48AFF}"/>
                </a:ext>
              </a:extLst>
            </p:cNvPr>
            <p:cNvCxnSpPr>
              <a:cxnSpLocks/>
            </p:cNvCxnSpPr>
            <p:nvPr/>
          </p:nvCxnSpPr>
          <p:spPr>
            <a:xfrm>
              <a:off x="2314605" y="1435671"/>
              <a:ext cx="47625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2320A7-23BC-4030-95AD-1AF642D113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7827" y="1427284"/>
              <a:ext cx="7641" cy="47870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 descr="A picture containing clock, table, sitting, phone&#10;&#10;Description automatically generated">
            <a:extLst>
              <a:ext uri="{FF2B5EF4-FFF2-40B4-BE49-F238E27FC236}">
                <a16:creationId xmlns:a16="http://schemas.microsoft.com/office/drawing/2014/main" id="{DD7D660E-D598-4C43-8486-3E85B51AE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710" y="2812649"/>
            <a:ext cx="3455586" cy="2633925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012E105E-8205-4CAC-A4B4-5417E4CCDD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2599" y="1469227"/>
            <a:ext cx="4868582" cy="334508"/>
          </a:xfrm>
        </p:spPr>
        <p:txBody>
          <a:bodyPr/>
          <a:lstStyle/>
          <a:p>
            <a:r>
              <a:rPr lang="en-US" sz="2400" dirty="0"/>
              <a:t>John Conway’s ‘Game of Life’</a:t>
            </a:r>
          </a:p>
        </p:txBody>
      </p:sp>
    </p:spTree>
    <p:extLst>
      <p:ext uri="{BB962C8B-B14F-4D97-AF65-F5344CB8AC3E}">
        <p14:creationId xmlns:p14="http://schemas.microsoft.com/office/powerpoint/2010/main" val="31286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E2C315-492F-482C-BE04-955377E16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9B7651-08C1-49A1-AFE9-4E4CD342176D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What is Life?</vt:lpstr>
      <vt:lpstr>Introduction to “What is Life?”</vt:lpstr>
      <vt:lpstr>What is Life?</vt:lpstr>
      <vt:lpstr>Dualism, Spiritualism &amp; Vitalism</vt:lpstr>
      <vt:lpstr>Physiology &amp; Biology</vt:lpstr>
      <vt:lpstr>Physiology &amp; Biology</vt:lpstr>
      <vt:lpstr>Physiology &amp; Biology</vt:lpstr>
      <vt:lpstr>Life on other planets ?</vt:lpstr>
      <vt:lpstr>Self-sustaining Patterns ?</vt:lpstr>
      <vt:lpstr>PhilSoc Members’ Weekend, 2020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2020-07-29T17:08:39Z</dcterms:created>
  <dcterms:modified xsi:type="dcterms:W3CDTF">2020-08-31T09:31:59Z</dcterms:modified>
</cp:coreProperties>
</file>