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79" r:id="rId2"/>
    <p:sldId id="283" r:id="rId3"/>
    <p:sldId id="286" r:id="rId4"/>
    <p:sldId id="284" r:id="rId5"/>
    <p:sldId id="287" r:id="rId6"/>
    <p:sldId id="285" r:id="rId7"/>
    <p:sldId id="288" r:id="rId8"/>
    <p:sldId id="291" r:id="rId9"/>
    <p:sldId id="292" r:id="rId10"/>
    <p:sldId id="295" r:id="rId11"/>
    <p:sldId id="266" r:id="rId12"/>
    <p:sldId id="267" r:id="rId13"/>
    <p:sldId id="293" r:id="rId14"/>
    <p:sldId id="289" r:id="rId15"/>
    <p:sldId id="296" r:id="rId16"/>
    <p:sldId id="302" r:id="rId17"/>
    <p:sldId id="297" r:id="rId18"/>
    <p:sldId id="298" r:id="rId19"/>
    <p:sldId id="301" r:id="rId20"/>
    <p:sldId id="261" r:id="rId21"/>
    <p:sldId id="259" r:id="rId22"/>
    <p:sldId id="282" r:id="rId23"/>
    <p:sldId id="269" r:id="rId24"/>
    <p:sldId id="265" r:id="rId25"/>
    <p:sldId id="264" r:id="rId26"/>
    <p:sldId id="268" r:id="rId27"/>
    <p:sldId id="300" r:id="rId28"/>
    <p:sldId id="314" r:id="rId29"/>
    <p:sldId id="276" r:id="rId30"/>
    <p:sldId id="270" r:id="rId31"/>
    <p:sldId id="278" r:id="rId32"/>
    <p:sldId id="306" r:id="rId33"/>
    <p:sldId id="315" r:id="rId34"/>
    <p:sldId id="305" r:id="rId35"/>
    <p:sldId id="303" r:id="rId36"/>
    <p:sldId id="309" r:id="rId37"/>
    <p:sldId id="310" r:id="rId38"/>
    <p:sldId id="316" r:id="rId39"/>
    <p:sldId id="308" r:id="rId40"/>
    <p:sldId id="311" r:id="rId41"/>
    <p:sldId id="312" r:id="rId42"/>
    <p:sldId id="273" r:id="rId43"/>
    <p:sldId id="307" r:id="rId44"/>
    <p:sldId id="281" r:id="rId45"/>
    <p:sldId id="280" r:id="rId46"/>
    <p:sldId id="313" r:id="rId4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D265-4226-414D-8395-CF8C218C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75C48-5178-4930-AEFD-435EE3BF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B3A88-532B-4A0D-B2D2-5C99B6C6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7279-1D98-4D53-85ED-5396116B94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197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22648-B05F-43BA-83A7-CBE6E4C6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E9609-6EEB-42CC-8892-DBD599278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1560C-8328-4815-9B40-1866A13AF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7A645-DF3D-43A7-9F54-E13B33E7DA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004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84D4-3340-44A4-8C71-F061C6EBB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1D154-7255-4F60-A7BD-020E9340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D14EC-ADD7-4AFA-81B7-B40774A7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EB8A0-383C-464B-8CAE-B3A543443A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233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74EA4-45BC-4162-BE31-EE72CF0E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C5DB6-DFA0-4EB0-B8A0-957E71DF5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3E812-6CDA-4CDF-B861-CE3F375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0884-EF22-4448-AEAE-3EA331A4FA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686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45868-6C3D-460F-A7C7-02A651D8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F8C7C-836F-43FE-BC42-D15F1E7B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F2276-A353-4C77-B696-3BCCEDF2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623D-14AB-47A6-BB63-2140DF64E25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984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91ED44-CD17-4E08-9A2D-A338B952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639647-8ABF-440C-BA79-19821ADF1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B25E08-E001-4EA3-B19D-35B72887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7C14-0549-488C-B9A9-9C29629839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045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4B3D88-B3A6-4C41-B1DA-B9193795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17ACA2-60FB-4713-89F4-B3C3165AF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52673C-814C-4C93-BAFF-F3F862F5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9AB20-A6C8-4485-99CE-FE3A54533D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618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D39DC5-0CD2-4081-AA93-F6CB2D42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6C14338-D2A3-4F58-A01D-32FE151FC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4A07BE-D4E1-4647-BB09-9156ABD7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D0C76-3177-42FD-AC23-34A2B89469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915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861F69-AF45-455A-97B4-18134BD0E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38FE11-8ACA-4708-BE8B-31938CC2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E65285-D7C1-421E-928D-8F1A67A5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9249-4972-4FA7-97A5-3E41FEB2A9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431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7D509CA-AE7B-4E7D-987B-3AFA2A7F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A4C1F8-CFF2-46F9-91B2-D23F45C7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89079B-6ACE-481D-8AA8-264E26EA5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E4DE-72CD-4E34-AB9B-B02EAAFFE4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01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EF92E5-F3D6-4C18-978C-46BD2E029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937C3A-F18C-47CA-8890-11DCD2FA7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8CD95A-2373-4CD6-950B-812980FB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A4601-4182-4D27-A4A4-D290A5FB29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493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CFB8BC2-2994-4BC0-8246-FF5DF3FD6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7B5285-3C65-4355-9F45-F65B9E9D7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22086-7313-474B-AFA9-B69B572BA1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DBCC9-EF0A-4199-868F-C44D52782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8CB0-84BA-4F6F-B710-C4046B5AB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341CA5-041B-457A-9D8E-AA90841746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imgres?imgurl=https%3A%2F%2Fpm1.narvii.com%2F6710%2Ffecaabbc68b78372e6a2f43daa5f2ed57dddefb3_hq.jpg&amp;imgrefurl=https%3A%2F%2Faminoapps.com%2Fc%2Fyoung-authors%2Fpage%2Fblog%2Flovers-at-noon%2FmoXb_XDoIku0p0Nl1ZvLz7LnXWxobgMRvP4&amp;docid=QKs9qavf6Gc_uM&amp;tbnid=ulkwn225vi1YUM%3A&amp;vet=10ahUKEwiYss7WgYLkAhULXsAKHaT0CbMQMwhLKAowCg..i&amp;w=750&amp;h=1020&amp;hl=en&amp;authuser=0&amp;bih=912&amp;biw=1835&amp;q=singing%20lovers&amp;ved=0ahUKEwiYss7WgYLkAhULXsAKHaT0CbMQMwhLKAowCg&amp;iact=mrc&amp;uact=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.uk/imgres?imgurl=https%3A%2F%2Fwww.brainfacts.org%2F-%2Fmedia%2FBrainfacts2%2FIn-the-Lab%2FTools-and-Techniques%2FArticle-Images%2F1G0A2616_preview.jpg%3Fh%3D501%26w%3D750%26la%3Den%26hash%3DDA5CE585C52F7B01C68EED6B615124313F7176A8&amp;imgrefurl=https%3A%2F%2Fwww.brainfacts.org%2FIn-the-Lab%2FTools-and-Techniques%2F2018%2FWhy-Neuroscientists-Are-Excited-for-a-Wearable-PET-Scanner-030918&amp;docid=60mLyQHFKsBKhM&amp;tbnid=D8b_uRGMkaFxUM%3A&amp;vet=10ahUKEwivgZP7vYDkAhWRlhQKHTeDAo8QMwhyKBMwEw..i&amp;w=750&amp;h=501&amp;hl=en&amp;authuser=0&amp;bih=912&amp;biw=1835&amp;q=neuroscientists&amp;ved=0ahUKEwivgZP7vYDkAhWRlhQKHTeDAo8QMwhyKBMwEw&amp;iact=mrc&amp;uact=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ogle.co.uk/imgres?imgurl=http%3A%2F%2Fclipart-library.com%2Fimages%2Fyikrpq6bT.jpg&amp;imgrefurl=http%3A%2F%2Fclipart-library.com%2Ffree-printable-thought-bubbles.html&amp;docid=UZQfmwhobTwqWM&amp;tbnid=CuOcXJbFCKYJ3M%3A&amp;vet=10ahUKEwjj5e6zp_HjAhUpDWMBHU3hDogQMwh-KAEwAQ..i&amp;w=1304&amp;h=1079&amp;hl=en&amp;authuser=0&amp;bih=912&amp;biw=1846&amp;q=thinks%20bubble&amp;ved=0ahUKEwjj5e6zp_HjAhUpDWMBHU3hDogQMwh-KAEwAQ&amp;iact=mrc&amp;uact=8" TargetMode="Externa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oogle.co.uk/imgres?imgurl=http%3A%2F%2Fmattragland.files.wordpress.com%2F2012%2F04%2Ffocus.jpg&amp;imgrefurl=http%3A%2F%2Fmattragland.com%2Ffinding-your-focus&amp;docid=tHLK6JmxoL9GlM&amp;tbnid=DdCQQVlvpexgEM%3A&amp;vet=10ahUKEwjQqeqnvoTkAhVtUxUIHYO-D2MQMwh5KAswCw..i&amp;w=640&amp;h=439&amp;hl=en&amp;authuser=0&amp;bih=912&amp;biw=1835&amp;q=picture%20focus&amp;ved=0ahUKEwjQqeqnvoTkAhVtUxUIHYO-D2MQMwh5KAswCw&amp;iact=mrc&amp;uact=8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DFE03D2-6B7B-4F66-83AD-A07A7A8AE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63" y="981075"/>
            <a:ext cx="12072937" cy="328612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5000"/>
              </a:spcAft>
              <a:defRPr/>
            </a:pPr>
            <a:r>
              <a:rPr lang="en-GB" altLang="en-US" sz="88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Consciousness</a:t>
            </a:r>
            <a:br>
              <a:rPr lang="en-GB" altLang="en-US" sz="8800" dirty="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r>
              <a:rPr lang="en-GB" altLang="en-US" sz="88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the hard problem</a:t>
            </a:r>
            <a:endParaRPr lang="en-GB" altLang="en-US" sz="8800" dirty="0">
              <a:solidFill>
                <a:schemeClr val="accent4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5942F9E0-B41B-4E59-8695-559A57B3B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052736"/>
            <a:ext cx="111601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emotion?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sad ≡ </a:t>
            </a:r>
            <a:r>
              <a:rPr lang="en-GB" altLang="en-US" sz="40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feeling</a:t>
            </a: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strong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otherwise – an attitude, no quale</a:t>
            </a:r>
            <a:endParaRPr lang="en-GB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0B18B7-ABF1-4DD0-8F5F-8FAF1940CB98}"/>
              </a:ext>
            </a:extLst>
          </p:cNvPr>
          <p:cNvSpPr/>
          <p:nvPr/>
        </p:nvSpPr>
        <p:spPr>
          <a:xfrm>
            <a:off x="1416050" y="1052513"/>
            <a:ext cx="10225088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kern="50" dirty="0">
                <a:latin typeface="Freestyle Script" panose="030804020302050B04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Dear  Linda,</a:t>
            </a:r>
            <a:endParaRPr lang="en-GB" sz="8800" kern="5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kern="50" dirty="0">
                <a:latin typeface="Freestyle Script" panose="030804020302050B04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 am very sorry to hear   . . .</a:t>
            </a:r>
            <a:endParaRPr lang="en-GB" sz="88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F81548B0-26F7-4B11-88A3-3F8B9C46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1012954"/>
            <a:ext cx="111601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Why, there's </a:t>
            </a:r>
            <a:r>
              <a:rPr lang="en-GB" altLang="en-US" sz="4000" dirty="0" err="1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Baretti</a:t>
            </a:r>
            <a:r>
              <a:rPr lang="en-GB" altLang="en-US" sz="4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who is to be tried for his life to-morrow, friends have risen up for him on every side; yet if he should be hanged, none of them will eat a slice of plum-pudding the less. </a:t>
            </a:r>
            <a:br>
              <a:rPr lang="en-GB" altLang="en-US" sz="4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sz="4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Sir, that </a:t>
            </a:r>
            <a:r>
              <a:rPr lang="en-GB" altLang="en-US" sz="4000" dirty="0" err="1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sympathetick</a:t>
            </a:r>
            <a:r>
              <a:rPr lang="en-GB" altLang="en-US" sz="4000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feeling goes a very little way in depressing the mind.       	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i="1" dirty="0">
                <a:solidFill>
                  <a:srgbClr val="000000"/>
                </a:solidFill>
                <a:latin typeface="Bodoni MT" panose="020706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Samuel  Johnson</a:t>
            </a:r>
            <a:endParaRPr lang="en-GB" altLang="en-US" sz="4000" dirty="0">
              <a:latin typeface="Bodoni MT" panose="020706030806060202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C5FBE880-5F14-45BD-95E1-75EFB2AF6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464" y="643951"/>
            <a:ext cx="1092053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emotion? a state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altLang="en-US" sz="4000" b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angry ≡ </a:t>
            </a:r>
            <a:r>
              <a:rPr lang="en-GB" altLang="en-US" sz="4000" b="1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feeling</a:t>
            </a: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angry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easily explicable physically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a surge of chemicals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Alcohol or Adrenaline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Cortisone or cocaine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D0FC572-FE4A-43C5-B6AE-373C2AD3F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889843"/>
            <a:ext cx="1116171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Qualia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Light waves </a:t>
            </a:r>
            <a:r>
              <a:rPr lang="en-GB" altLang="en-US" sz="4000" i="1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register as </a:t>
            </a: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Vision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Air waves </a:t>
            </a:r>
            <a:r>
              <a:rPr lang="en-GB" altLang="en-US" sz="4000" i="1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register as </a:t>
            </a: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Sound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Physical contacts </a:t>
            </a:r>
            <a:r>
              <a:rPr lang="en-GB" altLang="en-US" sz="4000" i="1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register as </a:t>
            </a: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Touch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Chemicals </a:t>
            </a:r>
            <a:r>
              <a:rPr lang="en-GB" altLang="en-US" sz="4000" i="1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register as </a:t>
            </a: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Taste, Smell</a:t>
            </a:r>
            <a:endParaRPr lang="en-GB" altLang="en-US" sz="4000" i="1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7C183C7-3C06-4B33-B7D3-D11BA2B8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320925"/>
            <a:ext cx="19431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Image result for mobile phone">
            <a:extLst>
              <a:ext uri="{FF2B5EF4-FFF2-40B4-BE49-F238E27FC236}">
                <a16:creationId xmlns:a16="http://schemas.microsoft.com/office/drawing/2014/main" id="{BC99BFA5-917C-4A65-BCF4-3099B5783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133600"/>
            <a:ext cx="51625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AB596E3A-D9A9-4A3C-880F-049AB0473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49275"/>
            <a:ext cx="41338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D8FF9CE0-2C4E-4006-97BC-342A3DA6A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752475"/>
            <a:ext cx="34861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Image result for singing lovers">
            <a:hlinkClick r:id="rId2"/>
            <a:extLst>
              <a:ext uri="{FF2B5EF4-FFF2-40B4-BE49-F238E27FC236}">
                <a16:creationId xmlns:a16="http://schemas.microsoft.com/office/drawing/2014/main" id="{106A227E-2E06-4CE6-A057-1FCD9C84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75" y="541338"/>
            <a:ext cx="40116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id="{0C2FCC57-740E-4A24-8F6C-D5D65592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41338"/>
            <a:ext cx="4646612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7">
            <a:extLst>
              <a:ext uri="{FF2B5EF4-FFF2-40B4-BE49-F238E27FC236}">
                <a16:creationId xmlns:a16="http://schemas.microsoft.com/office/drawing/2014/main" id="{DA33DD69-7468-4213-81B1-89F09E0D8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1125538"/>
            <a:ext cx="298767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</a:rPr>
              <a:t>Sight and Sound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latin typeface="Bookman Old Style" panose="020506040505050202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latin typeface="Bookman Old Style" panose="02050604050505020204" pitchFamily="18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</a:rPr>
              <a:t>and Mating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8E26FACF-A98F-440C-9CCE-29F6C476B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60648"/>
            <a:ext cx="111601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Qualia – </a:t>
            </a:r>
            <a:r>
              <a:rPr lang="en-GB" altLang="en-US" sz="4000" dirty="0" err="1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shmalia</a:t>
            </a:r>
            <a:endParaRPr lang="en-GB" altLang="en-US" sz="4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no big deal!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(end of </a:t>
            </a:r>
            <a:r>
              <a:rPr lang="en-GB" altLang="en-US" sz="4000" dirty="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1</a:t>
            </a:r>
            <a:r>
              <a:rPr lang="en-GB" altLang="en-US" sz="40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93C79B1-E58F-4D1A-AA9D-B11120A7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88913"/>
            <a:ext cx="12072937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B0F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 2 Status of Sensory Experience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 dirty="0">
              <a:solidFill>
                <a:srgbClr val="00B0F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 dirty="0">
              <a:solidFill>
                <a:srgbClr val="00B0F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physical process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If not, </a:t>
            </a:r>
            <a:r>
              <a:rPr lang="en-GB" altLang="en-US" sz="4000" b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how interacting with matter?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232EFF0-B39D-42A8-B3A8-5030B543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188913"/>
            <a:ext cx="120729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>
              <a:solidFill>
                <a:srgbClr val="00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3" name="TextBox 1">
            <a:extLst>
              <a:ext uri="{FF2B5EF4-FFF2-40B4-BE49-F238E27FC236}">
                <a16:creationId xmlns:a16="http://schemas.microsoft.com/office/drawing/2014/main" id="{D5E184C4-BE08-4430-8810-AF8E51A92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901" y="1922463"/>
            <a:ext cx="1700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ookman Old Style" panose="02050604050505020204" pitchFamily="18" charset="0"/>
              </a:rPr>
              <a:t>vision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2EE14E6-CC8A-44DE-A19E-4B56E9369BB8}"/>
              </a:ext>
            </a:extLst>
          </p:cNvPr>
          <p:cNvSpPr/>
          <p:nvPr/>
        </p:nvSpPr>
        <p:spPr>
          <a:xfrm>
            <a:off x="3074988" y="1249363"/>
            <a:ext cx="6486525" cy="2052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753ABE56-5767-4EAB-8778-803C3532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00" y="725488"/>
            <a:ext cx="56594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ookman Old Style" panose="02050604050505020204" pitchFamily="18" charset="0"/>
              </a:rPr>
              <a:t>P r o c e s </a:t>
            </a:r>
            <a:r>
              <a:rPr lang="en-GB" altLang="en-US" sz="3600" dirty="0" err="1">
                <a:latin typeface="Bookman Old Style" panose="02050604050505020204" pitchFamily="18" charset="0"/>
              </a:rPr>
              <a:t>s</a:t>
            </a:r>
            <a:r>
              <a:rPr lang="en-GB" altLang="en-US" sz="3600" dirty="0">
                <a:latin typeface="Bookman Old Style" panose="02050604050505020204" pitchFamily="18" charset="0"/>
              </a:rPr>
              <a:t> </a:t>
            </a:r>
            <a:r>
              <a:rPr lang="en-GB" altLang="en-US" sz="3600" dirty="0" err="1">
                <a:latin typeface="Bookman Old Style" panose="02050604050505020204" pitchFamily="18" charset="0"/>
              </a:rPr>
              <a:t>i</a:t>
            </a:r>
            <a:r>
              <a:rPr lang="en-GB" altLang="en-US" sz="3600" dirty="0">
                <a:latin typeface="Bookman Old Style" panose="02050604050505020204" pitchFamily="18" charset="0"/>
              </a:rPr>
              <a:t> n g</a:t>
            </a:r>
            <a:endParaRPr lang="en-GB" altLang="en-US" sz="16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0C62D84-CCB3-4FE4-BBAE-3957432EFCA8}"/>
              </a:ext>
            </a:extLst>
          </p:cNvPr>
          <p:cNvSpPr/>
          <p:nvPr/>
        </p:nvSpPr>
        <p:spPr>
          <a:xfrm>
            <a:off x="3073400" y="3733800"/>
            <a:ext cx="6486525" cy="2052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487" name="Picture 4">
            <a:extLst>
              <a:ext uri="{FF2B5EF4-FFF2-40B4-BE49-F238E27FC236}">
                <a16:creationId xmlns:a16="http://schemas.microsoft.com/office/drawing/2014/main" id="{1CFFADFB-4C08-4725-B2C9-A7D1B8BEE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5380038"/>
            <a:ext cx="56642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5">
            <a:extLst>
              <a:ext uri="{FF2B5EF4-FFF2-40B4-BE49-F238E27FC236}">
                <a16:creationId xmlns:a16="http://schemas.microsoft.com/office/drawing/2014/main" id="{8E4EFB86-7786-4FDC-A862-E8644EF58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4100513"/>
            <a:ext cx="2189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Air waves</a:t>
            </a:r>
          </a:p>
        </p:txBody>
      </p:sp>
      <p:sp>
        <p:nvSpPr>
          <p:cNvPr id="20489" name="TextBox 6">
            <a:extLst>
              <a:ext uri="{FF2B5EF4-FFF2-40B4-BE49-F238E27FC236}">
                <a16:creationId xmlns:a16="http://schemas.microsoft.com/office/drawing/2014/main" id="{D201754D-1113-4430-9366-57A1499CD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7901" y="4362450"/>
            <a:ext cx="2103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ookman Old Style" panose="02050604050505020204" pitchFamily="18" charset="0"/>
              </a:rPr>
              <a:t>sound</a:t>
            </a:r>
          </a:p>
        </p:txBody>
      </p:sp>
      <p:sp>
        <p:nvSpPr>
          <p:cNvPr id="20490" name="TextBox 7">
            <a:extLst>
              <a:ext uri="{FF2B5EF4-FFF2-40B4-BE49-F238E27FC236}">
                <a16:creationId xmlns:a16="http://schemas.microsoft.com/office/drawing/2014/main" id="{FCAEAD45-8855-4F3A-BF1F-89A5FE030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557338"/>
            <a:ext cx="1863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Bookman Old Style" panose="02050604050505020204" pitchFamily="18" charset="0"/>
              </a:rPr>
              <a:t>Light waves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734EE2D-E6E8-4DF9-89BD-0F667666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196752"/>
            <a:ext cx="11522075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when our cognitive systems [process]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visual or auditory information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we have visual or auditory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experience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the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quality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deep blue or the sensation of middle C? How can we explain why there is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something it is like 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 entertain a mental image or to experience an emotion?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 this is about </a:t>
            </a:r>
            <a:r>
              <a:rPr lang="en-GB" altLang="en-US" sz="4000" b="1" i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Qualia</a:t>
            </a: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right?</a:t>
            </a:r>
            <a:r>
              <a:rPr lang="en-GB" altLang="en-US" sz="40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altLang="en-US" sz="4000" dirty="0"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58E307-B518-42B4-AF8C-5BAD6A3D6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828800"/>
            <a:ext cx="8077200" cy="2438400"/>
          </a:xfrm>
        </p:spPr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AA833B2D-7036-4072-8040-35D00151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52400"/>
            <a:ext cx="76930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D435F577-7223-4185-9121-5BFC18CE1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0"/>
            <a:ext cx="9104312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E0F6962F-5577-40E0-AB53-42FEA913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0"/>
            <a:ext cx="1032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50EC5BE5-F414-47E2-9FF1-2CE10965E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765175"/>
            <a:ext cx="88296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9">
            <a:extLst>
              <a:ext uri="{FF2B5EF4-FFF2-40B4-BE49-F238E27FC236}">
                <a16:creationId xmlns:a16="http://schemas.microsoft.com/office/drawing/2014/main" id="{01BB8BCB-FC2D-45F9-95B5-244D7537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-20638"/>
            <a:ext cx="4933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0">
            <a:extLst>
              <a:ext uri="{FF2B5EF4-FFF2-40B4-BE49-F238E27FC236}">
                <a16:creationId xmlns:a16="http://schemas.microsoft.com/office/drawing/2014/main" id="{D65A9673-71F7-4FE0-A89B-DE4A40BD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1322388"/>
            <a:ext cx="29940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2">
            <a:extLst>
              <a:ext uri="{FF2B5EF4-FFF2-40B4-BE49-F238E27FC236}">
                <a16:creationId xmlns:a16="http://schemas.microsoft.com/office/drawing/2014/main" id="{04143A3E-5AA0-4036-A8DF-0427837FB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-20638"/>
            <a:ext cx="493395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4">
            <a:extLst>
              <a:ext uri="{FF2B5EF4-FFF2-40B4-BE49-F238E27FC236}">
                <a16:creationId xmlns:a16="http://schemas.microsoft.com/office/drawing/2014/main" id="{BA4B1241-6CF2-4711-805F-7F067E36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341438"/>
            <a:ext cx="3279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>
            <a:extLst>
              <a:ext uri="{FF2B5EF4-FFF2-40B4-BE49-F238E27FC236}">
                <a16:creationId xmlns:a16="http://schemas.microsoft.com/office/drawing/2014/main" id="{FDEA182A-4505-4BEB-A409-D4B75E670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-941388"/>
            <a:ext cx="6842125" cy="874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>
            <a:extLst>
              <a:ext uri="{FF2B5EF4-FFF2-40B4-BE49-F238E27FC236}">
                <a16:creationId xmlns:a16="http://schemas.microsoft.com/office/drawing/2014/main" id="{CD040031-22E2-41EC-AC95-035A30E0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649288"/>
            <a:ext cx="18351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>
            <a:extLst>
              <a:ext uri="{FF2B5EF4-FFF2-40B4-BE49-F238E27FC236}">
                <a16:creationId xmlns:a16="http://schemas.microsoft.com/office/drawing/2014/main" id="{9DC342C0-318A-4C9A-B021-009A3F18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698500"/>
            <a:ext cx="183515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>
            <a:extLst>
              <a:ext uri="{FF2B5EF4-FFF2-40B4-BE49-F238E27FC236}">
                <a16:creationId xmlns:a16="http://schemas.microsoft.com/office/drawing/2014/main" id="{99593CDF-CE9C-48CA-A18A-35EA8835F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696913"/>
            <a:ext cx="1836737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>
            <a:extLst>
              <a:ext uri="{FF2B5EF4-FFF2-40B4-BE49-F238E27FC236}">
                <a16:creationId xmlns:a16="http://schemas.microsoft.com/office/drawing/2014/main" id="{D696118A-6674-4F54-B7C4-39AE70657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28663"/>
            <a:ext cx="18367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>
            <a:extLst>
              <a:ext uri="{FF2B5EF4-FFF2-40B4-BE49-F238E27FC236}">
                <a16:creationId xmlns:a16="http://schemas.microsoft.com/office/drawing/2014/main" id="{EA05460D-AF3B-4ADF-B244-DE07C6F1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5" y="782638"/>
            <a:ext cx="183515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">
            <a:extLst>
              <a:ext uri="{FF2B5EF4-FFF2-40B4-BE49-F238E27FC236}">
                <a16:creationId xmlns:a16="http://schemas.microsoft.com/office/drawing/2014/main" id="{8367CBC3-43AF-4B43-9409-B45DB14F1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970213"/>
            <a:ext cx="10401300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Image result for neuroscientists">
            <a:hlinkClick r:id="rId2"/>
            <a:extLst>
              <a:ext uri="{FF2B5EF4-FFF2-40B4-BE49-F238E27FC236}">
                <a16:creationId xmlns:a16="http://schemas.microsoft.com/office/drawing/2014/main" id="{10013A5F-EA33-4EC0-B951-506A2565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663575"/>
            <a:ext cx="5859463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5">
            <a:extLst>
              <a:ext uri="{FF2B5EF4-FFF2-40B4-BE49-F238E27FC236}">
                <a16:creationId xmlns:a16="http://schemas.microsoft.com/office/drawing/2014/main" id="{A0B86537-B88B-4935-AF03-3093E12F3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9463" y="708025"/>
            <a:ext cx="4984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5000" b="1">
                <a:solidFill>
                  <a:srgbClr val="0070C0"/>
                </a:solidFill>
                <a:latin typeface="Wingdings" panose="05000000000000000000" pitchFamily="2" charset="2"/>
              </a:rPr>
              <a:t>ü</a:t>
            </a:r>
            <a:r>
              <a:rPr lang="en-GB" altLang="en-US" sz="1800"/>
              <a:t> </a:t>
            </a:r>
          </a:p>
        </p:txBody>
      </p:sp>
      <p:pic>
        <p:nvPicPr>
          <p:cNvPr id="28676" name="Picture 7">
            <a:extLst>
              <a:ext uri="{FF2B5EF4-FFF2-40B4-BE49-F238E27FC236}">
                <a16:creationId xmlns:a16="http://schemas.microsoft.com/office/drawing/2014/main" id="{A37FF44B-493F-43ED-B971-4BEB8B13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88913"/>
            <a:ext cx="53276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8">
            <a:extLst>
              <a:ext uri="{FF2B5EF4-FFF2-40B4-BE49-F238E27FC236}">
                <a16:creationId xmlns:a16="http://schemas.microsoft.com/office/drawing/2014/main" id="{A29F054B-F638-41A2-AC45-ECD1B7BA7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3813175"/>
            <a:ext cx="17240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0" b="1">
                <a:solidFill>
                  <a:srgbClr val="FF0000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  <a:sym typeface="Webdings" panose="05030102010509060703" pitchFamily="18" charset="2"/>
              </a:rPr>
              <a:t></a:t>
            </a:r>
            <a:endParaRPr lang="en-GB" altLang="en-US" sz="1800">
              <a:solidFill>
                <a:srgbClr val="FF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678" name="Rectangle 9">
            <a:extLst>
              <a:ext uri="{FF2B5EF4-FFF2-40B4-BE49-F238E27FC236}">
                <a16:creationId xmlns:a16="http://schemas.microsoft.com/office/drawing/2014/main" id="{83422B7B-B6F8-4CBA-A020-2276E6200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5589588"/>
            <a:ext cx="1092358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(end of </a:t>
            </a:r>
            <a:r>
              <a:rPr lang="en-GB" altLang="en-US" sz="5400">
                <a:solidFill>
                  <a:srgbClr val="00B0F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2</a:t>
            </a:r>
            <a:r>
              <a:rPr lang="en-GB" altLang="en-US" sz="5400">
                <a:solidFill>
                  <a:srgbClr val="0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5CAB16-96A9-4B29-8D2E-6CDC0445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404664"/>
            <a:ext cx="11304588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B0F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 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b="1" i="1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it that . . .?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It seems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objectively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unreasonable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 i="1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Our mode of perception</a:t>
            </a:r>
            <a:b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conscious activity generally confers an </a:t>
            </a:r>
            <a:r>
              <a:rPr lang="en-GB" altLang="en-US" sz="40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evolutionary advantage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altLang="en-US" sz="3600" dirty="0"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43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New Picture">
            <a:extLst>
              <a:ext uri="{FF2B5EF4-FFF2-40B4-BE49-F238E27FC236}">
                <a16:creationId xmlns:a16="http://schemas.microsoft.com/office/drawing/2014/main" id="{EB2389E3-6312-458C-A773-3C7963379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97025"/>
            <a:ext cx="33337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New Picture (2)">
            <a:extLst>
              <a:ext uri="{FF2B5EF4-FFF2-40B4-BE49-F238E27FC236}">
                <a16:creationId xmlns:a16="http://schemas.microsoft.com/office/drawing/2014/main" id="{55415704-6B1C-4911-BB21-CABE8F7F9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-171450"/>
            <a:ext cx="33337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qdefault[1]">
            <a:extLst>
              <a:ext uri="{FF2B5EF4-FFF2-40B4-BE49-F238E27FC236}">
                <a16:creationId xmlns:a16="http://schemas.microsoft.com/office/drawing/2014/main" id="{16593C04-E610-4FC4-ACE1-7D608B6D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2390775"/>
            <a:ext cx="27432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4">
            <a:extLst>
              <a:ext uri="{FF2B5EF4-FFF2-40B4-BE49-F238E27FC236}">
                <a16:creationId xmlns:a16="http://schemas.microsoft.com/office/drawing/2014/main" id="{8E5F4127-2EE5-421A-AF5C-0B9AC0E77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838" y="257175"/>
            <a:ext cx="2867025" cy="21209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i-IN" altLang="en-US" sz="4000" dirty="0">
                <a:latin typeface="Book Antiqua" panose="02040602050305030304" pitchFamily="18" charset="0"/>
                <a:ea typeface="Times New Roman" panose="02020603050405020304" pitchFamily="18" charset="0"/>
              </a:rPr>
              <a:t>*******</a:t>
            </a:r>
            <a:endParaRPr lang="en-US" altLang="en-US" sz="800" dirty="0"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i-IN" altLang="en-US" sz="4000" dirty="0">
                <a:latin typeface="Bodoni MT" panose="02070603080606020203" pitchFamily="18" charset="0"/>
                <a:ea typeface="Times New Roman" panose="02020603050405020304" pitchFamily="18" charset="0"/>
              </a:rPr>
              <a:t>[</a:t>
            </a:r>
            <a:r>
              <a:rPr lang="en-GB" altLang="en-US" sz="4000" dirty="0">
                <a:latin typeface="Bodoni MT" panose="02070603080606020203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blimey!</a:t>
            </a:r>
            <a:r>
              <a:rPr lang="hi-IN" altLang="en-US" sz="4000" dirty="0">
                <a:latin typeface="Bodoni MT" panose="02070603080606020203" pitchFamily="18" charset="0"/>
                <a:ea typeface="Times New Roman" panose="02020603050405020304" pitchFamily="18" charset="0"/>
              </a:rPr>
              <a:t>]</a:t>
            </a:r>
            <a:endParaRPr lang="hi-IN" altLang="en-US" sz="1800" dirty="0">
              <a:latin typeface="Bodoni MT" panose="02070603080606020203" pitchFamily="18" charset="0"/>
              <a:ea typeface="Times New Roman" panose="02020603050405020304" pitchFamily="18" charset="0"/>
            </a:endParaRPr>
          </a:p>
        </p:txBody>
      </p:sp>
      <p:sp>
        <p:nvSpPr>
          <p:cNvPr id="29702" name="Rectangle 5">
            <a:extLst>
              <a:ext uri="{FF2B5EF4-FFF2-40B4-BE49-F238E27FC236}">
                <a16:creationId xmlns:a16="http://schemas.microsoft.com/office/drawing/2014/main" id="{0C70299E-3F27-4F07-94B0-48EFD233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54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9703" name="Rectangle 7">
            <a:hlinkClick r:id="rId5"/>
            <a:extLst>
              <a:ext uri="{FF2B5EF4-FFF2-40B4-BE49-F238E27FC236}">
                <a16:creationId xmlns:a16="http://schemas.microsoft.com/office/drawing/2014/main" id="{B4986275-B9ED-443E-827E-0CBD447B7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911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9704" name="Rectangle 8">
            <a:hlinkClick r:id="rId5"/>
            <a:extLst>
              <a:ext uri="{FF2B5EF4-FFF2-40B4-BE49-F238E27FC236}">
                <a16:creationId xmlns:a16="http://schemas.microsoft.com/office/drawing/2014/main" id="{4DA72DA5-85ED-4E5A-A9A1-13F14861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6064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41909C8-4A0A-4425-9C78-2466997D1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36" y="181957"/>
            <a:ext cx="10153128" cy="735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B0F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 1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i="1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visual or auditory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experience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- the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quality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of deep blue or the sensation of middle C? . . .why there is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something it is like 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 entertain a mental image or to experience an emotion?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i="1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Qualia</a:t>
            </a:r>
            <a:r>
              <a:rPr lang="en-GB" altLang="en-US" sz="40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– limited function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contingent nature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not a </a:t>
            </a:r>
            <a:r>
              <a:rPr lang="en-GB" altLang="en-US" sz="40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central</a:t>
            </a: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problem </a:t>
            </a:r>
            <a:b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GB" altLang="en-US" sz="4000" dirty="0"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>
            <a:extLst>
              <a:ext uri="{FF2B5EF4-FFF2-40B4-BE49-F238E27FC236}">
                <a16:creationId xmlns:a16="http://schemas.microsoft.com/office/drawing/2014/main" id="{D04BDB1F-82B6-49DE-AB3B-0606E356D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1816100"/>
            <a:ext cx="36020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</a:rPr>
              <a:t>How come?</a:t>
            </a:r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4B4163D6-8005-4B64-BBCF-0A1C97555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4035425"/>
            <a:ext cx="36972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4000" dirty="0">
                <a:latin typeface="Bookman Old Style" panose="02050604050505020204" pitchFamily="18" charset="0"/>
              </a:rPr>
              <a:t>What for?</a:t>
            </a:r>
          </a:p>
        </p:txBody>
      </p:sp>
      <p:sp>
        <p:nvSpPr>
          <p:cNvPr id="30724" name="TextBox 4">
            <a:extLst>
              <a:ext uri="{FF2B5EF4-FFF2-40B4-BE49-F238E27FC236}">
                <a16:creationId xmlns:a16="http://schemas.microsoft.com/office/drawing/2014/main" id="{F55A7FA2-731D-43EB-9532-623E0941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620713"/>
            <a:ext cx="2016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 dirty="0">
                <a:latin typeface="Bookman Old Style" panose="02050604050505020204" pitchFamily="18" charset="0"/>
              </a:rPr>
              <a:t>Why?</a:t>
            </a:r>
          </a:p>
        </p:txBody>
      </p:sp>
      <p:sp>
        <p:nvSpPr>
          <p:cNvPr id="30725" name="Arrow: Right 6">
            <a:extLst>
              <a:ext uri="{FF2B5EF4-FFF2-40B4-BE49-F238E27FC236}">
                <a16:creationId xmlns:a16="http://schemas.microsoft.com/office/drawing/2014/main" id="{F3A8512C-894F-4225-A996-427B85CB7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2776538"/>
            <a:ext cx="3308350" cy="831850"/>
          </a:xfrm>
          <a:prstGeom prst="right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6AF8566-59E8-4CF7-9855-0651A63D7967}"/>
              </a:ext>
            </a:extLst>
          </p:cNvPr>
          <p:cNvSpPr/>
          <p:nvPr/>
        </p:nvSpPr>
        <p:spPr bwMode="auto">
          <a:xfrm>
            <a:off x="5600700" y="2638425"/>
            <a:ext cx="855663" cy="892175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27" name="Rectangle 9">
            <a:extLst>
              <a:ext uri="{FF2B5EF4-FFF2-40B4-BE49-F238E27FC236}">
                <a16:creationId xmlns:a16="http://schemas.microsoft.com/office/drawing/2014/main" id="{D19AA30A-DACE-4F23-A46D-F81D480A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163" y="2638425"/>
            <a:ext cx="60801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rgbClr val="00B0F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728" name="Rectangle 10">
            <a:extLst>
              <a:ext uri="{FF2B5EF4-FFF2-40B4-BE49-F238E27FC236}">
                <a16:creationId xmlns:a16="http://schemas.microsoft.com/office/drawing/2014/main" id="{7F832E6D-5D9B-412F-9FE0-51E317255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3175" y="2740025"/>
            <a:ext cx="60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rgbClr val="00B0F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0729" name="Arrow: Right 11">
            <a:extLst>
              <a:ext uri="{FF2B5EF4-FFF2-40B4-BE49-F238E27FC236}">
                <a16:creationId xmlns:a16="http://schemas.microsoft.com/office/drawing/2014/main" id="{5A5150B6-8856-4BA2-A0E2-6E33EDA1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1825" y="2698750"/>
            <a:ext cx="3308350" cy="831850"/>
          </a:xfrm>
          <a:prstGeom prst="rightArrow">
            <a:avLst>
              <a:gd name="adj1" fmla="val 50000"/>
              <a:gd name="adj2" fmla="val 4993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rrow: Down 3">
            <a:extLst>
              <a:ext uri="{FF2B5EF4-FFF2-40B4-BE49-F238E27FC236}">
                <a16:creationId xmlns:a16="http://schemas.microsoft.com/office/drawing/2014/main" id="{20A59103-EECE-4209-9D64-804248E50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788" y="1647825"/>
            <a:ext cx="484187" cy="1817688"/>
          </a:xfrm>
          <a:prstGeom prst="downArrow">
            <a:avLst>
              <a:gd name="adj1" fmla="val 50000"/>
              <a:gd name="adj2" fmla="val 5005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600">
              <a:latin typeface="Bookman Old Style" panose="02050604050505020204" pitchFamily="18" charset="0"/>
            </a:endParaRPr>
          </a:p>
        </p:txBody>
      </p:sp>
      <p:grpSp>
        <p:nvGrpSpPr>
          <p:cNvPr id="31747" name="Group 1">
            <a:extLst>
              <a:ext uri="{FF2B5EF4-FFF2-40B4-BE49-F238E27FC236}">
                <a16:creationId xmlns:a16="http://schemas.microsoft.com/office/drawing/2014/main" id="{257D2613-9453-49CF-A08A-FDFA98DAAFBE}"/>
              </a:ext>
            </a:extLst>
          </p:cNvPr>
          <p:cNvGrpSpPr>
            <a:grpSpLocks/>
          </p:cNvGrpSpPr>
          <p:nvPr/>
        </p:nvGrpSpPr>
        <p:grpSpPr bwMode="auto">
          <a:xfrm>
            <a:off x="358775" y="477838"/>
            <a:ext cx="3311525" cy="1079500"/>
            <a:chOff x="755650" y="404813"/>
            <a:chExt cx="3311525" cy="1079500"/>
          </a:xfrm>
        </p:grpSpPr>
        <p:sp>
          <p:nvSpPr>
            <p:cNvPr id="31765" name="Flowchart: Alternate Process 1">
              <a:extLst>
                <a:ext uri="{FF2B5EF4-FFF2-40B4-BE49-F238E27FC236}">
                  <a16:creationId xmlns:a16="http://schemas.microsoft.com/office/drawing/2014/main" id="{B3329F92-5BAA-4981-975A-7C0B4BDD2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" y="404813"/>
              <a:ext cx="3311525" cy="107950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>
                <a:latin typeface="Bookman Old Style" panose="02050604050505020204" pitchFamily="18" charset="0"/>
              </a:endParaRPr>
            </a:p>
          </p:txBody>
        </p:sp>
        <p:sp>
          <p:nvSpPr>
            <p:cNvPr id="31766" name="TextBox 7">
              <a:extLst>
                <a:ext uri="{FF2B5EF4-FFF2-40B4-BE49-F238E27FC236}">
                  <a16:creationId xmlns:a16="http://schemas.microsoft.com/office/drawing/2014/main" id="{0B4E5ACC-D8EC-47C1-98BB-EFB41A0C4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549275"/>
              <a:ext cx="32385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latin typeface="Bookman Old Style" panose="02050604050505020204" pitchFamily="18" charset="0"/>
                </a:rPr>
                <a:t>Parental DNA</a:t>
              </a:r>
            </a:p>
          </p:txBody>
        </p:sp>
      </p:grpSp>
      <p:grpSp>
        <p:nvGrpSpPr>
          <p:cNvPr id="31748" name="Group 2">
            <a:extLst>
              <a:ext uri="{FF2B5EF4-FFF2-40B4-BE49-F238E27FC236}">
                <a16:creationId xmlns:a16="http://schemas.microsoft.com/office/drawing/2014/main" id="{572842D0-4E83-4C22-A6B8-75B51C4BAA8B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643313"/>
            <a:ext cx="3492500" cy="1079500"/>
            <a:chOff x="722312" y="3875088"/>
            <a:chExt cx="3492500" cy="1079500"/>
          </a:xfrm>
        </p:grpSpPr>
        <p:sp>
          <p:nvSpPr>
            <p:cNvPr id="31763" name="Flowchart: Alternate Process 5">
              <a:extLst>
                <a:ext uri="{FF2B5EF4-FFF2-40B4-BE49-F238E27FC236}">
                  <a16:creationId xmlns:a16="http://schemas.microsoft.com/office/drawing/2014/main" id="{98261F93-32BB-4076-B5B7-6D1A51E4B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163" y="3875088"/>
              <a:ext cx="3238500" cy="1079500"/>
            </a:xfrm>
            <a:prstGeom prst="flowChartAlternateProcess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>
                <a:latin typeface="Bookman Old Style" panose="02050604050505020204" pitchFamily="18" charset="0"/>
              </a:endParaRPr>
            </a:p>
          </p:txBody>
        </p:sp>
        <p:sp>
          <p:nvSpPr>
            <p:cNvPr id="31764" name="TextBox 8">
              <a:extLst>
                <a:ext uri="{FF2B5EF4-FFF2-40B4-BE49-F238E27FC236}">
                  <a16:creationId xmlns:a16="http://schemas.microsoft.com/office/drawing/2014/main" id="{A4F4190F-3B73-4BE6-AF71-B99FB5C49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312" y="3937000"/>
              <a:ext cx="34925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latin typeface="Bookman Old Style" panose="02050604050505020204" pitchFamily="18" charset="0"/>
                </a:rPr>
                <a:t>Offspring DNA</a:t>
              </a:r>
            </a:p>
          </p:txBody>
        </p:sp>
      </p:grpSp>
      <p:grpSp>
        <p:nvGrpSpPr>
          <p:cNvPr id="31749" name="Group 3">
            <a:extLst>
              <a:ext uri="{FF2B5EF4-FFF2-40B4-BE49-F238E27FC236}">
                <a16:creationId xmlns:a16="http://schemas.microsoft.com/office/drawing/2014/main" id="{B3ECC6F1-4AF1-4C86-BD85-7FBE7A5274D7}"/>
              </a:ext>
            </a:extLst>
          </p:cNvPr>
          <p:cNvGrpSpPr>
            <a:grpSpLocks/>
          </p:cNvGrpSpPr>
          <p:nvPr/>
        </p:nvGrpSpPr>
        <p:grpSpPr bwMode="auto">
          <a:xfrm>
            <a:off x="3094038" y="1789113"/>
            <a:ext cx="2303462" cy="1712912"/>
            <a:chOff x="2879725" y="1787525"/>
            <a:chExt cx="2303463" cy="1712913"/>
          </a:xfrm>
        </p:grpSpPr>
        <p:sp>
          <p:nvSpPr>
            <p:cNvPr id="31761" name="Flowchart: Decision 6">
              <a:extLst>
                <a:ext uri="{FF2B5EF4-FFF2-40B4-BE49-F238E27FC236}">
                  <a16:creationId xmlns:a16="http://schemas.microsoft.com/office/drawing/2014/main" id="{F66A648E-BD33-4793-B98D-E2FD4F98F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5" y="1787525"/>
              <a:ext cx="2303463" cy="1712913"/>
            </a:xfrm>
            <a:prstGeom prst="flowChartDecision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>
                <a:latin typeface="Bookman Old Style" panose="02050604050505020204" pitchFamily="18" charset="0"/>
              </a:endParaRPr>
            </a:p>
          </p:txBody>
        </p:sp>
        <p:sp>
          <p:nvSpPr>
            <p:cNvPr id="31762" name="TextBox 9">
              <a:extLst>
                <a:ext uri="{FF2B5EF4-FFF2-40B4-BE49-F238E27FC236}">
                  <a16:creationId xmlns:a16="http://schemas.microsoft.com/office/drawing/2014/main" id="{3EAFC630-B9D1-4886-AD51-5C9196D9C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9438" y="2183605"/>
              <a:ext cx="16818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latin typeface="Bookman Old Style" panose="02050604050505020204" pitchFamily="18" charset="0"/>
                </a:rPr>
                <a:t>Same?</a:t>
              </a:r>
            </a:p>
          </p:txBody>
        </p:sp>
      </p:grpSp>
      <p:sp>
        <p:nvSpPr>
          <p:cNvPr id="11" name="Arrow: Bent 10">
            <a:extLst>
              <a:ext uri="{FF2B5EF4-FFF2-40B4-BE49-F238E27FC236}">
                <a16:creationId xmlns:a16="http://schemas.microsoft.com/office/drawing/2014/main" id="{CAD6D3B4-F028-4A3D-A8F0-0340F387CF5F}"/>
              </a:ext>
            </a:extLst>
          </p:cNvPr>
          <p:cNvSpPr/>
          <p:nvPr/>
        </p:nvSpPr>
        <p:spPr bwMode="auto">
          <a:xfrm flipH="1">
            <a:off x="3797300" y="730250"/>
            <a:ext cx="2011363" cy="854075"/>
          </a:xfrm>
          <a:prstGeom prst="ben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>
              <a:latin typeface="Bookman Old Style" panose="02050604050505020204" pitchFamily="18" charset="0"/>
            </a:endParaRPr>
          </a:p>
        </p:txBody>
      </p:sp>
      <p:sp>
        <p:nvSpPr>
          <p:cNvPr id="31751" name="TextBox 12">
            <a:extLst>
              <a:ext uri="{FF2B5EF4-FFF2-40B4-BE49-F238E27FC236}">
                <a16:creationId xmlns:a16="http://schemas.microsoft.com/office/drawing/2014/main" id="{CC957A43-7CD5-4D74-A1C7-0DA96B06C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588" y="1452563"/>
            <a:ext cx="960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Yes</a:t>
            </a:r>
          </a:p>
        </p:txBody>
      </p:sp>
      <p:sp>
        <p:nvSpPr>
          <p:cNvPr id="31752" name="TextBox 13">
            <a:extLst>
              <a:ext uri="{FF2B5EF4-FFF2-40B4-BE49-F238E27FC236}">
                <a16:creationId xmlns:a16="http://schemas.microsoft.com/office/drawing/2014/main" id="{79260972-4D64-40A3-A5C8-44F0650FF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3087688"/>
            <a:ext cx="784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No</a:t>
            </a: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BD9D13E-12BE-4E10-82DD-245819E01182}"/>
              </a:ext>
            </a:extLst>
          </p:cNvPr>
          <p:cNvSpPr/>
          <p:nvPr/>
        </p:nvSpPr>
        <p:spPr bwMode="auto">
          <a:xfrm flipV="1">
            <a:off x="5573713" y="3962400"/>
            <a:ext cx="762000" cy="760413"/>
          </a:xfrm>
          <a:prstGeom prst="bentArrow">
            <a:avLst>
              <a:gd name="adj1" fmla="val 25000"/>
              <a:gd name="adj2" fmla="val 32146"/>
              <a:gd name="adj3" fmla="val 25000"/>
              <a:gd name="adj4" fmla="val 437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3600">
              <a:latin typeface="Bookman Old Style" panose="02050604050505020204" pitchFamily="18" charset="0"/>
            </a:endParaRPr>
          </a:p>
        </p:txBody>
      </p:sp>
      <p:grpSp>
        <p:nvGrpSpPr>
          <p:cNvPr id="31754" name="Group 4">
            <a:extLst>
              <a:ext uri="{FF2B5EF4-FFF2-40B4-BE49-F238E27FC236}">
                <a16:creationId xmlns:a16="http://schemas.microsoft.com/office/drawing/2014/main" id="{596322CB-BB2F-455E-9D2D-B1A36FE7BD53}"/>
              </a:ext>
            </a:extLst>
          </p:cNvPr>
          <p:cNvGrpSpPr>
            <a:grpSpLocks/>
          </p:cNvGrpSpPr>
          <p:nvPr/>
        </p:nvGrpSpPr>
        <p:grpSpPr bwMode="auto">
          <a:xfrm>
            <a:off x="6335713" y="3284538"/>
            <a:ext cx="2481262" cy="2368550"/>
            <a:chOff x="5707063" y="3148013"/>
            <a:chExt cx="2644775" cy="2368550"/>
          </a:xfrm>
        </p:grpSpPr>
        <p:sp>
          <p:nvSpPr>
            <p:cNvPr id="31759" name="Flowchart: Decision 14">
              <a:extLst>
                <a:ext uri="{FF2B5EF4-FFF2-40B4-BE49-F238E27FC236}">
                  <a16:creationId xmlns:a16="http://schemas.microsoft.com/office/drawing/2014/main" id="{760A4E34-61AF-4C6D-B0C7-25E1F251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063" y="3148013"/>
              <a:ext cx="2644775" cy="2368550"/>
            </a:xfrm>
            <a:prstGeom prst="flowChartDecision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3600">
                <a:latin typeface="Bookman Old Style" panose="02050604050505020204" pitchFamily="18" charset="0"/>
              </a:endParaRPr>
            </a:p>
          </p:txBody>
        </p:sp>
        <p:sp>
          <p:nvSpPr>
            <p:cNvPr id="31760" name="TextBox 16">
              <a:extLst>
                <a:ext uri="{FF2B5EF4-FFF2-40B4-BE49-F238E27FC236}">
                  <a16:creationId xmlns:a16="http://schemas.microsoft.com/office/drawing/2014/main" id="{BD547DDC-529F-4C76-A100-3D6BF4CB66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3358" y="3838552"/>
              <a:ext cx="192939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>
                  <a:latin typeface="Bookman Old Style" panose="02050604050505020204" pitchFamily="18" charset="0"/>
                </a:rPr>
                <a:t>Better?</a:t>
              </a:r>
            </a:p>
          </p:txBody>
        </p:sp>
      </p:grpSp>
      <p:sp>
        <p:nvSpPr>
          <p:cNvPr id="31755" name="TextBox 17">
            <a:extLst>
              <a:ext uri="{FF2B5EF4-FFF2-40B4-BE49-F238E27FC236}">
                <a16:creationId xmlns:a16="http://schemas.microsoft.com/office/drawing/2014/main" id="{ED05AD83-AFD7-4D72-B1EE-DD252038B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2668588"/>
            <a:ext cx="784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No</a:t>
            </a:r>
          </a:p>
        </p:txBody>
      </p:sp>
      <p:sp>
        <p:nvSpPr>
          <p:cNvPr id="31756" name="TextBox 19">
            <a:extLst>
              <a:ext uri="{FF2B5EF4-FFF2-40B4-BE49-F238E27FC236}">
                <a16:creationId xmlns:a16="http://schemas.microsoft.com/office/drawing/2014/main" id="{D7C68C6C-45B4-48C9-AB9B-47A06BF0D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44" y="2219325"/>
            <a:ext cx="2271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Fewer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Offspring</a:t>
            </a:r>
          </a:p>
        </p:txBody>
      </p:sp>
      <p:sp>
        <p:nvSpPr>
          <p:cNvPr id="31757" name="TextBox 20">
            <a:extLst>
              <a:ext uri="{FF2B5EF4-FFF2-40B4-BE49-F238E27FC236}">
                <a16:creationId xmlns:a16="http://schemas.microsoft.com/office/drawing/2014/main" id="{2EB23C0A-F077-40B7-B7CE-262185B73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8" y="5084763"/>
            <a:ext cx="960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Yes</a:t>
            </a:r>
          </a:p>
        </p:txBody>
      </p:sp>
      <p:sp>
        <p:nvSpPr>
          <p:cNvPr id="31758" name="TextBox 19">
            <a:extLst>
              <a:ext uri="{FF2B5EF4-FFF2-40B4-BE49-F238E27FC236}">
                <a16:creationId xmlns:a16="http://schemas.microsoft.com/office/drawing/2014/main" id="{632EF2AE-BB64-4949-875F-4287F9593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819" y="4868863"/>
            <a:ext cx="22717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More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latin typeface="Bookman Old Style" panose="02050604050505020204" pitchFamily="18" charset="0"/>
              </a:rPr>
              <a:t>Offspring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">
            <a:extLst>
              <a:ext uri="{FF2B5EF4-FFF2-40B4-BE49-F238E27FC236}">
                <a16:creationId xmlns:a16="http://schemas.microsoft.com/office/drawing/2014/main" id="{9592CCAC-9052-4842-B4EB-CCF7C4622A4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2" y="457200"/>
            <a:ext cx="11995893" cy="5372100"/>
            <a:chOff x="4757" y="3642"/>
            <a:chExt cx="9048" cy="4320"/>
          </a:xfrm>
        </p:grpSpPr>
        <p:sp>
          <p:nvSpPr>
            <p:cNvPr id="32772" name="AutoShape 13">
              <a:extLst>
                <a:ext uri="{FF2B5EF4-FFF2-40B4-BE49-F238E27FC236}">
                  <a16:creationId xmlns:a16="http://schemas.microsoft.com/office/drawing/2014/main" id="{E945AD4C-9DD6-4710-9FB4-75EEE0AE845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7" y="3642"/>
              <a:ext cx="7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773" name="Text Box 9">
              <a:extLst>
                <a:ext uri="{FF2B5EF4-FFF2-40B4-BE49-F238E27FC236}">
                  <a16:creationId xmlns:a16="http://schemas.microsoft.com/office/drawing/2014/main" id="{2464E97F-37B3-46A1-9F7F-1C72F67D65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" y="4653"/>
              <a:ext cx="3547" cy="5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2774" name="Text Box 8">
              <a:extLst>
                <a:ext uri="{FF2B5EF4-FFF2-40B4-BE49-F238E27FC236}">
                  <a16:creationId xmlns:a16="http://schemas.microsoft.com/office/drawing/2014/main" id="{DD7EE079-DD81-47F7-AB69-59E72F2B5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6" y="6322"/>
              <a:ext cx="5799" cy="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hi-IN" altLang="en-US" sz="3600" b="1" i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Un</a:t>
              </a:r>
              <a:r>
                <a:rPr lang="hi-IN" altLang="en-US" sz="3600" i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conscious processing and response</a:t>
              </a:r>
            </a:p>
          </p:txBody>
        </p:sp>
        <p:sp>
          <p:nvSpPr>
            <p:cNvPr id="32775" name="Text Box 6">
              <a:extLst>
                <a:ext uri="{FF2B5EF4-FFF2-40B4-BE49-F238E27FC236}">
                  <a16:creationId xmlns:a16="http://schemas.microsoft.com/office/drawing/2014/main" id="{77D42AF3-40B8-4400-8DC1-53F2D0D40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4" y="5388"/>
              <a:ext cx="2026" cy="1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2776" name="Text Box 5">
              <a:extLst>
                <a:ext uri="{FF2B5EF4-FFF2-40B4-BE49-F238E27FC236}">
                  <a16:creationId xmlns:a16="http://schemas.microsoft.com/office/drawing/2014/main" id="{71615043-3DAD-4A55-B876-547639A8F0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" y="5296"/>
              <a:ext cx="2984" cy="1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>
                  <a:ea typeface="Times New Roman" panose="02020603050405020304" pitchFamily="18" charset="0"/>
                </a:rPr>
                <a:t>Whenever </a:t>
              </a:r>
              <a:r>
                <a:rPr lang="hi-IN" altLang="en-US" sz="3600" i="1">
                  <a:ea typeface="Times New Roman" panose="02020603050405020304" pitchFamily="18" charset="0"/>
                </a:rPr>
                <a:t>x</a:t>
              </a:r>
              <a:r>
                <a:rPr lang="hi-IN" altLang="en-US" sz="3600">
                  <a:ea typeface="Times New Roman" panose="02020603050405020304" pitchFamily="18" charset="0"/>
                </a:rPr>
                <a:t>, do </a:t>
              </a:r>
              <a:r>
                <a:rPr lang="hi-IN" altLang="en-US" sz="3600" i="1">
                  <a:ea typeface="Times New Roman" panose="02020603050405020304" pitchFamily="18" charset="0"/>
                </a:rPr>
                <a:t>y</a:t>
              </a:r>
              <a:endParaRPr lang="en-US" altLang="en-US" sz="800"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ea typeface="Times New Roman" panose="02020603050405020304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32777" name="Text Box 4">
              <a:extLst>
                <a:ext uri="{FF2B5EF4-FFF2-40B4-BE49-F238E27FC236}">
                  <a16:creationId xmlns:a16="http://schemas.microsoft.com/office/drawing/2014/main" id="{BB1DF19F-B3A1-46E3-A761-9EACC7C8BF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4" y="5296"/>
              <a:ext cx="5000" cy="5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 b="1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Whenever</a:t>
              </a:r>
              <a:r>
                <a:rPr lang="hi-IN" altLang="en-US" sz="3600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 </a:t>
              </a:r>
              <a:r>
                <a:rPr lang="hi-IN" altLang="en-US" sz="3600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x</a:t>
              </a:r>
              <a:r>
                <a:rPr lang="hi-IN" altLang="en-US" sz="3600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, do </a:t>
              </a:r>
              <a:r>
                <a:rPr lang="hi-IN" altLang="en-US" sz="3600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y</a:t>
              </a:r>
              <a:r>
                <a:rPr lang="en-GB" altLang="en-US" sz="3600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 </a:t>
              </a:r>
              <a:r>
                <a:rPr lang="en-GB" altLang="en-US" sz="3600" b="1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again</a:t>
              </a:r>
              <a:endParaRPr lang="en-US" altLang="en-US" sz="3600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Times New Roman" panose="02020603050405020304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32778" name="Oval 3">
              <a:extLst>
                <a:ext uri="{FF2B5EF4-FFF2-40B4-BE49-F238E27FC236}">
                  <a16:creationId xmlns:a16="http://schemas.microsoft.com/office/drawing/2014/main" id="{ECAEEA8D-0B6E-4EE1-93DD-83A95ADC9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4285"/>
              <a:ext cx="3354" cy="340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32779" name="Text Box 2">
              <a:extLst>
                <a:ext uri="{FF2B5EF4-FFF2-40B4-BE49-F238E27FC236}">
                  <a16:creationId xmlns:a16="http://schemas.microsoft.com/office/drawing/2014/main" id="{49FC8597-AA1A-487E-BB48-96EAD18F71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" y="5296"/>
              <a:ext cx="2881" cy="1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4000" dirty="0">
                  <a:latin typeface="Bookman Old Style" panose="02050604050505020204" pitchFamily="18" charset="0"/>
                  <a:ea typeface="Times New Roman" panose="02020603050405020304" pitchFamily="18" charset="0"/>
                </a:rPr>
                <a:t>Neural network</a:t>
              </a:r>
            </a:p>
          </p:txBody>
        </p:sp>
      </p:grpSp>
      <p:sp>
        <p:nvSpPr>
          <p:cNvPr id="32771" name="Rectangle 15">
            <a:extLst>
              <a:ext uri="{FF2B5EF4-FFF2-40B4-BE49-F238E27FC236}">
                <a16:creationId xmlns:a16="http://schemas.microsoft.com/office/drawing/2014/main" id="{3AE7F291-880D-46BD-9730-71C7375B3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C13B5E-5763-40F2-AD4C-FBBF2D163B19}"/>
              </a:ext>
            </a:extLst>
          </p:cNvPr>
          <p:cNvSpPr/>
          <p:nvPr/>
        </p:nvSpPr>
        <p:spPr>
          <a:xfrm>
            <a:off x="1847528" y="126876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Selected focus</a:t>
            </a:r>
          </a:p>
          <a:p>
            <a:pPr algn="ctr"/>
            <a:endParaRPr lang="en-GB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on</a:t>
            </a:r>
          </a:p>
          <a:p>
            <a:pPr algn="ctr"/>
            <a:endParaRPr lang="en-GB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Edited version</a:t>
            </a:r>
            <a:endParaRPr lang="en-GB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02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Image result for picture focus">
            <a:hlinkClick r:id="rId2"/>
            <a:extLst>
              <a:ext uri="{FF2B5EF4-FFF2-40B4-BE49-F238E27FC236}">
                <a16:creationId xmlns:a16="http://schemas.microsoft.com/office/drawing/2014/main" id="{281CF88D-0FA6-477C-88D9-ED824F324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88913"/>
            <a:ext cx="9717088" cy="666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New Picture (2)">
            <a:extLst>
              <a:ext uri="{FF2B5EF4-FFF2-40B4-BE49-F238E27FC236}">
                <a16:creationId xmlns:a16="http://schemas.microsoft.com/office/drawing/2014/main" id="{C25E1F29-8B92-4C1E-B251-34F455E8A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1381125"/>
            <a:ext cx="32004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7" descr="Image result for coherent light">
            <a:extLst>
              <a:ext uri="{FF2B5EF4-FFF2-40B4-BE49-F238E27FC236}">
                <a16:creationId xmlns:a16="http://schemas.microsoft.com/office/drawing/2014/main" id="{3BDDB3A6-A827-4F3F-BE1F-F9E020E04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0371">
            <a:off x="160338" y="4257675"/>
            <a:ext cx="2762250" cy="828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 descr="Image result for coherent light">
            <a:extLst>
              <a:ext uri="{FF2B5EF4-FFF2-40B4-BE49-F238E27FC236}">
                <a16:creationId xmlns:a16="http://schemas.microsoft.com/office/drawing/2014/main" id="{0CCDAA6A-8445-48C4-8BEE-8AD2E548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6157">
            <a:off x="147638" y="3295650"/>
            <a:ext cx="2762250" cy="828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Image result for coherent light">
            <a:extLst>
              <a:ext uri="{FF2B5EF4-FFF2-40B4-BE49-F238E27FC236}">
                <a16:creationId xmlns:a16="http://schemas.microsoft.com/office/drawing/2014/main" id="{255D6BF4-691B-4051-9B24-A5AC18BE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870">
            <a:off x="131763" y="755650"/>
            <a:ext cx="2762250" cy="828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 1">
            <a:extLst>
              <a:ext uri="{FF2B5EF4-FFF2-40B4-BE49-F238E27FC236}">
                <a16:creationId xmlns:a16="http://schemas.microsoft.com/office/drawing/2014/main" id="{09DA3030-2230-41A1-AAC1-8C92E83A27E3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365125"/>
            <a:ext cx="6319837" cy="2103438"/>
            <a:chOff x="189444" y="365068"/>
            <a:chExt cx="6319828" cy="2104148"/>
          </a:xfrm>
        </p:grpSpPr>
        <p:pic>
          <p:nvPicPr>
            <p:cNvPr id="35855" name="Picture 2" descr="Image result for coherent light">
              <a:extLst>
                <a:ext uri="{FF2B5EF4-FFF2-40B4-BE49-F238E27FC236}">
                  <a16:creationId xmlns:a16="http://schemas.microsoft.com/office/drawing/2014/main" id="{998AE181-7E77-4D02-86D2-381277539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94923">
              <a:off x="189444" y="365068"/>
              <a:ext cx="2762250" cy="828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3" descr="Image result for coherent light">
              <a:extLst>
                <a:ext uri="{FF2B5EF4-FFF2-40B4-BE49-F238E27FC236}">
                  <a16:creationId xmlns:a16="http://schemas.microsoft.com/office/drawing/2014/main" id="{0E3A5E8C-4480-4E42-A0CD-11FB7CCC79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8662">
              <a:off x="2267067" y="1084903"/>
              <a:ext cx="2762250" cy="828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7" name="Picture 4" descr="Image result for coherent light">
              <a:extLst>
                <a:ext uri="{FF2B5EF4-FFF2-40B4-BE49-F238E27FC236}">
                  <a16:creationId xmlns:a16="http://schemas.microsoft.com/office/drawing/2014/main" id="{D7288192-C022-4B16-8419-9E8F027810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1068">
              <a:off x="3747022" y="1640541"/>
              <a:ext cx="2762250" cy="82867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7" name="Picture 2">
            <a:extLst>
              <a:ext uri="{FF2B5EF4-FFF2-40B4-BE49-F238E27FC236}">
                <a16:creationId xmlns:a16="http://schemas.microsoft.com/office/drawing/2014/main" id="{11B1A9E2-C5F6-41CE-9162-59FF695D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8483">
            <a:off x="95250" y="1258888"/>
            <a:ext cx="64452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">
            <a:extLst>
              <a:ext uri="{FF2B5EF4-FFF2-40B4-BE49-F238E27FC236}">
                <a16:creationId xmlns:a16="http://schemas.microsoft.com/office/drawing/2014/main" id="{A8631E28-928B-460D-BE01-E6A3A7A3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1965">
            <a:off x="95250" y="1973263"/>
            <a:ext cx="644525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4">
            <a:extLst>
              <a:ext uri="{FF2B5EF4-FFF2-40B4-BE49-F238E27FC236}">
                <a16:creationId xmlns:a16="http://schemas.microsoft.com/office/drawing/2014/main" id="{71C8A35B-FC5C-4C63-832E-21624F31B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84706">
            <a:off x="-33338" y="652463"/>
            <a:ext cx="644366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5">
            <a:extLst>
              <a:ext uri="{FF2B5EF4-FFF2-40B4-BE49-F238E27FC236}">
                <a16:creationId xmlns:a16="http://schemas.microsoft.com/office/drawing/2014/main" id="{9FE3B44B-D5CB-47D9-99C6-5505F1C5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38987">
            <a:off x="28575" y="2682875"/>
            <a:ext cx="64436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6">
            <a:extLst>
              <a:ext uri="{FF2B5EF4-FFF2-40B4-BE49-F238E27FC236}">
                <a16:creationId xmlns:a16="http://schemas.microsoft.com/office/drawing/2014/main" id="{774A163B-764D-4FFA-93C2-B5276419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20964">
            <a:off x="88900" y="3217863"/>
            <a:ext cx="6443663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7">
            <a:extLst>
              <a:ext uri="{FF2B5EF4-FFF2-40B4-BE49-F238E27FC236}">
                <a16:creationId xmlns:a16="http://schemas.microsoft.com/office/drawing/2014/main" id="{0AA13872-9D90-46B6-8268-FCE1833F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69168">
            <a:off x="200025" y="3629025"/>
            <a:ext cx="644525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8" descr="Image result for coherent light">
            <a:extLst>
              <a:ext uri="{FF2B5EF4-FFF2-40B4-BE49-F238E27FC236}">
                <a16:creationId xmlns:a16="http://schemas.microsoft.com/office/drawing/2014/main" id="{EAD4FFB0-945F-4482-B7C4-0E7C70E7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5433">
            <a:off x="244475" y="5121275"/>
            <a:ext cx="2762250" cy="828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442E09-5C0E-4A1F-9075-361F8DADF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33" y="1741142"/>
            <a:ext cx="3150880" cy="2997077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E13F4AC1-6B6F-44E6-B053-6A0D4D87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908050"/>
            <a:ext cx="813276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A3EDF755-F003-46DC-B16A-D22A4FCF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49275"/>
            <a:ext cx="972185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sz="36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take this sequence of precisely one hundred characters and using only the </a:t>
            </a:r>
            <a:r>
              <a:rPr lang="en-GB" sz="3600" dirty="0" err="1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english</a:t>
            </a:r>
            <a:r>
              <a:rPr lang="en-GB" sz="36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alphabet and space</a:t>
            </a:r>
          </a:p>
          <a:p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A3EDF755-F003-46DC-B16A-D22A4FCF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549275"/>
            <a:ext cx="972185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GB" sz="36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take this sequence of precisely one hundred characters and using only the </a:t>
            </a:r>
            <a:r>
              <a:rPr lang="en-GB" sz="3600" dirty="0" err="1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english</a:t>
            </a:r>
            <a:r>
              <a:rPr lang="en-GB" sz="36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 alphabet and space</a:t>
            </a:r>
          </a:p>
          <a:p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en-GB" altLang="en-US" sz="4000" dirty="0">
              <a:solidFill>
                <a:srgbClr val="00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Ignoring case and punctuation, </a:t>
            </a:r>
            <a:b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en-GB" altLang="en-US" sz="4000" dirty="0">
                <a:solidFill>
                  <a:srgbClr val="0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27 options per place</a:t>
            </a:r>
            <a:endParaRPr lang="en-GB" altLang="en-US" sz="4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22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69ADD544-8DFD-46BE-9861-296257EFE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304800"/>
            <a:ext cx="53293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3600" dirty="0">
                <a:latin typeface="Bookman Old Style" panose="02050604050505020204" pitchFamily="18" charset="0"/>
              </a:rPr>
              <a:t>136,891,479,058,588,</a:t>
            </a:r>
            <a:br>
              <a:rPr lang="en-GB" altLang="en-US" sz="3600" dirty="0">
                <a:latin typeface="Bookman Old Style" panose="02050604050505020204" pitchFamily="18" charset="0"/>
              </a:rPr>
            </a:br>
            <a:r>
              <a:rPr lang="en-GB" altLang="en-US" sz="3600" dirty="0">
                <a:latin typeface="Bookman Old Style" panose="02050604050505020204" pitchFamily="18" charset="0"/>
              </a:rPr>
              <a:t>000,000,000,000,000,</a:t>
            </a:r>
            <a:br>
              <a:rPr lang="en-GB" altLang="en-US" sz="3600" dirty="0">
                <a:latin typeface="Bookman Old Style" panose="02050604050505020204" pitchFamily="18" charset="0"/>
              </a:rPr>
            </a:br>
            <a:r>
              <a:rPr lang="en-GB" altLang="en-US" sz="3600" dirty="0">
                <a:latin typeface="Bookman Old Style" panose="02050604050505020204" pitchFamily="18" charset="0"/>
              </a:rPr>
              <a:t>000,000,000,000,000,</a:t>
            </a:r>
            <a:br>
              <a:rPr lang="en-GB" altLang="en-US" sz="3600" dirty="0">
                <a:latin typeface="Bookman Old Style" panose="02050604050505020204" pitchFamily="18" charset="0"/>
              </a:rPr>
            </a:br>
            <a:r>
              <a:rPr lang="en-GB" altLang="en-US" sz="3600" dirty="0">
                <a:latin typeface="Bookman Old Style" panose="02050604050505020204" pitchFamily="18" charset="0"/>
              </a:rPr>
              <a:t>000,000,000,000,000,</a:t>
            </a:r>
            <a:br>
              <a:rPr lang="en-GB" altLang="en-US" sz="3600" dirty="0">
                <a:latin typeface="Bookman Old Style" panose="02050604050505020204" pitchFamily="18" charset="0"/>
              </a:rPr>
            </a:br>
            <a:r>
              <a:rPr lang="en-GB" altLang="en-US" sz="3600" dirty="0">
                <a:latin typeface="Bookman Old Style" panose="02050604050505020204" pitchFamily="18" charset="0"/>
              </a:rPr>
              <a:t>000,000,000,000,000,000,000,000,000,000,000,000,000,000,000,000,000,000,000,000,000,000,000,000,000,000,000,000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D70C18A-3733-4CDB-94BE-9EB07D189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424" y="548680"/>
            <a:ext cx="10657184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i="1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 experience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arises from a physical 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basis,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			</a:t>
            </a:r>
            <a:r>
              <a:rPr lang="en-GB" altLang="en-US" sz="3600" dirty="0" err="1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en-GB" altLang="en-US" sz="36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3600" b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isn’t</a:t>
            </a:r>
            <a:r>
              <a:rPr lang="en-GB" altLang="en-US" sz="36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itself physical?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i="1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Why should physical processing give rise to a rich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inner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life?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i="1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  <a:r>
              <a:rPr lang="en-GB" altLang="en-US" sz="4000" dirty="0" err="1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ie</a:t>
            </a: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4000" b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subjective</a:t>
            </a: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not objective</a:t>
            </a:r>
            <a:endParaRPr lang="en-GB" altLang="en-US" sz="4000" dirty="0"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732A34C9-BA4C-468B-A104-A1979791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21920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3">
            <a:extLst>
              <a:ext uri="{FF2B5EF4-FFF2-40B4-BE49-F238E27FC236}">
                <a16:creationId xmlns:a16="http://schemas.microsoft.com/office/drawing/2014/main" id="{C29E34D6-4E77-453E-A609-8A95E0858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131763"/>
            <a:ext cx="403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>
                <a:latin typeface="Bookman Old Style" panose="02050604050505020204" pitchFamily="18" charset="0"/>
              </a:rPr>
              <a:t>44.2 million</a:t>
            </a:r>
          </a:p>
        </p:txBody>
      </p:sp>
      <p:sp>
        <p:nvSpPr>
          <p:cNvPr id="39940" name="TextBox 4">
            <a:extLst>
              <a:ext uri="{FF2B5EF4-FFF2-40B4-BE49-F238E27FC236}">
                <a16:creationId xmlns:a16="http://schemas.microsoft.com/office/drawing/2014/main" id="{60C0FC10-E44A-4EEF-96F1-B1290DB90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288" y="5805488"/>
            <a:ext cx="4033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>
                <a:latin typeface="Bookman Old Style" panose="02050604050505020204" pitchFamily="18" charset="0"/>
              </a:rPr>
              <a:t>3.7 million</a:t>
            </a:r>
          </a:p>
        </p:txBody>
      </p:sp>
      <p:sp>
        <p:nvSpPr>
          <p:cNvPr id="39941" name="TextBox 5">
            <a:extLst>
              <a:ext uri="{FF2B5EF4-FFF2-40B4-BE49-F238E27FC236}">
                <a16:creationId xmlns:a16="http://schemas.microsoft.com/office/drawing/2014/main" id="{681F0529-C8AC-4523-8ACD-8C30B9213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33350"/>
            <a:ext cx="1584325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dirty="0">
                <a:latin typeface="Bookman Old Style" panose="02050604050505020204" pitchFamily="18" charset="0"/>
              </a:rPr>
              <a:t>Books</a:t>
            </a:r>
          </a:p>
        </p:txBody>
      </p:sp>
      <p:sp>
        <p:nvSpPr>
          <p:cNvPr id="39942" name="TextBox 6">
            <a:extLst>
              <a:ext uri="{FF2B5EF4-FFF2-40B4-BE49-F238E27FC236}">
                <a16:creationId xmlns:a16="http://schemas.microsoft.com/office/drawing/2014/main" id="{7342E911-C0CB-4654-BEE8-964A5957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61025"/>
            <a:ext cx="27114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en-GB" altLang="en-US" sz="3600">
                <a:latin typeface="Bookman Old Style" panose="02050604050505020204" pitchFamily="18" charset="0"/>
              </a:rPr>
              <a:t>Tools &amp; DIY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0ABB4B-0080-474B-8C9D-059C59CD3225}"/>
              </a:ext>
            </a:extLst>
          </p:cNvPr>
          <p:cNvSpPr/>
          <p:nvPr/>
        </p:nvSpPr>
        <p:spPr>
          <a:xfrm>
            <a:off x="781605" y="4077072"/>
            <a:ext cx="403225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 time </a:t>
            </a:r>
            <a:r>
              <a:rPr lang="en-GB" sz="3600" b="1" kern="50" dirty="0">
                <a:solidFill>
                  <a:srgbClr val="FF0000"/>
                </a:solidFill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GB" sz="36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Last </a:t>
            </a:r>
            <a:r>
              <a:rPr lang="en-GB" sz="3600" b="1" kern="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time?</a:t>
            </a:r>
            <a:r>
              <a:rPr lang="en-GB" sz="3600" b="1" kern="50" dirty="0" err="1">
                <a:solidFill>
                  <a:srgbClr val="FF0000"/>
                </a:solidFill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36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Price</a:t>
            </a:r>
            <a:r>
              <a:rPr lang="en-GB" sz="3600" b="1" kern="50" dirty="0" err="1">
                <a:solidFill>
                  <a:srgbClr val="FF0000"/>
                </a:solidFill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GB" sz="36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 err="1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Shareable?</a:t>
            </a:r>
            <a:r>
              <a:rPr lang="en-GB" sz="3600" b="1" kern="50" dirty="0" err="1">
                <a:solidFill>
                  <a:srgbClr val="FF0000"/>
                </a:solidFill>
                <a:latin typeface="Wingdings" panose="05000000000000000000" pitchFamily="2" charset="2"/>
                <a:ea typeface="Times New Roman" panose="02020603050405020304" pitchFamily="18" charset="0"/>
                <a:cs typeface="Arial" panose="020B0604020202020204" pitchFamily="34" charset="0"/>
              </a:rPr>
              <a:t>ü</a:t>
            </a:r>
            <a:endParaRPr lang="en-GB" sz="36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EEAF45-1C25-4C64-A029-D90C3832D1E4}"/>
              </a:ext>
            </a:extLst>
          </p:cNvPr>
          <p:cNvSpPr/>
          <p:nvPr/>
        </p:nvSpPr>
        <p:spPr>
          <a:xfrm>
            <a:off x="8184232" y="3235101"/>
            <a:ext cx="3816176" cy="2862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Colour  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Webdings" panose="05030102010509060703" pitchFamily="18" charset="2"/>
              </a:rPr>
              <a:t>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4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Insurance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Webdings" panose="05030102010509060703" pitchFamily="18" charset="2"/>
              </a:rPr>
              <a:t>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en-GB" sz="14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Packaging  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Webdings" panose="05030102010509060703" pitchFamily="18" charset="2"/>
              </a:rPr>
              <a:t></a:t>
            </a:r>
            <a:endParaRPr lang="en-GB" sz="14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Shape 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Webdings" panose="05030102010509060703" pitchFamily="18" charset="2"/>
              </a:rPr>
              <a:t>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14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340" algn="just">
              <a:spcAft>
                <a:spcPts val="0"/>
              </a:spcAft>
              <a:defRPr/>
            </a:pP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Weight </a:t>
            </a:r>
            <a:r>
              <a:rPr lang="en-GB" sz="3600" b="1" kern="5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  <a:sym typeface="Webdings" panose="05030102010509060703" pitchFamily="18" charset="2"/>
              </a:rPr>
              <a:t></a:t>
            </a:r>
            <a:endParaRPr lang="en-GB" sz="1400" b="1" kern="50" dirty="0">
              <a:latin typeface="Garamond" panose="020204040303010108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A01F5-29C7-4A3C-80C0-C383AF6D7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07405"/>
            <a:ext cx="3991897" cy="3991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797EE8-02A4-42AE-892D-8351C8AD8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236" y="301836"/>
            <a:ext cx="1926956" cy="61937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89B951-951B-4FB0-B733-A64AFF51D90B}"/>
              </a:ext>
            </a:extLst>
          </p:cNvPr>
          <p:cNvSpPr/>
          <p:nvPr/>
        </p:nvSpPr>
        <p:spPr>
          <a:xfrm>
            <a:off x="767408" y="1295646"/>
            <a:ext cx="4424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User Interfaces</a:t>
            </a:r>
            <a:endParaRPr lang="en-GB" sz="40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2B59E7-E144-4615-89B8-29692995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26" y="0"/>
            <a:ext cx="6268752" cy="5373216"/>
          </a:xfrm>
          <a:prstGeom prst="rect">
            <a:avLst/>
          </a:prstGeom>
        </p:spPr>
      </p:pic>
      <p:pic>
        <p:nvPicPr>
          <p:cNvPr id="43010" name="Picture 4">
            <a:extLst>
              <a:ext uri="{FF2B5EF4-FFF2-40B4-BE49-F238E27FC236}">
                <a16:creationId xmlns:a16="http://schemas.microsoft.com/office/drawing/2014/main" id="{D1D91E8F-3EAC-4596-9445-AFC32B2B9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4418"/>
            <a:ext cx="6413171" cy="352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">
            <a:extLst>
              <a:ext uri="{FF2B5EF4-FFF2-40B4-BE49-F238E27FC236}">
                <a16:creationId xmlns:a16="http://schemas.microsoft.com/office/drawing/2014/main" id="{40DA9B1E-98B2-457E-84C9-F323058C46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2" y="457200"/>
            <a:ext cx="11707861" cy="6315075"/>
            <a:chOff x="4757" y="3642"/>
            <a:chExt cx="9039" cy="5078"/>
          </a:xfrm>
        </p:grpSpPr>
        <p:sp>
          <p:nvSpPr>
            <p:cNvPr id="41993" name="AutoShape 13">
              <a:extLst>
                <a:ext uri="{FF2B5EF4-FFF2-40B4-BE49-F238E27FC236}">
                  <a16:creationId xmlns:a16="http://schemas.microsoft.com/office/drawing/2014/main" id="{9B4A10B2-F5E8-42DB-82EC-57B02C9DC9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7" y="3642"/>
              <a:ext cx="7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12">
              <a:extLst>
                <a:ext uri="{FF2B5EF4-FFF2-40B4-BE49-F238E27FC236}">
                  <a16:creationId xmlns:a16="http://schemas.microsoft.com/office/drawing/2014/main" id="{A8F0E3DE-529C-45B4-A64D-DCC676A62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5" y="6124"/>
              <a:ext cx="5312" cy="47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11">
              <a:extLst>
                <a:ext uri="{FF2B5EF4-FFF2-40B4-BE49-F238E27FC236}">
                  <a16:creationId xmlns:a16="http://schemas.microsoft.com/office/drawing/2014/main" id="{DED0EE5A-FD42-4532-8FC5-0B25EB536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1" y="5775"/>
              <a:ext cx="5215" cy="9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Line 10">
              <a:extLst>
                <a:ext uri="{FF2B5EF4-FFF2-40B4-BE49-F238E27FC236}">
                  <a16:creationId xmlns:a16="http://schemas.microsoft.com/office/drawing/2014/main" id="{40BA240A-0752-4782-8756-690EE83EC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7" y="6430"/>
              <a:ext cx="5199" cy="5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Text Box 9">
              <a:extLst>
                <a:ext uri="{FF2B5EF4-FFF2-40B4-BE49-F238E27FC236}">
                  <a16:creationId xmlns:a16="http://schemas.microsoft.com/office/drawing/2014/main" id="{A5392B6A-3F9B-4D04-BAF9-69E0CD505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" y="4653"/>
              <a:ext cx="3547" cy="5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1998" name="Text Box 8">
              <a:extLst>
                <a:ext uri="{FF2B5EF4-FFF2-40B4-BE49-F238E27FC236}">
                  <a16:creationId xmlns:a16="http://schemas.microsoft.com/office/drawing/2014/main" id="{09DFBE50-44B7-46BB-9468-0E826D7C9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9" y="7985"/>
              <a:ext cx="6727" cy="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hi-IN" altLang="en-US" sz="3600" b="1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Un</a:t>
              </a:r>
              <a:r>
                <a:rPr lang="hi-IN" altLang="en-US" sz="3600" dirty="0">
                  <a:solidFill>
                    <a:srgbClr val="FF0000"/>
                  </a:solidFill>
                  <a:latin typeface="Bookman Old Style" panose="02050604050505020204" pitchFamily="18" charset="0"/>
                </a:rPr>
                <a:t>conscious processing and response</a:t>
              </a:r>
            </a:p>
          </p:txBody>
        </p:sp>
        <p:sp>
          <p:nvSpPr>
            <p:cNvPr id="41999" name="Text Box 7">
              <a:extLst>
                <a:ext uri="{FF2B5EF4-FFF2-40B4-BE49-F238E27FC236}">
                  <a16:creationId xmlns:a16="http://schemas.microsoft.com/office/drawing/2014/main" id="{7F22A29B-0AF2-4D51-9DFF-F52F2001E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2" y="4274"/>
              <a:ext cx="5052" cy="10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Consider factors </a:t>
              </a:r>
              <a:r>
                <a:rPr lang="hi-IN" altLang="en-US" sz="3600" i="1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a,b,c</a:t>
              </a:r>
              <a:r>
                <a:rPr lang="en-GB" altLang="en-US" sz="3600" i="1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Mangal" panose="02040503050203030202" pitchFamily="18" charset="0"/>
                </a:rPr>
                <a:t> </a:t>
              </a:r>
              <a:br>
                <a:rPr lang="en-GB" altLang="en-US" sz="3600" i="1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Mangal" panose="02040503050203030202" pitchFamily="18" charset="0"/>
                </a:rPr>
              </a:br>
              <a:r>
                <a:rPr lang="hi-IN" altLang="en-US" sz="3600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and plans </a:t>
              </a:r>
              <a:r>
                <a:rPr lang="hi-IN" altLang="en-US" sz="3600" i="1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p, q, r </a:t>
              </a:r>
              <a:endParaRPr lang="en-GB" altLang="en-US" sz="3600" i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600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Mangal" panose="02040503050203030202" pitchFamily="18" charset="0"/>
                </a:rPr>
                <a:t>And </a:t>
              </a:r>
              <a:r>
                <a:rPr lang="en-GB" altLang="en-US" sz="3600" b="1" i="1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Mangal" panose="02040503050203030202" pitchFamily="18" charset="0"/>
                </a:rPr>
                <a:t>this</a:t>
              </a:r>
              <a:r>
                <a:rPr lang="en-GB" altLang="en-US" sz="3600" i="1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Mangal" panose="02040503050203030202" pitchFamily="18" charset="0"/>
                </a:rPr>
                <a:t> </a:t>
              </a:r>
              <a:r>
                <a:rPr lang="en-GB" altLang="en-US" sz="3600" dirty="0">
                  <a:solidFill>
                    <a:srgbClr val="0070C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  <a:cs typeface="Mangal" panose="02040503050203030202" pitchFamily="18" charset="0"/>
                </a:rPr>
                <a:t>time . . .</a:t>
              </a:r>
              <a:endParaRPr lang="en-US" altLang="en-US" sz="36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Times New Roman" panose="02020603050405020304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42000" name="Text Box 6">
              <a:extLst>
                <a:ext uri="{FF2B5EF4-FFF2-40B4-BE49-F238E27FC236}">
                  <a16:creationId xmlns:a16="http://schemas.microsoft.com/office/drawing/2014/main" id="{6A276875-482C-439B-991A-F3599D1FE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4" y="5388"/>
              <a:ext cx="2026" cy="1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2001" name="Text Box 5">
              <a:extLst>
                <a:ext uri="{FF2B5EF4-FFF2-40B4-BE49-F238E27FC236}">
                  <a16:creationId xmlns:a16="http://schemas.microsoft.com/office/drawing/2014/main" id="{204D894E-6A00-4F6A-9347-42A29020A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" y="5296"/>
              <a:ext cx="2984" cy="1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>
                  <a:ea typeface="Times New Roman" panose="02020603050405020304" pitchFamily="18" charset="0"/>
                </a:rPr>
                <a:t>Whenever </a:t>
              </a:r>
              <a:r>
                <a:rPr lang="hi-IN" altLang="en-US" sz="3600" i="1">
                  <a:ea typeface="Times New Roman" panose="02020603050405020304" pitchFamily="18" charset="0"/>
                </a:rPr>
                <a:t>x</a:t>
              </a:r>
              <a:r>
                <a:rPr lang="hi-IN" altLang="en-US" sz="3600">
                  <a:ea typeface="Times New Roman" panose="02020603050405020304" pitchFamily="18" charset="0"/>
                </a:rPr>
                <a:t>, do </a:t>
              </a:r>
              <a:r>
                <a:rPr lang="hi-IN" altLang="en-US" sz="3600" i="1">
                  <a:ea typeface="Times New Roman" panose="02020603050405020304" pitchFamily="18" charset="0"/>
                </a:rPr>
                <a:t>y</a:t>
              </a:r>
              <a:endParaRPr lang="en-US" altLang="en-US" sz="800"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ea typeface="Times New Roman" panose="02020603050405020304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42002" name="Text Box 4">
              <a:extLst>
                <a:ext uri="{FF2B5EF4-FFF2-40B4-BE49-F238E27FC236}">
                  <a16:creationId xmlns:a16="http://schemas.microsoft.com/office/drawing/2014/main" id="{6EBD70AA-E1EF-47A6-9986-51C66D004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50" y="6929"/>
              <a:ext cx="4692" cy="5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 b="1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Whenever</a:t>
              </a:r>
              <a:r>
                <a:rPr lang="hi-IN" altLang="en-US" sz="3600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 </a:t>
              </a:r>
              <a:r>
                <a:rPr lang="hi-IN" altLang="en-US" sz="3600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x</a:t>
              </a:r>
              <a:r>
                <a:rPr lang="hi-IN" altLang="en-US" sz="3600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, do </a:t>
              </a:r>
              <a:r>
                <a:rPr lang="hi-IN" altLang="en-US" sz="3600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y</a:t>
              </a:r>
              <a:r>
                <a:rPr lang="en-GB" altLang="en-US" sz="3600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 </a:t>
              </a:r>
              <a:r>
                <a:rPr lang="en-GB" altLang="en-US" sz="3600" b="1" i="1" dirty="0">
                  <a:solidFill>
                    <a:srgbClr val="FF0000"/>
                  </a:solidFill>
                  <a:latin typeface="Bookman Old Style" panose="02050604050505020204" pitchFamily="18" charset="0"/>
                  <a:ea typeface="Times New Roman" panose="02020603050405020304" pitchFamily="18" charset="0"/>
                </a:rPr>
                <a:t>again</a:t>
              </a:r>
              <a:endParaRPr lang="en-US" altLang="en-US" sz="3600" b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Times New Roman" panose="02020603050405020304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42003" name="Oval 3">
              <a:extLst>
                <a:ext uri="{FF2B5EF4-FFF2-40B4-BE49-F238E27FC236}">
                  <a16:creationId xmlns:a16="http://schemas.microsoft.com/office/drawing/2014/main" id="{FE4F68B3-7E8E-43FA-B0CB-E47D239E9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4285"/>
              <a:ext cx="3354" cy="340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2004" name="Text Box 2">
              <a:extLst>
                <a:ext uri="{FF2B5EF4-FFF2-40B4-BE49-F238E27FC236}">
                  <a16:creationId xmlns:a16="http://schemas.microsoft.com/office/drawing/2014/main" id="{9C972C8B-8FCC-4D51-A086-340F48106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" y="5296"/>
              <a:ext cx="2881" cy="1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4000" dirty="0">
                  <a:latin typeface="Bookman Old Style" panose="02050604050505020204" pitchFamily="18" charset="0"/>
                  <a:ea typeface="Times New Roman" panose="02020603050405020304" pitchFamily="18" charset="0"/>
                </a:rPr>
                <a:t>Neural network</a:t>
              </a:r>
            </a:p>
          </p:txBody>
        </p:sp>
      </p:grpSp>
      <p:sp>
        <p:nvSpPr>
          <p:cNvPr id="41987" name="Text Box 14">
            <a:extLst>
              <a:ext uri="{FF2B5EF4-FFF2-40B4-BE49-F238E27FC236}">
                <a16:creationId xmlns:a16="http://schemas.microsoft.com/office/drawing/2014/main" id="{44B66EAF-1B22-4BD1-B157-6D202386E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313326"/>
            <a:ext cx="8496943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Conscious</a:t>
            </a:r>
            <a:r>
              <a:rPr lang="en-GB" altLang="en-US" sz="3600" dirty="0">
                <a:solidFill>
                  <a:srgbClr val="0070C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processing and response</a:t>
            </a:r>
            <a:endParaRPr lang="en-GB" altLang="en-US" sz="1800" dirty="0">
              <a:solidFill>
                <a:srgbClr val="0070C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88" name="Rectangle 15">
            <a:extLst>
              <a:ext uri="{FF2B5EF4-FFF2-40B4-BE49-F238E27FC236}">
                <a16:creationId xmlns:a16="http://schemas.microsoft.com/office/drawing/2014/main" id="{B17796CF-38AA-4D10-AF6A-E36EF754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DFE03D2-6B7B-4F66-83AD-A07A7A8AE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63" y="981075"/>
            <a:ext cx="12072937" cy="328612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5000"/>
              </a:spcAft>
              <a:defRPr/>
            </a:pPr>
            <a:br>
              <a:rPr lang="en-GB" altLang="en-US" sz="960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r>
              <a:rPr lang="en-GB" altLang="en-US" sz="9600">
                <a:solidFill>
                  <a:schemeClr val="accent4"/>
                </a:solidFill>
                <a:latin typeface="Bookman Old Style" panose="02050604050505020204" pitchFamily="18" charset="0"/>
              </a:rPr>
              <a:t>Consciousness </a:t>
            </a:r>
            <a: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-</a:t>
            </a:r>
            <a:b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b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Marvel</a:t>
            </a:r>
            <a:b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not Mystery</a:t>
            </a:r>
            <a:endParaRPr lang="en-GB" altLang="en-US" sz="9600" dirty="0">
              <a:solidFill>
                <a:schemeClr val="accent4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DFE03D2-6B7B-4F66-83AD-A07A7A8AE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063" y="981075"/>
            <a:ext cx="12072937" cy="328612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5000"/>
              </a:spcAft>
              <a:defRPr/>
            </a:pPr>
            <a:b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Consciousness</a:t>
            </a:r>
            <a:b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the hard problem</a:t>
            </a:r>
            <a:br>
              <a:rPr lang="en-GB" altLang="en-US" sz="9600" dirty="0">
                <a:solidFill>
                  <a:schemeClr val="accent4"/>
                </a:solidFill>
                <a:latin typeface="Bookman Old Style" panose="02050604050505020204" pitchFamily="18" charset="0"/>
              </a:rPr>
            </a:br>
            <a:r>
              <a:rPr lang="en-GB" altLang="en-US" sz="9600" dirty="0" err="1">
                <a:solidFill>
                  <a:schemeClr val="accent4"/>
                </a:solidFill>
                <a:latin typeface="Bookman Old Style" panose="02050604050505020204" pitchFamily="18" charset="0"/>
              </a:rPr>
              <a:t>i.e</a:t>
            </a:r>
            <a:r>
              <a:rPr lang="en-GB" altLang="en-US" sz="12400" dirty="0">
                <a:solidFill>
                  <a:schemeClr val="accent4"/>
                </a:solidFill>
                <a:latin typeface="Bookman Old Style" panose="02050604050505020204" pitchFamily="18" charset="0"/>
              </a:rPr>
              <a:t>?</a:t>
            </a:r>
            <a:endParaRPr lang="en-GB" altLang="en-US" sz="12400" dirty="0">
              <a:solidFill>
                <a:schemeClr val="accent4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">
            <a:extLst>
              <a:ext uri="{FF2B5EF4-FFF2-40B4-BE49-F238E27FC236}">
                <a16:creationId xmlns:a16="http://schemas.microsoft.com/office/drawing/2014/main" id="{40DA9B1E-98B2-457E-84C9-F323058C46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3" y="457200"/>
            <a:ext cx="11214100" cy="6315075"/>
            <a:chOff x="4757" y="3642"/>
            <a:chExt cx="9039" cy="5078"/>
          </a:xfrm>
        </p:grpSpPr>
        <p:sp>
          <p:nvSpPr>
            <p:cNvPr id="41993" name="AutoShape 13">
              <a:extLst>
                <a:ext uri="{FF2B5EF4-FFF2-40B4-BE49-F238E27FC236}">
                  <a16:creationId xmlns:a16="http://schemas.microsoft.com/office/drawing/2014/main" id="{9B4A10B2-F5E8-42DB-82EC-57B02C9DC9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57" y="3642"/>
              <a:ext cx="71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12">
              <a:extLst>
                <a:ext uri="{FF2B5EF4-FFF2-40B4-BE49-F238E27FC236}">
                  <a16:creationId xmlns:a16="http://schemas.microsoft.com/office/drawing/2014/main" id="{A8F0E3DE-529C-45B4-A64D-DCC676A62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5" y="6124"/>
              <a:ext cx="5312" cy="47"/>
            </a:xfrm>
            <a:prstGeom prst="line">
              <a:avLst/>
            </a:prstGeom>
            <a:noFill/>
            <a:ln w="1270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11">
              <a:extLst>
                <a:ext uri="{FF2B5EF4-FFF2-40B4-BE49-F238E27FC236}">
                  <a16:creationId xmlns:a16="http://schemas.microsoft.com/office/drawing/2014/main" id="{DED0EE5A-FD42-4532-8FC5-0B25EB5364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51" y="5775"/>
              <a:ext cx="5215" cy="90"/>
            </a:xfrm>
            <a:prstGeom prst="line">
              <a:avLst/>
            </a:prstGeom>
            <a:noFill/>
            <a:ln w="63500">
              <a:solidFill>
                <a:srgbClr val="0070C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Line 10">
              <a:extLst>
                <a:ext uri="{FF2B5EF4-FFF2-40B4-BE49-F238E27FC236}">
                  <a16:creationId xmlns:a16="http://schemas.microsoft.com/office/drawing/2014/main" id="{40BA240A-0752-4782-8756-690EE83EC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7" y="6430"/>
              <a:ext cx="5199" cy="51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Text Box 9">
              <a:extLst>
                <a:ext uri="{FF2B5EF4-FFF2-40B4-BE49-F238E27FC236}">
                  <a16:creationId xmlns:a16="http://schemas.microsoft.com/office/drawing/2014/main" id="{A5392B6A-3F9B-4D04-BAF9-69E0CD505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2" y="4653"/>
              <a:ext cx="3547" cy="5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1998" name="Text Box 8">
              <a:extLst>
                <a:ext uri="{FF2B5EF4-FFF2-40B4-BE49-F238E27FC236}">
                  <a16:creationId xmlns:a16="http://schemas.microsoft.com/office/drawing/2014/main" id="{09DFBE50-44B7-46BB-9468-0E826D7C9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7" y="7985"/>
              <a:ext cx="5799" cy="7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>
                  <a:solidFill>
                    <a:srgbClr val="FF0000"/>
                  </a:solidFill>
                  <a:ea typeface="Times New Roman" panose="02020603050405020304" pitchFamily="18" charset="0"/>
                </a:rPr>
                <a:t>Unconscious processing and response</a:t>
              </a:r>
              <a:endParaRPr lang="hi-IN" altLang="en-US" sz="1800">
                <a:solidFill>
                  <a:srgbClr val="FF0000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41999" name="Text Box 7">
              <a:extLst>
                <a:ext uri="{FF2B5EF4-FFF2-40B4-BE49-F238E27FC236}">
                  <a16:creationId xmlns:a16="http://schemas.microsoft.com/office/drawing/2014/main" id="{7F22A29B-0AF2-4D51-9DFF-F52F2001E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11" y="4377"/>
              <a:ext cx="5052" cy="7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Consider factors </a:t>
              </a:r>
              <a:r>
                <a:rPr lang="hi-IN" altLang="en-US" sz="3600" i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a,b,c</a:t>
              </a:r>
              <a:r>
                <a:rPr lang="en-GB" altLang="en-US" sz="3600" i="1" dirty="0">
                  <a:solidFill>
                    <a:srgbClr val="0070C0"/>
                  </a:solidFill>
                  <a:ea typeface="Times New Roman" panose="02020603050405020304" pitchFamily="18" charset="0"/>
                  <a:cs typeface="Mangal" panose="02040503050203030202" pitchFamily="18" charset="0"/>
                </a:rPr>
                <a:t> </a:t>
              </a:r>
              <a:br>
                <a:rPr lang="en-GB" altLang="en-US" sz="3600" i="1" dirty="0">
                  <a:solidFill>
                    <a:srgbClr val="0070C0"/>
                  </a:solidFill>
                  <a:ea typeface="Times New Roman" panose="02020603050405020304" pitchFamily="18" charset="0"/>
                  <a:cs typeface="Mangal" panose="02040503050203030202" pitchFamily="18" charset="0"/>
                </a:rPr>
              </a:br>
              <a:r>
                <a:rPr lang="hi-IN" altLang="en-US" sz="3600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and plans </a:t>
              </a:r>
              <a:r>
                <a:rPr lang="hi-IN" altLang="en-US" sz="3600" i="1" dirty="0">
                  <a:solidFill>
                    <a:srgbClr val="0070C0"/>
                  </a:solidFill>
                  <a:ea typeface="Times New Roman" panose="02020603050405020304" pitchFamily="18" charset="0"/>
                </a:rPr>
                <a:t>p, q, r </a:t>
              </a:r>
              <a:endParaRPr lang="en-GB" altLang="en-US" sz="3600" i="1" dirty="0">
                <a:solidFill>
                  <a:srgbClr val="0070C0"/>
                </a:solidFill>
                <a:ea typeface="Times New Roman" panose="02020603050405020304" pitchFamily="18" charset="0"/>
              </a:endParaRPr>
            </a:p>
            <a:p>
              <a:pPr lvl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GB" altLang="en-US" sz="3600" dirty="0">
                  <a:solidFill>
                    <a:srgbClr val="0070C0"/>
                  </a:solidFill>
                  <a:ea typeface="Times New Roman" panose="02020603050405020304" pitchFamily="18" charset="0"/>
                  <a:cs typeface="Mangal" panose="02040503050203030202" pitchFamily="18" charset="0"/>
                </a:rPr>
                <a:t>And </a:t>
              </a:r>
              <a:r>
                <a:rPr lang="en-GB" altLang="en-US" sz="3600" b="1" i="1" dirty="0">
                  <a:solidFill>
                    <a:srgbClr val="0070C0"/>
                  </a:solidFill>
                  <a:ea typeface="Times New Roman" panose="02020603050405020304" pitchFamily="18" charset="0"/>
                  <a:cs typeface="Mangal" panose="02040503050203030202" pitchFamily="18" charset="0"/>
                </a:rPr>
                <a:t>this</a:t>
              </a:r>
              <a:r>
                <a:rPr lang="en-GB" altLang="en-US" sz="3600" i="1" dirty="0">
                  <a:solidFill>
                    <a:srgbClr val="0070C0"/>
                  </a:solidFill>
                  <a:ea typeface="Times New Roman" panose="02020603050405020304" pitchFamily="18" charset="0"/>
                  <a:cs typeface="Mangal" panose="02040503050203030202" pitchFamily="18" charset="0"/>
                </a:rPr>
                <a:t> </a:t>
              </a:r>
              <a:r>
                <a:rPr lang="en-GB" altLang="en-US" sz="3600" dirty="0">
                  <a:solidFill>
                    <a:srgbClr val="0070C0"/>
                  </a:solidFill>
                  <a:ea typeface="Times New Roman" panose="02020603050405020304" pitchFamily="18" charset="0"/>
                  <a:cs typeface="Mangal" panose="02040503050203030202" pitchFamily="18" charset="0"/>
                </a:rPr>
                <a:t>time . . .</a:t>
              </a:r>
              <a:endParaRPr lang="en-US" altLang="en-US" sz="800" dirty="0">
                <a:solidFill>
                  <a:srgbClr val="0070C0"/>
                </a:solidFill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800" dirty="0">
                <a:solidFill>
                  <a:srgbClr val="0070C0"/>
                </a:solidFill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Times New Roman" panose="02020603050405020304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42000" name="Text Box 6">
              <a:extLst>
                <a:ext uri="{FF2B5EF4-FFF2-40B4-BE49-F238E27FC236}">
                  <a16:creationId xmlns:a16="http://schemas.microsoft.com/office/drawing/2014/main" id="{6A276875-482C-439B-991A-F3599D1FE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4" y="5388"/>
              <a:ext cx="2026" cy="14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2001" name="Text Box 5">
              <a:extLst>
                <a:ext uri="{FF2B5EF4-FFF2-40B4-BE49-F238E27FC236}">
                  <a16:creationId xmlns:a16="http://schemas.microsoft.com/office/drawing/2014/main" id="{204D894E-6A00-4F6A-9347-42A29020A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3" y="5296"/>
              <a:ext cx="2984" cy="1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>
                  <a:ea typeface="Times New Roman" panose="02020603050405020304" pitchFamily="18" charset="0"/>
                </a:rPr>
                <a:t>Whenever </a:t>
              </a:r>
              <a:r>
                <a:rPr lang="hi-IN" altLang="en-US" sz="3600" i="1">
                  <a:ea typeface="Times New Roman" panose="02020603050405020304" pitchFamily="18" charset="0"/>
                </a:rPr>
                <a:t>x</a:t>
              </a:r>
              <a:r>
                <a:rPr lang="hi-IN" altLang="en-US" sz="3600">
                  <a:ea typeface="Times New Roman" panose="02020603050405020304" pitchFamily="18" charset="0"/>
                </a:rPr>
                <a:t>, do </a:t>
              </a:r>
              <a:r>
                <a:rPr lang="hi-IN" altLang="en-US" sz="3600" i="1">
                  <a:ea typeface="Times New Roman" panose="02020603050405020304" pitchFamily="18" charset="0"/>
                </a:rPr>
                <a:t>y</a:t>
              </a:r>
              <a:endParaRPr lang="en-US" altLang="en-US" sz="800"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ea typeface="Times New Roman" panose="02020603050405020304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42002" name="Text Box 4">
              <a:extLst>
                <a:ext uri="{FF2B5EF4-FFF2-40B4-BE49-F238E27FC236}">
                  <a16:creationId xmlns:a16="http://schemas.microsoft.com/office/drawing/2014/main" id="{6EBD70AA-E1EF-47A6-9986-51C66D004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2" y="6943"/>
              <a:ext cx="3879" cy="5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3600" b="1" i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Whenever</a:t>
              </a:r>
              <a:r>
                <a:rPr lang="hi-IN" altLang="en-US" sz="3600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 </a:t>
              </a:r>
              <a:r>
                <a:rPr lang="hi-IN" altLang="en-US" sz="3600" i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x</a:t>
              </a:r>
              <a:r>
                <a:rPr lang="hi-IN" altLang="en-US" sz="3600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, do </a:t>
              </a:r>
              <a:r>
                <a:rPr lang="hi-IN" altLang="en-US" sz="3600" i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y</a:t>
              </a:r>
              <a:r>
                <a:rPr lang="en-GB" altLang="en-US" sz="3600" i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 </a:t>
              </a:r>
              <a:r>
                <a:rPr lang="en-GB" altLang="en-US" sz="3600" b="1" i="1" dirty="0">
                  <a:solidFill>
                    <a:srgbClr val="FF0000"/>
                  </a:solidFill>
                  <a:ea typeface="Times New Roman" panose="02020603050405020304" pitchFamily="18" charset="0"/>
                </a:rPr>
                <a:t>again</a:t>
              </a:r>
              <a:endParaRPr lang="en-US" altLang="en-US" sz="800" dirty="0">
                <a:solidFill>
                  <a:srgbClr val="FF0000"/>
                </a:solidFill>
                <a:ea typeface="Times New Roman" panose="02020603050405020304" pitchFamily="18" charset="0"/>
                <a:cs typeface="Mangal" panose="02040503050203030202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 dirty="0">
                <a:ea typeface="Times New Roman" panose="02020603050405020304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42003" name="Oval 3">
              <a:extLst>
                <a:ext uri="{FF2B5EF4-FFF2-40B4-BE49-F238E27FC236}">
                  <a16:creationId xmlns:a16="http://schemas.microsoft.com/office/drawing/2014/main" id="{FE4F68B3-7E8E-43FA-B0CB-E47D239E9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7" y="4285"/>
              <a:ext cx="3354" cy="340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42004" name="Text Box 2">
              <a:extLst>
                <a:ext uri="{FF2B5EF4-FFF2-40B4-BE49-F238E27FC236}">
                  <a16:creationId xmlns:a16="http://schemas.microsoft.com/office/drawing/2014/main" id="{9C972C8B-8FCC-4D51-A086-340F48106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" y="5296"/>
              <a:ext cx="2881" cy="1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i-IN" altLang="en-US" sz="4800">
                  <a:ea typeface="Times New Roman" panose="02020603050405020304" pitchFamily="18" charset="0"/>
                </a:rPr>
                <a:t>Neural network</a:t>
              </a:r>
              <a:endParaRPr lang="hi-IN" altLang="en-US" sz="1800">
                <a:ea typeface="Times New Roman" panose="02020603050405020304" pitchFamily="18" charset="0"/>
              </a:endParaRPr>
            </a:p>
          </p:txBody>
        </p:sp>
      </p:grpSp>
      <p:sp>
        <p:nvSpPr>
          <p:cNvPr id="41987" name="Text Box 14">
            <a:extLst>
              <a:ext uri="{FF2B5EF4-FFF2-40B4-BE49-F238E27FC236}">
                <a16:creationId xmlns:a16="http://schemas.microsoft.com/office/drawing/2014/main" id="{44B66EAF-1B22-4BD1-B157-6D202386E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54000"/>
            <a:ext cx="7192962" cy="915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Conscious processing and response</a:t>
            </a:r>
            <a:endParaRPr lang="en-GB" altLang="en-US" sz="1800">
              <a:solidFill>
                <a:srgbClr val="0070C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1988" name="Rectangle 15">
            <a:extLst>
              <a:ext uri="{FF2B5EF4-FFF2-40B4-BE49-F238E27FC236}">
                <a16:creationId xmlns:a16="http://schemas.microsoft.com/office/drawing/2014/main" id="{B17796CF-38AA-4D10-AF6A-E36EF754D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5" name="Arrow: U-Turn 4">
            <a:extLst>
              <a:ext uri="{FF2B5EF4-FFF2-40B4-BE49-F238E27FC236}">
                <a16:creationId xmlns:a16="http://schemas.microsoft.com/office/drawing/2014/main" id="{CFB52E3C-1460-43C4-80B4-AB64BD5B52AF}"/>
              </a:ext>
            </a:extLst>
          </p:cNvPr>
          <p:cNvSpPr/>
          <p:nvPr/>
        </p:nvSpPr>
        <p:spPr>
          <a:xfrm rot="16200000" flipH="1" flipV="1">
            <a:off x="8632107" y="3047282"/>
            <a:ext cx="3984474" cy="1579562"/>
          </a:xfrm>
          <a:prstGeom prst="uturnArrow">
            <a:avLst>
              <a:gd name="adj1" fmla="val 25000"/>
              <a:gd name="adj2" fmla="val 25000"/>
              <a:gd name="adj3" fmla="val 18006"/>
              <a:gd name="adj4" fmla="val 43750"/>
              <a:gd name="adj5" fmla="val 75000"/>
            </a:avLst>
          </a:prstGeom>
          <a:gradFill>
            <a:gsLst>
              <a:gs pos="0">
                <a:schemeClr val="accent1">
                  <a:lumMod val="6000"/>
                  <a:lumOff val="94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1992" name="TextBox 5">
            <a:extLst>
              <a:ext uri="{FF2B5EF4-FFF2-40B4-BE49-F238E27FC236}">
                <a16:creationId xmlns:a16="http://schemas.microsoft.com/office/drawing/2014/main" id="{5B40EB86-3555-4E93-9CD2-484FB99C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6688" y="2316163"/>
            <a:ext cx="4111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7030A0"/>
                </a:solidFill>
              </a:rPr>
              <a:t>Habit</a:t>
            </a:r>
          </a:p>
        </p:txBody>
      </p:sp>
    </p:spTree>
    <p:extLst>
      <p:ext uri="{BB962C8B-B14F-4D97-AF65-F5344CB8AC3E}">
        <p14:creationId xmlns:p14="http://schemas.microsoft.com/office/powerpoint/2010/main" val="281687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5C31A28-6D10-4B84-A0C7-DC4400732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648"/>
            <a:ext cx="12192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B0F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 2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i="1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that experience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arises from a physical 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basis, </a:t>
            </a:r>
            <a:b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 should physical processing give rise to </a:t>
            </a:r>
            <a:b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 rich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inner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life?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Sensory experience </a:t>
            </a:r>
            <a:r>
              <a:rPr lang="en-GB" altLang="en-US" sz="4000" b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physical,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reliable, predictable, </a:t>
            </a:r>
            <a:r>
              <a:rPr lang="en-GB" altLang="en-US" sz="4000" b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</a:t>
            </a:r>
            <a:endParaRPr lang="en-GB" altLang="en-US" sz="4000" b="1" dirty="0"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D5C5CB4-9795-427D-B546-463CAD5A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556792"/>
            <a:ext cx="943292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it that . . .?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i="1" dirty="0">
              <a:solidFill>
                <a:srgbClr val="201005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It seems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objectively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unreasonable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 i="1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He can’t see </a:t>
            </a:r>
            <a:r>
              <a:rPr lang="en-GB" altLang="en-US" sz="40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en-GB" altLang="en-US" sz="40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altLang="en-US" sz="40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 i="1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altLang="en-US" sz="3600" dirty="0"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F5CAB16-96A9-4B29-8D2E-6CDC0445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" y="302359"/>
            <a:ext cx="1130458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B0F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 3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 i="1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Why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is it that . . .?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It seems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objectively</a:t>
            </a: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3600" b="1" i="1" dirty="0">
                <a:solidFill>
                  <a:srgbClr val="FF000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unreasonable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3600" b="1" i="1" dirty="0">
              <a:solidFill>
                <a:srgbClr val="FF0000"/>
              </a:solidFill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Our mode of perception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and conscious activity generally confers an </a:t>
            </a:r>
            <a:r>
              <a:rPr lang="en-GB" altLang="en-US" sz="40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evolutionary advantage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201005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altLang="en-US" sz="3600" dirty="0">
              <a:latin typeface="Bookman Old Style" panose="0205060405050502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654B432C-B40D-436E-B620-C109DC3AC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58738"/>
            <a:ext cx="1094422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4000" b="1" dirty="0">
                <a:solidFill>
                  <a:srgbClr val="00B0F0"/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Part 1: Importance of Qualia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GB" altLang="en-US" sz="3600" i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qualia</a:t>
            </a: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Getting information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Planning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Problem solving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Making something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Communicating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Remembering (unless of perception)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 in sensory perception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462E699-F1C3-43AA-A803-BC7319389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1052736"/>
            <a:ext cx="111601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emotion?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a stage in a process (</a:t>
            </a:r>
            <a:r>
              <a:rPr lang="en-GB" altLang="en-US" sz="4000" dirty="0" err="1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vision)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a state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altLang="en-US" sz="40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angry ≡ </a:t>
            </a:r>
            <a:r>
              <a:rPr lang="en-GB" altLang="en-US" sz="4000" b="1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feeling</a:t>
            </a:r>
            <a:r>
              <a:rPr lang="en-GB" altLang="en-US" sz="4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angry</a:t>
            </a:r>
            <a:endParaRPr lang="en-GB" alt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1343</TotalTime>
  <Words>543</Words>
  <Application>Microsoft Office PowerPoint</Application>
  <PresentationFormat>Widescreen</PresentationFormat>
  <Paragraphs>190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Bodoni MT</vt:lpstr>
      <vt:lpstr>Book Antiqua</vt:lpstr>
      <vt:lpstr>Bookman Old Style</vt:lpstr>
      <vt:lpstr>Calibri</vt:lpstr>
      <vt:lpstr>Calibri Light</vt:lpstr>
      <vt:lpstr>Freestyle Script</vt:lpstr>
      <vt:lpstr>Garamond</vt:lpstr>
      <vt:lpstr>Times New Roman</vt:lpstr>
      <vt:lpstr>Wingdings</vt:lpstr>
      <vt:lpstr>Office Theme</vt:lpstr>
      <vt:lpstr>Consciousness the hard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Consciousness -  Marvel not Mystery</vt:lpstr>
      <vt:lpstr> Consciousness the hard problem i.e?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Quaker Leadership in Bristol: the First Generation</dc:title>
  <dc:creator>Harlows</dc:creator>
  <cp:lastModifiedBy>Jonathan Harlow</cp:lastModifiedBy>
  <cp:revision>115</cp:revision>
  <dcterms:created xsi:type="dcterms:W3CDTF">2004-10-10T12:47:57Z</dcterms:created>
  <dcterms:modified xsi:type="dcterms:W3CDTF">2019-08-16T10:38:02Z</dcterms:modified>
</cp:coreProperties>
</file>