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8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80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4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55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50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76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29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53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97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2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2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BDEC0-5EBB-4167-9F71-61BF2168F2E4}" type="datetimeFigureOut">
              <a:rPr lang="en-GB" smtClean="0"/>
              <a:t>08/08/2019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92126-704B-4FF2-95F9-0D248ACD50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70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Quanta and Qualia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Alan Bailey </a:t>
            </a:r>
          </a:p>
          <a:p>
            <a:r>
              <a:rPr lang="en-GB" dirty="0"/>
              <a:t>August 2019 </a:t>
            </a:r>
          </a:p>
        </p:txBody>
      </p:sp>
    </p:spTree>
    <p:extLst>
      <p:ext uri="{BB962C8B-B14F-4D97-AF65-F5344CB8AC3E}">
        <p14:creationId xmlns:p14="http://schemas.microsoft.com/office/powerpoint/2010/main" val="146335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Hard Problem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532" y="1700808"/>
            <a:ext cx="6564763" cy="44210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dirty="0"/>
              <a:t>“It is widely agreed that experience arises from a physical basis….It is not easy to see how it [consciousness] could be part of the physical world. So it seems that to find a place for consciousness within the natural order, we must either revise our conception of consciousness, or revise our conception of nature.”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220" y="2312876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6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 Thing Must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404" y="1166018"/>
            <a:ext cx="10729192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200" dirty="0"/>
              <a:t>‘Individual objects, events and properties [are merely] devices used by observers… to keep cognitive books on what science finds to be sufficiently stable to be worth measuring over time….The main ontological implication…is that reality is not a sum of concrete particulars….</a:t>
            </a:r>
            <a:br>
              <a:rPr lang="en-GB" sz="2200" dirty="0"/>
            </a:br>
            <a:r>
              <a:rPr lang="en-GB" sz="2200" dirty="0"/>
              <a:t>To put matters as simply and crudely as possible, it’s real patterns all the way down.’</a:t>
            </a:r>
          </a:p>
          <a:p>
            <a:pPr marL="0" indent="0" algn="ctr">
              <a:buNone/>
            </a:pPr>
            <a:r>
              <a:rPr lang="en-GB" sz="2000" i="1" dirty="0"/>
              <a:t>Ref: </a:t>
            </a:r>
            <a:r>
              <a:rPr lang="en-GB" sz="2000" i="1" dirty="0" err="1"/>
              <a:t>Ladyman</a:t>
            </a:r>
            <a:r>
              <a:rPr lang="en-GB" sz="2000" i="1" dirty="0"/>
              <a:t> and Ross</a:t>
            </a:r>
          </a:p>
          <a:p>
            <a:pPr marL="0" indent="0" algn="ctr">
              <a:buNone/>
            </a:pPr>
            <a:endParaRPr lang="en-GB" sz="2000" i="1" dirty="0"/>
          </a:p>
          <a:p>
            <a:pPr marL="0" indent="0">
              <a:buNone/>
            </a:pPr>
            <a:r>
              <a:rPr lang="en-GB" sz="2200" dirty="0"/>
              <a:t>‘In the world described by quantum mechanics there is no reality except in the </a:t>
            </a:r>
            <a:r>
              <a:rPr lang="en-GB" sz="2200" i="1" dirty="0"/>
              <a:t>relations</a:t>
            </a:r>
            <a:r>
              <a:rPr lang="en-GB" sz="2200" dirty="0"/>
              <a:t> between physical systems. It isn’t things that enter into relations but, rather, relations that ground the notion of ‘thing’. The world of quantum mechanics is not a world of objects: it is a world of events. Things are built by the happening of elementary events….The world of existent things is reduced to a realm of possible interactions’.</a:t>
            </a:r>
          </a:p>
          <a:p>
            <a:pPr marL="0" indent="0" algn="ctr">
              <a:buNone/>
            </a:pPr>
            <a:r>
              <a:rPr lang="en-GB" sz="2000" i="1" dirty="0"/>
              <a:t>Ref: Carlo </a:t>
            </a:r>
            <a:r>
              <a:rPr lang="en-GB" sz="2000" i="1" dirty="0" err="1"/>
              <a:t>Rovelli</a:t>
            </a:r>
            <a:r>
              <a:rPr lang="en-GB" sz="2000" i="1" dirty="0"/>
              <a:t> - </a:t>
            </a:r>
            <a:r>
              <a:rPr lang="en-GB" sz="1800" dirty="0"/>
              <a:t>‘Reality Is Not What It Seems’</a:t>
            </a:r>
            <a:endParaRPr lang="en-GB" sz="1800" i="1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5782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Knowledge Argument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28800"/>
            <a:ext cx="8514986" cy="3917032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Mary knows all the facts about the perception of colour which can in principle be expressed in the vocabulary of physical science.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Unlike those who have normal visual experiences, Mary does not know what it is like to perceive colour.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Therefore…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What it is like to perceive colour cannot be characterised using the vocabulary of physical science.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The nature of any physical thing, state or property can be expressed in the vocabulary of physical science.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Therefore…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/>
              <a:t>What it is like to perceive colour is not a physical thing, state or property.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634" y="2132856"/>
            <a:ext cx="1729785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80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/>
              <a:t>Scientism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440" y="1600201"/>
            <a:ext cx="10009112" cy="506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000" dirty="0"/>
              <a:t>‘People who wish to explore the ways in which the…intuitive anthropological conceptual space is structured are invited to explore social phenomenology.</a:t>
            </a:r>
          </a:p>
          <a:p>
            <a:pPr marL="0" indent="0">
              <a:buNone/>
            </a:pPr>
            <a:r>
              <a:rPr lang="en-GB" sz="3000" dirty="0"/>
              <a:t>We, however, are interested in objective truth rather than philosophical anthropology.</a:t>
            </a:r>
          </a:p>
          <a:p>
            <a:pPr marL="0" indent="0">
              <a:buNone/>
            </a:pPr>
            <a:r>
              <a:rPr lang="en-GB" sz="3000" dirty="0"/>
              <a:t>Introspective anthropology is done all the time. Its expert practitioners are mainly writers of fiction. We do not recommend turning their job over to philosophers’. </a:t>
            </a:r>
          </a:p>
          <a:p>
            <a:pPr marL="0" indent="0" algn="r">
              <a:buNone/>
            </a:pPr>
            <a:endParaRPr lang="en-GB" sz="2600" i="1" dirty="0"/>
          </a:p>
          <a:p>
            <a:pPr marL="0" indent="0" algn="r">
              <a:buNone/>
            </a:pPr>
            <a:r>
              <a:rPr lang="en-GB" sz="2600" i="1" dirty="0"/>
              <a:t>Ref: </a:t>
            </a:r>
            <a:r>
              <a:rPr lang="en-GB" sz="2600" i="1" dirty="0" err="1"/>
              <a:t>Ladyman</a:t>
            </a:r>
            <a:r>
              <a:rPr lang="en-GB" sz="2600" i="1" dirty="0"/>
              <a:t> and Ross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94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Radical Empiricism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5480" y="1844824"/>
            <a:ext cx="5770984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Avoiding “anomalous monism”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“entities are not to be multiplied beyond necessity”  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816" y="2748449"/>
            <a:ext cx="2867751" cy="178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55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322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Quanta and Qualia </vt:lpstr>
      <vt:lpstr>The Hard Problem </vt:lpstr>
      <vt:lpstr>Every Thing Must Go</vt:lpstr>
      <vt:lpstr>The Knowledge Argument </vt:lpstr>
      <vt:lpstr>Scientism</vt:lpstr>
      <vt:lpstr>Radical Empiricism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Quanta and Qualia</dc:title>
  <dc:creator>Simon</dc:creator>
  <cp:lastModifiedBy>Tim &amp; Rebecca</cp:lastModifiedBy>
  <cp:revision>16</cp:revision>
  <dcterms:created xsi:type="dcterms:W3CDTF">2019-07-20T11:53:22Z</dcterms:created>
  <dcterms:modified xsi:type="dcterms:W3CDTF">2019-08-08T11:37:11Z</dcterms:modified>
</cp:coreProperties>
</file>