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256" r:id="rId2"/>
    <p:sldId id="301" r:id="rId3"/>
    <p:sldId id="260" r:id="rId4"/>
    <p:sldId id="294" r:id="rId5"/>
    <p:sldId id="337" r:id="rId6"/>
    <p:sldId id="305" r:id="rId7"/>
    <p:sldId id="271" r:id="rId8"/>
    <p:sldId id="264" r:id="rId9"/>
    <p:sldId id="265" r:id="rId10"/>
    <p:sldId id="270" r:id="rId11"/>
    <p:sldId id="329" r:id="rId12"/>
    <p:sldId id="323" r:id="rId13"/>
    <p:sldId id="330" r:id="rId14"/>
    <p:sldId id="331" r:id="rId15"/>
    <p:sldId id="299" r:id="rId16"/>
    <p:sldId id="290" r:id="rId17"/>
    <p:sldId id="295" r:id="rId18"/>
    <p:sldId id="338" r:id="rId19"/>
    <p:sldId id="325" r:id="rId20"/>
    <p:sldId id="322" r:id="rId21"/>
    <p:sldId id="311" r:id="rId22"/>
    <p:sldId id="300" r:id="rId23"/>
    <p:sldId id="277" r:id="rId24"/>
    <p:sldId id="263" r:id="rId25"/>
    <p:sldId id="341" r:id="rId26"/>
    <p:sldId id="302" r:id="rId27"/>
    <p:sldId id="303" r:id="rId28"/>
    <p:sldId id="308" r:id="rId29"/>
    <p:sldId id="340" r:id="rId30"/>
    <p:sldId id="335" r:id="rId31"/>
    <p:sldId id="339" r:id="rId32"/>
    <p:sldId id="344" r:id="rId33"/>
    <p:sldId id="282" r:id="rId34"/>
    <p:sldId id="333" r:id="rId35"/>
    <p:sldId id="336" r:id="rId36"/>
    <p:sldId id="343" r:id="rId37"/>
    <p:sldId id="345" r:id="rId38"/>
    <p:sldId id="313" r:id="rId39"/>
    <p:sldId id="332"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34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601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FB6578-A0B9-4214-AA79-A52F85714BBD}" type="doc">
      <dgm:prSet loTypeId="urn:microsoft.com/office/officeart/2005/8/layout/pyramid1" loCatId="pyramid" qsTypeId="urn:microsoft.com/office/officeart/2005/8/quickstyle/simple1" qsCatId="simple" csTypeId="urn:microsoft.com/office/officeart/2005/8/colors/accent1_2" csCatId="accent1" phldr="1"/>
      <dgm:spPr/>
    </dgm:pt>
    <dgm:pt modelId="{F668862C-9AA1-4352-8AF6-A6367A89DF16}">
      <dgm:prSet phldrT="[Text]"/>
      <dgm:spPr/>
      <dgm:t>
        <a:bodyPr/>
        <a:lstStyle/>
        <a:p>
          <a:r>
            <a:rPr lang="en-GB" dirty="0" smtClean="0"/>
            <a:t>Why is anything conscious?</a:t>
          </a:r>
          <a:endParaRPr lang="en-GB" dirty="0"/>
        </a:p>
      </dgm:t>
    </dgm:pt>
    <dgm:pt modelId="{7C7512BD-0CA7-4569-8F38-CD3EA6C79EE1}" type="parTrans" cxnId="{8DB554FC-828C-439D-9E8E-CEF532DF3D5D}">
      <dgm:prSet/>
      <dgm:spPr/>
      <dgm:t>
        <a:bodyPr/>
        <a:lstStyle/>
        <a:p>
          <a:endParaRPr lang="en-GB"/>
        </a:p>
      </dgm:t>
    </dgm:pt>
    <dgm:pt modelId="{5057B7AC-3512-40D4-A2DC-08636E81C961}" type="sibTrans" cxnId="{8DB554FC-828C-439D-9E8E-CEF532DF3D5D}">
      <dgm:prSet/>
      <dgm:spPr/>
      <dgm:t>
        <a:bodyPr/>
        <a:lstStyle/>
        <a:p>
          <a:endParaRPr lang="en-GB"/>
        </a:p>
      </dgm:t>
    </dgm:pt>
    <dgm:pt modelId="{7B743FC0-6A76-44F2-B6FB-69DD3F02B97D}">
      <dgm:prSet phldrT="[Text]"/>
      <dgm:spPr/>
      <dgm:t>
        <a:bodyPr/>
        <a:lstStyle/>
        <a:p>
          <a:r>
            <a:rPr lang="en-GB" dirty="0" smtClean="0"/>
            <a:t>How do physical properties determine </a:t>
          </a:r>
          <a:r>
            <a:rPr lang="en-GB" dirty="0" err="1" smtClean="0"/>
            <a:t>qualia</a:t>
          </a:r>
          <a:r>
            <a:rPr lang="en-GB" dirty="0" smtClean="0"/>
            <a:t>?</a:t>
          </a:r>
          <a:endParaRPr lang="en-GB" dirty="0"/>
        </a:p>
      </dgm:t>
    </dgm:pt>
    <dgm:pt modelId="{4E4120A8-CE7E-46BC-82DC-308EFC052B64}" type="parTrans" cxnId="{3B90BD46-ADE3-4FE3-99D8-B0CCB53A28D3}">
      <dgm:prSet/>
      <dgm:spPr/>
      <dgm:t>
        <a:bodyPr/>
        <a:lstStyle/>
        <a:p>
          <a:endParaRPr lang="en-GB"/>
        </a:p>
      </dgm:t>
    </dgm:pt>
    <dgm:pt modelId="{FD4187A3-B5B7-4234-87F0-6C2795EFA9CE}" type="sibTrans" cxnId="{3B90BD46-ADE3-4FE3-99D8-B0CCB53A28D3}">
      <dgm:prSet/>
      <dgm:spPr/>
      <dgm:t>
        <a:bodyPr/>
        <a:lstStyle/>
        <a:p>
          <a:endParaRPr lang="en-GB"/>
        </a:p>
      </dgm:t>
    </dgm:pt>
    <dgm:pt modelId="{6C06ACF7-11D0-4124-82A0-1BF67803D994}">
      <dgm:prSet phldrT="[Text]"/>
      <dgm:spPr/>
      <dgm:t>
        <a:bodyPr/>
        <a:lstStyle/>
        <a:p>
          <a:r>
            <a:rPr lang="en-GB" dirty="0" smtClean="0"/>
            <a:t>How does the brain process information?</a:t>
          </a:r>
          <a:endParaRPr lang="en-GB" dirty="0"/>
        </a:p>
      </dgm:t>
    </dgm:pt>
    <dgm:pt modelId="{01FA1CF9-1325-407C-909E-77125BAF14E5}" type="parTrans" cxnId="{401747CB-23B5-4C13-9646-CA83EEA2A483}">
      <dgm:prSet/>
      <dgm:spPr/>
      <dgm:t>
        <a:bodyPr/>
        <a:lstStyle/>
        <a:p>
          <a:endParaRPr lang="en-GB"/>
        </a:p>
      </dgm:t>
    </dgm:pt>
    <dgm:pt modelId="{7FAD4C75-1EAE-48BB-A5BA-68F8B23DF0BF}" type="sibTrans" cxnId="{401747CB-23B5-4C13-9646-CA83EEA2A483}">
      <dgm:prSet/>
      <dgm:spPr/>
      <dgm:t>
        <a:bodyPr/>
        <a:lstStyle/>
        <a:p>
          <a:endParaRPr lang="en-GB"/>
        </a:p>
      </dgm:t>
    </dgm:pt>
    <dgm:pt modelId="{C6854D86-0043-417D-9D32-07B99FB4CBC3}">
      <dgm:prSet/>
      <dgm:spPr/>
      <dgm:t>
        <a:bodyPr/>
        <a:lstStyle/>
        <a:p>
          <a:r>
            <a:rPr lang="en-GB" dirty="0" smtClean="0"/>
            <a:t>What physical properties distinguish conscious and unconscious system?</a:t>
          </a:r>
          <a:endParaRPr lang="en-GB" dirty="0"/>
        </a:p>
      </dgm:t>
    </dgm:pt>
    <dgm:pt modelId="{2B33822E-FAED-4C56-8F8F-3EA7D2F0334D}" type="parTrans" cxnId="{727121AE-16B2-478B-AFF3-A55FC6B49880}">
      <dgm:prSet/>
      <dgm:spPr/>
      <dgm:t>
        <a:bodyPr/>
        <a:lstStyle/>
        <a:p>
          <a:endParaRPr lang="en-GB"/>
        </a:p>
      </dgm:t>
    </dgm:pt>
    <dgm:pt modelId="{42050B32-8060-49BB-9ED3-80C89C903990}" type="sibTrans" cxnId="{727121AE-16B2-478B-AFF3-A55FC6B49880}">
      <dgm:prSet/>
      <dgm:spPr/>
      <dgm:t>
        <a:bodyPr/>
        <a:lstStyle/>
        <a:p>
          <a:endParaRPr lang="en-GB"/>
        </a:p>
      </dgm:t>
    </dgm:pt>
    <dgm:pt modelId="{68FD4A67-782C-4606-85BC-762E3BB02FE8}" type="pres">
      <dgm:prSet presAssocID="{2FFB6578-A0B9-4214-AA79-A52F85714BBD}" presName="Name0" presStyleCnt="0">
        <dgm:presLayoutVars>
          <dgm:dir/>
          <dgm:animLvl val="lvl"/>
          <dgm:resizeHandles val="exact"/>
        </dgm:presLayoutVars>
      </dgm:prSet>
      <dgm:spPr/>
    </dgm:pt>
    <dgm:pt modelId="{44261D0F-0049-47D7-8B75-DB2F9F3BB61C}" type="pres">
      <dgm:prSet presAssocID="{F668862C-9AA1-4352-8AF6-A6367A89DF16}" presName="Name8" presStyleCnt="0"/>
      <dgm:spPr/>
    </dgm:pt>
    <dgm:pt modelId="{0B216709-002B-4A03-BBD1-CADEFE811E55}" type="pres">
      <dgm:prSet presAssocID="{F668862C-9AA1-4352-8AF6-A6367A89DF16}" presName="level" presStyleLbl="node1" presStyleIdx="0" presStyleCnt="4" custScaleX="69999">
        <dgm:presLayoutVars>
          <dgm:chMax val="1"/>
          <dgm:bulletEnabled val="1"/>
        </dgm:presLayoutVars>
      </dgm:prSet>
      <dgm:spPr/>
      <dgm:t>
        <a:bodyPr/>
        <a:lstStyle/>
        <a:p>
          <a:endParaRPr lang="en-GB"/>
        </a:p>
      </dgm:t>
    </dgm:pt>
    <dgm:pt modelId="{4BE4470F-CF79-4D49-987E-76123BFE9CA4}" type="pres">
      <dgm:prSet presAssocID="{F668862C-9AA1-4352-8AF6-A6367A89DF16}" presName="levelTx" presStyleLbl="revTx" presStyleIdx="0" presStyleCnt="0">
        <dgm:presLayoutVars>
          <dgm:chMax val="1"/>
          <dgm:bulletEnabled val="1"/>
        </dgm:presLayoutVars>
      </dgm:prSet>
      <dgm:spPr/>
      <dgm:t>
        <a:bodyPr/>
        <a:lstStyle/>
        <a:p>
          <a:endParaRPr lang="en-GB"/>
        </a:p>
      </dgm:t>
    </dgm:pt>
    <dgm:pt modelId="{73B446EF-D6FA-4038-A1AF-E1570521C2E0}" type="pres">
      <dgm:prSet presAssocID="{7B743FC0-6A76-44F2-B6FB-69DD3F02B97D}" presName="Name8" presStyleCnt="0"/>
      <dgm:spPr/>
    </dgm:pt>
    <dgm:pt modelId="{D5016A6B-9C44-4DE8-86CD-D3207D3704D1}" type="pres">
      <dgm:prSet presAssocID="{7B743FC0-6A76-44F2-B6FB-69DD3F02B97D}" presName="level" presStyleLbl="node1" presStyleIdx="1" presStyleCnt="4" custScaleX="83999">
        <dgm:presLayoutVars>
          <dgm:chMax val="1"/>
          <dgm:bulletEnabled val="1"/>
        </dgm:presLayoutVars>
      </dgm:prSet>
      <dgm:spPr/>
      <dgm:t>
        <a:bodyPr/>
        <a:lstStyle/>
        <a:p>
          <a:endParaRPr lang="en-GB"/>
        </a:p>
      </dgm:t>
    </dgm:pt>
    <dgm:pt modelId="{E055251E-3923-4939-B782-E8A20D867D43}" type="pres">
      <dgm:prSet presAssocID="{7B743FC0-6A76-44F2-B6FB-69DD3F02B97D}" presName="levelTx" presStyleLbl="revTx" presStyleIdx="0" presStyleCnt="0">
        <dgm:presLayoutVars>
          <dgm:chMax val="1"/>
          <dgm:bulletEnabled val="1"/>
        </dgm:presLayoutVars>
      </dgm:prSet>
      <dgm:spPr/>
      <dgm:t>
        <a:bodyPr/>
        <a:lstStyle/>
        <a:p>
          <a:endParaRPr lang="en-GB"/>
        </a:p>
      </dgm:t>
    </dgm:pt>
    <dgm:pt modelId="{9069337D-D326-477C-8334-6D29ADCAB10A}" type="pres">
      <dgm:prSet presAssocID="{C6854D86-0043-417D-9D32-07B99FB4CBC3}" presName="Name8" presStyleCnt="0"/>
      <dgm:spPr/>
    </dgm:pt>
    <dgm:pt modelId="{04B75733-C551-4B33-86E3-0EC27B11AA50}" type="pres">
      <dgm:prSet presAssocID="{C6854D86-0043-417D-9D32-07B99FB4CBC3}" presName="level" presStyleLbl="node1" presStyleIdx="2" presStyleCnt="4" custScaleX="88665">
        <dgm:presLayoutVars>
          <dgm:chMax val="1"/>
          <dgm:bulletEnabled val="1"/>
        </dgm:presLayoutVars>
      </dgm:prSet>
      <dgm:spPr/>
      <dgm:t>
        <a:bodyPr/>
        <a:lstStyle/>
        <a:p>
          <a:endParaRPr lang="en-GB"/>
        </a:p>
      </dgm:t>
    </dgm:pt>
    <dgm:pt modelId="{A6696D15-7C79-4F99-B265-EC9274F97CE4}" type="pres">
      <dgm:prSet presAssocID="{C6854D86-0043-417D-9D32-07B99FB4CBC3}" presName="levelTx" presStyleLbl="revTx" presStyleIdx="0" presStyleCnt="0">
        <dgm:presLayoutVars>
          <dgm:chMax val="1"/>
          <dgm:bulletEnabled val="1"/>
        </dgm:presLayoutVars>
      </dgm:prSet>
      <dgm:spPr/>
      <dgm:t>
        <a:bodyPr/>
        <a:lstStyle/>
        <a:p>
          <a:endParaRPr lang="en-GB"/>
        </a:p>
      </dgm:t>
    </dgm:pt>
    <dgm:pt modelId="{1159ABEB-EE27-48DA-9DD8-A8BFA23E3C4C}" type="pres">
      <dgm:prSet presAssocID="{6C06ACF7-11D0-4124-82A0-1BF67803D994}" presName="Name8" presStyleCnt="0"/>
      <dgm:spPr/>
    </dgm:pt>
    <dgm:pt modelId="{AD11F8E8-D097-4BA3-AF47-D97BB6A897D6}" type="pres">
      <dgm:prSet presAssocID="{6C06ACF7-11D0-4124-82A0-1BF67803D994}" presName="level" presStyleLbl="node1" presStyleIdx="3" presStyleCnt="4" custScaleX="90999">
        <dgm:presLayoutVars>
          <dgm:chMax val="1"/>
          <dgm:bulletEnabled val="1"/>
        </dgm:presLayoutVars>
      </dgm:prSet>
      <dgm:spPr/>
      <dgm:t>
        <a:bodyPr/>
        <a:lstStyle/>
        <a:p>
          <a:endParaRPr lang="en-GB"/>
        </a:p>
      </dgm:t>
    </dgm:pt>
    <dgm:pt modelId="{0003BE70-382F-427E-B54A-73EA85D0ABC3}" type="pres">
      <dgm:prSet presAssocID="{6C06ACF7-11D0-4124-82A0-1BF67803D994}" presName="levelTx" presStyleLbl="revTx" presStyleIdx="0" presStyleCnt="0">
        <dgm:presLayoutVars>
          <dgm:chMax val="1"/>
          <dgm:bulletEnabled val="1"/>
        </dgm:presLayoutVars>
      </dgm:prSet>
      <dgm:spPr/>
      <dgm:t>
        <a:bodyPr/>
        <a:lstStyle/>
        <a:p>
          <a:endParaRPr lang="en-GB"/>
        </a:p>
      </dgm:t>
    </dgm:pt>
  </dgm:ptLst>
  <dgm:cxnLst>
    <dgm:cxn modelId="{9E1542E3-686D-41F7-935E-5B363D001B84}" type="presOf" srcId="{F668862C-9AA1-4352-8AF6-A6367A89DF16}" destId="{0B216709-002B-4A03-BBD1-CADEFE811E55}" srcOrd="0" destOrd="0" presId="urn:microsoft.com/office/officeart/2005/8/layout/pyramid1"/>
    <dgm:cxn modelId="{401747CB-23B5-4C13-9646-CA83EEA2A483}" srcId="{2FFB6578-A0B9-4214-AA79-A52F85714BBD}" destId="{6C06ACF7-11D0-4124-82A0-1BF67803D994}" srcOrd="3" destOrd="0" parTransId="{01FA1CF9-1325-407C-909E-77125BAF14E5}" sibTransId="{7FAD4C75-1EAE-48BB-A5BA-68F8B23DF0BF}"/>
    <dgm:cxn modelId="{8DB554FC-828C-439D-9E8E-CEF532DF3D5D}" srcId="{2FFB6578-A0B9-4214-AA79-A52F85714BBD}" destId="{F668862C-9AA1-4352-8AF6-A6367A89DF16}" srcOrd="0" destOrd="0" parTransId="{7C7512BD-0CA7-4569-8F38-CD3EA6C79EE1}" sibTransId="{5057B7AC-3512-40D4-A2DC-08636E81C961}"/>
    <dgm:cxn modelId="{3B90BD46-ADE3-4FE3-99D8-B0CCB53A28D3}" srcId="{2FFB6578-A0B9-4214-AA79-A52F85714BBD}" destId="{7B743FC0-6A76-44F2-B6FB-69DD3F02B97D}" srcOrd="1" destOrd="0" parTransId="{4E4120A8-CE7E-46BC-82DC-308EFC052B64}" sibTransId="{FD4187A3-B5B7-4234-87F0-6C2795EFA9CE}"/>
    <dgm:cxn modelId="{31F8E97D-0AC8-43A2-8F1C-B596D1AB0B80}" type="presOf" srcId="{2FFB6578-A0B9-4214-AA79-A52F85714BBD}" destId="{68FD4A67-782C-4606-85BC-762E3BB02FE8}" srcOrd="0" destOrd="0" presId="urn:microsoft.com/office/officeart/2005/8/layout/pyramid1"/>
    <dgm:cxn modelId="{1983CDD0-1F8E-41A3-8425-257C28C7AA01}" type="presOf" srcId="{7B743FC0-6A76-44F2-B6FB-69DD3F02B97D}" destId="{D5016A6B-9C44-4DE8-86CD-D3207D3704D1}" srcOrd="0" destOrd="0" presId="urn:microsoft.com/office/officeart/2005/8/layout/pyramid1"/>
    <dgm:cxn modelId="{832DC0B8-7005-4965-B164-EE709C95CDE1}" type="presOf" srcId="{6C06ACF7-11D0-4124-82A0-1BF67803D994}" destId="{0003BE70-382F-427E-B54A-73EA85D0ABC3}" srcOrd="1" destOrd="0" presId="urn:microsoft.com/office/officeart/2005/8/layout/pyramid1"/>
    <dgm:cxn modelId="{96C03BC8-190F-4268-865F-DC69DD33F408}" type="presOf" srcId="{F668862C-9AA1-4352-8AF6-A6367A89DF16}" destId="{4BE4470F-CF79-4D49-987E-76123BFE9CA4}" srcOrd="1" destOrd="0" presId="urn:microsoft.com/office/officeart/2005/8/layout/pyramid1"/>
    <dgm:cxn modelId="{81286508-6715-4313-8732-17152536535F}" type="presOf" srcId="{7B743FC0-6A76-44F2-B6FB-69DD3F02B97D}" destId="{E055251E-3923-4939-B782-E8A20D867D43}" srcOrd="1" destOrd="0" presId="urn:microsoft.com/office/officeart/2005/8/layout/pyramid1"/>
    <dgm:cxn modelId="{FA12F8E4-A8CC-4561-9651-8BB4D750A319}" type="presOf" srcId="{C6854D86-0043-417D-9D32-07B99FB4CBC3}" destId="{A6696D15-7C79-4F99-B265-EC9274F97CE4}" srcOrd="1" destOrd="0" presId="urn:microsoft.com/office/officeart/2005/8/layout/pyramid1"/>
    <dgm:cxn modelId="{83707852-1599-4C60-BADB-92A1A258562E}" type="presOf" srcId="{6C06ACF7-11D0-4124-82A0-1BF67803D994}" destId="{AD11F8E8-D097-4BA3-AF47-D97BB6A897D6}" srcOrd="0" destOrd="0" presId="urn:microsoft.com/office/officeart/2005/8/layout/pyramid1"/>
    <dgm:cxn modelId="{8AF592A1-B073-4674-B7E9-95E951B3F3C1}" type="presOf" srcId="{C6854D86-0043-417D-9D32-07B99FB4CBC3}" destId="{04B75733-C551-4B33-86E3-0EC27B11AA50}" srcOrd="0" destOrd="0" presId="urn:microsoft.com/office/officeart/2005/8/layout/pyramid1"/>
    <dgm:cxn modelId="{727121AE-16B2-478B-AFF3-A55FC6B49880}" srcId="{2FFB6578-A0B9-4214-AA79-A52F85714BBD}" destId="{C6854D86-0043-417D-9D32-07B99FB4CBC3}" srcOrd="2" destOrd="0" parTransId="{2B33822E-FAED-4C56-8F8F-3EA7D2F0334D}" sibTransId="{42050B32-8060-49BB-9ED3-80C89C903990}"/>
    <dgm:cxn modelId="{DBBB4B4E-C0AF-4E10-A892-A5E50A1F13A3}" type="presParOf" srcId="{68FD4A67-782C-4606-85BC-762E3BB02FE8}" destId="{44261D0F-0049-47D7-8B75-DB2F9F3BB61C}" srcOrd="0" destOrd="0" presId="urn:microsoft.com/office/officeart/2005/8/layout/pyramid1"/>
    <dgm:cxn modelId="{9EE8A033-B6F4-4808-ACA0-69E5F382584D}" type="presParOf" srcId="{44261D0F-0049-47D7-8B75-DB2F9F3BB61C}" destId="{0B216709-002B-4A03-BBD1-CADEFE811E55}" srcOrd="0" destOrd="0" presId="urn:microsoft.com/office/officeart/2005/8/layout/pyramid1"/>
    <dgm:cxn modelId="{E73A3D75-DECB-428B-A3B9-AE12D8280F48}" type="presParOf" srcId="{44261D0F-0049-47D7-8B75-DB2F9F3BB61C}" destId="{4BE4470F-CF79-4D49-987E-76123BFE9CA4}" srcOrd="1" destOrd="0" presId="urn:microsoft.com/office/officeart/2005/8/layout/pyramid1"/>
    <dgm:cxn modelId="{76803A86-A3AE-4D66-A26F-9608643DBAE7}" type="presParOf" srcId="{68FD4A67-782C-4606-85BC-762E3BB02FE8}" destId="{73B446EF-D6FA-4038-A1AF-E1570521C2E0}" srcOrd="1" destOrd="0" presId="urn:microsoft.com/office/officeart/2005/8/layout/pyramid1"/>
    <dgm:cxn modelId="{AC2C34A4-209A-4E2D-8972-748C981EDAE0}" type="presParOf" srcId="{73B446EF-D6FA-4038-A1AF-E1570521C2E0}" destId="{D5016A6B-9C44-4DE8-86CD-D3207D3704D1}" srcOrd="0" destOrd="0" presId="urn:microsoft.com/office/officeart/2005/8/layout/pyramid1"/>
    <dgm:cxn modelId="{EC8171D4-52A9-45DD-86E2-7BAD12F8DD24}" type="presParOf" srcId="{73B446EF-D6FA-4038-A1AF-E1570521C2E0}" destId="{E055251E-3923-4939-B782-E8A20D867D43}" srcOrd="1" destOrd="0" presId="urn:microsoft.com/office/officeart/2005/8/layout/pyramid1"/>
    <dgm:cxn modelId="{8AF7EF8C-AEB3-4620-8D61-BD5EFF83E602}" type="presParOf" srcId="{68FD4A67-782C-4606-85BC-762E3BB02FE8}" destId="{9069337D-D326-477C-8334-6D29ADCAB10A}" srcOrd="2" destOrd="0" presId="urn:microsoft.com/office/officeart/2005/8/layout/pyramid1"/>
    <dgm:cxn modelId="{5AECF4EF-27EA-4F94-A138-1D3F853960F4}" type="presParOf" srcId="{9069337D-D326-477C-8334-6D29ADCAB10A}" destId="{04B75733-C551-4B33-86E3-0EC27B11AA50}" srcOrd="0" destOrd="0" presId="urn:microsoft.com/office/officeart/2005/8/layout/pyramid1"/>
    <dgm:cxn modelId="{1CAA934B-92CA-410A-A3E9-A4BBD96E2EFA}" type="presParOf" srcId="{9069337D-D326-477C-8334-6D29ADCAB10A}" destId="{A6696D15-7C79-4F99-B265-EC9274F97CE4}" srcOrd="1" destOrd="0" presId="urn:microsoft.com/office/officeart/2005/8/layout/pyramid1"/>
    <dgm:cxn modelId="{F37D6BDE-4C62-43EA-8132-0C812B6DDDB1}" type="presParOf" srcId="{68FD4A67-782C-4606-85BC-762E3BB02FE8}" destId="{1159ABEB-EE27-48DA-9DD8-A8BFA23E3C4C}" srcOrd="3" destOrd="0" presId="urn:microsoft.com/office/officeart/2005/8/layout/pyramid1"/>
    <dgm:cxn modelId="{F4E0C7DF-D2B5-4298-80BE-8BE271694038}" type="presParOf" srcId="{1159ABEB-EE27-48DA-9DD8-A8BFA23E3C4C}" destId="{AD11F8E8-D097-4BA3-AF47-D97BB6A897D6}" srcOrd="0" destOrd="0" presId="urn:microsoft.com/office/officeart/2005/8/layout/pyramid1"/>
    <dgm:cxn modelId="{D2F824DD-0E83-42E4-9C1F-2F1B7B594BAF}" type="presParOf" srcId="{1159ABEB-EE27-48DA-9DD8-A8BFA23E3C4C}" destId="{0003BE70-382F-427E-B54A-73EA85D0ABC3}"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216709-002B-4A03-BBD1-CADEFE811E55}">
      <dsp:nvSpPr>
        <dsp:cNvPr id="0" name=""/>
        <dsp:cNvSpPr/>
      </dsp:nvSpPr>
      <dsp:spPr>
        <a:xfrm>
          <a:off x="3394720" y="0"/>
          <a:ext cx="1440159" cy="910763"/>
        </a:xfrm>
        <a:prstGeom prst="trapezoid">
          <a:avLst>
            <a:gd name="adj" fmla="val 11294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Why is anything conscious?</a:t>
          </a:r>
          <a:endParaRPr lang="en-GB" sz="2000" kern="1200" dirty="0"/>
        </a:p>
      </dsp:txBody>
      <dsp:txXfrm>
        <a:off x="3394720" y="0"/>
        <a:ext cx="1440159" cy="910763"/>
      </dsp:txXfrm>
    </dsp:sp>
    <dsp:sp modelId="{D5016A6B-9C44-4DE8-86CD-D3207D3704D1}">
      <dsp:nvSpPr>
        <dsp:cNvPr id="0" name=""/>
        <dsp:cNvSpPr/>
      </dsp:nvSpPr>
      <dsp:spPr>
        <a:xfrm>
          <a:off x="2386604" y="910763"/>
          <a:ext cx="3456390" cy="910763"/>
        </a:xfrm>
        <a:prstGeom prst="trapezoid">
          <a:avLst>
            <a:gd name="adj" fmla="val 11294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How do physical properties determine </a:t>
          </a:r>
          <a:r>
            <a:rPr lang="en-GB" sz="2000" kern="1200" dirty="0" err="1" smtClean="0"/>
            <a:t>qualia</a:t>
          </a:r>
          <a:r>
            <a:rPr lang="en-GB" sz="2000" kern="1200" dirty="0" smtClean="0"/>
            <a:t>?</a:t>
          </a:r>
          <a:endParaRPr lang="en-GB" sz="2000" kern="1200" dirty="0"/>
        </a:p>
      </dsp:txBody>
      <dsp:txXfrm>
        <a:off x="2991472" y="910763"/>
        <a:ext cx="2246654" cy="910763"/>
      </dsp:txXfrm>
    </dsp:sp>
    <dsp:sp modelId="{04B75733-C551-4B33-86E3-0EC27B11AA50}">
      <dsp:nvSpPr>
        <dsp:cNvPr id="0" name=""/>
        <dsp:cNvSpPr/>
      </dsp:nvSpPr>
      <dsp:spPr>
        <a:xfrm>
          <a:off x="1378509" y="1821526"/>
          <a:ext cx="5472581" cy="910763"/>
        </a:xfrm>
        <a:prstGeom prst="trapezoid">
          <a:avLst>
            <a:gd name="adj" fmla="val 11294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What physical properties distinguish conscious and unconscious system?</a:t>
          </a:r>
          <a:endParaRPr lang="en-GB" sz="2000" kern="1200" dirty="0"/>
        </a:p>
      </dsp:txBody>
      <dsp:txXfrm>
        <a:off x="2336211" y="1821526"/>
        <a:ext cx="3557177" cy="910763"/>
      </dsp:txXfrm>
    </dsp:sp>
    <dsp:sp modelId="{AD11F8E8-D097-4BA3-AF47-D97BB6A897D6}">
      <dsp:nvSpPr>
        <dsp:cNvPr id="0" name=""/>
        <dsp:cNvSpPr/>
      </dsp:nvSpPr>
      <dsp:spPr>
        <a:xfrm>
          <a:off x="370373" y="2732288"/>
          <a:ext cx="7488853" cy="910763"/>
        </a:xfrm>
        <a:prstGeom prst="trapezoid">
          <a:avLst>
            <a:gd name="adj" fmla="val 11294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How does the brain process information?</a:t>
          </a:r>
          <a:endParaRPr lang="en-GB" sz="2000" kern="1200" dirty="0"/>
        </a:p>
      </dsp:txBody>
      <dsp:txXfrm>
        <a:off x="1680922" y="2732288"/>
        <a:ext cx="4867754" cy="91076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7C42B2-A989-4EC7-B30A-6835ECC33F86}" type="datetimeFigureOut">
              <a:rPr lang="en-GB" smtClean="0"/>
              <a:pPr/>
              <a:t>17/08/2019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BD1960-353C-41CB-82CA-E11106BD09CE}"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7B144C-2543-461D-9C46-9173935931BF}" type="datetimeFigureOut">
              <a:rPr lang="en-GB" smtClean="0"/>
              <a:pPr/>
              <a:t>17/08/2019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2B45F8-19EE-4265-B7C1-86DF44373B2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E27675D-8E1D-4664-99E0-71A163DC335B}" type="datetime1">
              <a:rPr lang="en-GB" smtClean="0"/>
              <a:pPr/>
              <a:t>17/08/2019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CF80C-7C74-4106-ADEB-BD34A9543AEF}"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DD364E-ED69-4F15-A9FE-CDB41D892D23}" type="datetime1">
              <a:rPr lang="en-GB" smtClean="0"/>
              <a:pPr/>
              <a:t>17/08/2019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CF80C-7C74-4106-ADEB-BD34A9543AE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BE2011-943C-429A-A4FB-8B7758EEF68C}" type="datetime1">
              <a:rPr lang="en-GB" smtClean="0"/>
              <a:pPr/>
              <a:t>17/08/2019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CF80C-7C74-4106-ADEB-BD34A9543AEF}"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BDA71D3-C9A6-402B-9C08-3C8B808C49E5}" type="datetime1">
              <a:rPr lang="en-GB" smtClean="0"/>
              <a:pPr/>
              <a:t>17/08/2019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CF80C-7C74-4106-ADEB-BD34A9543AEF}"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D84C35-B4EB-4E66-A03F-7312077F3C7A}" type="datetime1">
              <a:rPr lang="en-GB" smtClean="0"/>
              <a:pPr/>
              <a:t>17/08/2019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CF80C-7C74-4106-ADEB-BD34A9543AEF}"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6676BEF-D976-4A7D-8390-73EAEA39CF75}" type="datetime1">
              <a:rPr lang="en-GB" smtClean="0"/>
              <a:pPr/>
              <a:t>17/08/2019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0CF80C-7C74-4106-ADEB-BD34A9543AEF}"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80A402E-C167-4AF2-83D9-04AD9F761247}" type="datetime1">
              <a:rPr lang="en-GB" smtClean="0"/>
              <a:pPr/>
              <a:t>17/08/2019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0CF80C-7C74-4106-ADEB-BD34A9543AEF}"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2ACF2B3-0346-4F45-8D7B-E288432BEB53}" type="datetime1">
              <a:rPr lang="en-GB" smtClean="0"/>
              <a:pPr/>
              <a:t>17/08/2019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0CF80C-7C74-4106-ADEB-BD34A9543AEF}"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DFAC9D-160C-4087-9080-D18A06E1AAFD}" type="datetime1">
              <a:rPr lang="en-GB" smtClean="0"/>
              <a:pPr/>
              <a:t>17/08/2019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0CF80C-7C74-4106-ADEB-BD34A9543AE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401914-8117-4587-9174-2A78D7CB4CFA}" type="datetime1">
              <a:rPr lang="en-GB" smtClean="0"/>
              <a:pPr/>
              <a:t>17/08/2019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0CF80C-7C74-4106-ADEB-BD34A9543AEF}"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55B417-38B7-4893-B4DD-DC8687DE2F1A}" type="datetime1">
              <a:rPr lang="en-GB" smtClean="0"/>
              <a:pPr/>
              <a:t>17/08/2019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0CF80C-7C74-4106-ADEB-BD34A9543AEF}"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73FBBD8-DA26-415E-A2E6-E847CAD437FD}" type="datetime1">
              <a:rPr lang="en-GB" smtClean="0"/>
              <a:pPr/>
              <a:t>17/08/2019</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40CF80C-7C74-4106-ADEB-BD34A9543AEF}"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imple.wikipedia.org/wiki/Axon" TargetMode="External"/><Relationship Id="rId2" Type="http://schemas.openxmlformats.org/officeDocument/2006/relationships/hyperlink" Target="https://simple.wikipedia.org/wiki/Cell" TargetMode="Externa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s://simple.wikipedia.org/wiki/Synaps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www.researchitaly.it/en/success-stories/cnr-and-university-of-parma-a-new-research-unit-to-study-mirror-neuron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bbc.com/earth/story/20170215-the-strange-link-between-the-human-mind-and-quantum-physics" TargetMode="External"/><Relationship Id="rId2" Type="http://schemas.openxmlformats.org/officeDocument/2006/relationships/hyperlink" Target="https://arxiv.org/abs/1508.05929" TargetMode="External"/><Relationship Id="rId1" Type="http://schemas.openxmlformats.org/officeDocument/2006/relationships/slideLayout" Target="../slideLayouts/slideLayout2.xml"/><Relationship Id="rId4" Type="http://schemas.openxmlformats.org/officeDocument/2006/relationships/hyperlink" Target="https://stanford.library.sydney.au/"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solidFill>
                  <a:srgbClr val="FF0000"/>
                </a:solidFill>
                <a:latin typeface="Microsoft Sans Serif" pitchFamily="34" charset="0"/>
                <a:cs typeface="Microsoft Sans Serif" pitchFamily="34" charset="0"/>
              </a:rPr>
              <a:t>Quantum Mechanics, Neuroscience and Eme</a:t>
            </a:r>
            <a:r>
              <a:rPr lang="en-GB" dirty="0" smtClean="0">
                <a:solidFill>
                  <a:srgbClr val="FF0000"/>
                </a:solidFill>
              </a:rPr>
              <a:t>rgence</a:t>
            </a:r>
            <a:endParaRPr lang="en-GB" dirty="0">
              <a:solidFill>
                <a:srgbClr val="FF0000"/>
              </a:solidFill>
            </a:endParaRPr>
          </a:p>
        </p:txBody>
      </p:sp>
      <p:sp>
        <p:nvSpPr>
          <p:cNvPr id="3" name="Subtitle 2"/>
          <p:cNvSpPr>
            <a:spLocks noGrp="1"/>
          </p:cNvSpPr>
          <p:nvPr>
            <p:ph type="subTitle" idx="1"/>
          </p:nvPr>
        </p:nvSpPr>
        <p:spPr/>
        <p:txBody>
          <a:bodyPr/>
          <a:lstStyle/>
          <a:p>
            <a:r>
              <a:rPr lang="en-GB" b="1" dirty="0" err="1" smtClean="0">
                <a:solidFill>
                  <a:srgbClr val="0070C0"/>
                </a:solidFill>
              </a:rPr>
              <a:t>Kanan</a:t>
            </a:r>
            <a:r>
              <a:rPr lang="en-GB" b="1" dirty="0" smtClean="0">
                <a:solidFill>
                  <a:srgbClr val="0070C0"/>
                </a:solidFill>
              </a:rPr>
              <a:t> Purkayastha</a:t>
            </a:r>
            <a:endParaRPr lang="en-GB" b="1" dirty="0">
              <a:solidFill>
                <a:srgbClr val="0070C0"/>
              </a:solidFill>
            </a:endParaRPr>
          </a:p>
        </p:txBody>
      </p:sp>
      <p:pic>
        <p:nvPicPr>
          <p:cNvPr id="4" name="Content Placeholder 3" descr="Quantum Brain.jpg"/>
          <p:cNvPicPr>
            <a:picLocks noChangeAspect="1"/>
          </p:cNvPicPr>
          <p:nvPr/>
        </p:nvPicPr>
        <p:blipFill>
          <a:blip r:embed="rId2" cstate="print"/>
          <a:stretch>
            <a:fillRect/>
          </a:stretch>
        </p:blipFill>
        <p:spPr>
          <a:xfrm>
            <a:off x="6529388" y="0"/>
            <a:ext cx="2614612" cy="1450181"/>
          </a:xfrm>
          <a:prstGeom prst="rect">
            <a:avLst/>
          </a:prstGeom>
        </p:spPr>
      </p:pic>
      <p:pic>
        <p:nvPicPr>
          <p:cNvPr id="50178" name="Picture 2" descr="Related image"/>
          <p:cNvPicPr>
            <a:picLocks noChangeAspect="1" noChangeArrowheads="1"/>
          </p:cNvPicPr>
          <p:nvPr/>
        </p:nvPicPr>
        <p:blipFill>
          <a:blip r:embed="rId3" cstate="print"/>
          <a:srcRect/>
          <a:stretch>
            <a:fillRect/>
          </a:stretch>
        </p:blipFill>
        <p:spPr bwMode="auto">
          <a:xfrm>
            <a:off x="0" y="0"/>
            <a:ext cx="2947989" cy="1491630"/>
          </a:xfrm>
          <a:prstGeom prst="rect">
            <a:avLst/>
          </a:prstGeom>
          <a:noFill/>
        </p:spPr>
      </p:pic>
      <p:pic>
        <p:nvPicPr>
          <p:cNvPr id="6" name="Picture 2" descr="C:\Users\Kanan\Desktop\My Writing\The Sun\brain.jpg"/>
          <p:cNvPicPr>
            <a:picLocks noChangeAspect="1" noChangeArrowheads="1"/>
          </p:cNvPicPr>
          <p:nvPr/>
        </p:nvPicPr>
        <p:blipFill>
          <a:blip r:embed="rId4" cstate="print"/>
          <a:srcRect/>
          <a:stretch>
            <a:fillRect/>
          </a:stretch>
        </p:blipFill>
        <p:spPr bwMode="auto">
          <a:xfrm>
            <a:off x="0" y="3817073"/>
            <a:ext cx="2592288" cy="1326427"/>
          </a:xfrm>
          <a:prstGeom prst="rect">
            <a:avLst/>
          </a:prstGeom>
          <a:noFill/>
        </p:spPr>
      </p:pic>
      <p:pic>
        <p:nvPicPr>
          <p:cNvPr id="7" name="Picture 3" descr="C:\Users\Kanan\Desktop\Kanan Personal\OXFORD PHILOSOPHICAL SOCIETY\Complete_neuron_cell_diagram_en.svg.png"/>
          <p:cNvPicPr>
            <a:picLocks noChangeAspect="1" noChangeArrowheads="1"/>
          </p:cNvPicPr>
          <p:nvPr/>
        </p:nvPicPr>
        <p:blipFill>
          <a:blip r:embed="rId5" cstate="print"/>
          <a:srcRect/>
          <a:stretch>
            <a:fillRect/>
          </a:stretch>
        </p:blipFill>
        <p:spPr bwMode="auto">
          <a:xfrm>
            <a:off x="6444208" y="3670426"/>
            <a:ext cx="2699792" cy="147307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Microsoft Sans Serif" pitchFamily="34" charset="0"/>
                <a:cs typeface="Microsoft Sans Serif" pitchFamily="34" charset="0"/>
              </a:rPr>
              <a:t>Wheeler-Dewitt</a:t>
            </a:r>
            <a:endParaRPr lang="en-GB" dirty="0">
              <a:solidFill>
                <a:srgbClr val="FF0000"/>
              </a:solidFill>
              <a:latin typeface="Microsoft Sans Serif" pitchFamily="34" charset="0"/>
              <a:cs typeface="Microsoft Sans Serif" pitchFamily="34" charset="0"/>
            </a:endParaRPr>
          </a:p>
        </p:txBody>
      </p:sp>
      <p:sp>
        <p:nvSpPr>
          <p:cNvPr id="3" name="Content Placeholder 2"/>
          <p:cNvSpPr>
            <a:spLocks noGrp="1"/>
          </p:cNvSpPr>
          <p:nvPr>
            <p:ph idx="1"/>
          </p:nvPr>
        </p:nvSpPr>
        <p:spPr/>
        <p:txBody>
          <a:bodyPr/>
          <a:lstStyle/>
          <a:p>
            <a:r>
              <a:rPr lang="en-GB" dirty="0" smtClean="0">
                <a:latin typeface="Microsoft Sans Serif" pitchFamily="34" charset="0"/>
                <a:cs typeface="Microsoft Sans Serif" pitchFamily="34" charset="0"/>
              </a:rPr>
              <a:t>Quantum experiment shows how time ‘Emerges’ from entanglement like gravity emerge from space-time curvature;</a:t>
            </a:r>
          </a:p>
          <a:p>
            <a:pPr>
              <a:buNone/>
            </a:pPr>
            <a:endParaRPr lang="en-GB" dirty="0"/>
          </a:p>
        </p:txBody>
      </p:sp>
      <p:pic>
        <p:nvPicPr>
          <p:cNvPr id="1026" name="Picture 2" descr="C:\Users\Kanan\Desktop\Kanan Personal\OXFORD PHILOSOPHICAL SOCIETY\space-time curvature.jpg"/>
          <p:cNvPicPr>
            <a:picLocks noChangeAspect="1" noChangeArrowheads="1"/>
          </p:cNvPicPr>
          <p:nvPr/>
        </p:nvPicPr>
        <p:blipFill>
          <a:blip r:embed="rId2" cstate="print"/>
          <a:srcRect/>
          <a:stretch>
            <a:fillRect/>
          </a:stretch>
        </p:blipFill>
        <p:spPr bwMode="auto">
          <a:xfrm>
            <a:off x="2627784" y="3075806"/>
            <a:ext cx="3318115" cy="1866440"/>
          </a:xfrm>
          <a:prstGeom prst="rect">
            <a:avLst/>
          </a:prstGeom>
          <a:noFill/>
        </p:spPr>
      </p:pic>
      <p:sp>
        <p:nvSpPr>
          <p:cNvPr id="5" name="TextBox 4"/>
          <p:cNvSpPr txBox="1"/>
          <p:nvPr/>
        </p:nvSpPr>
        <p:spPr>
          <a:xfrm>
            <a:off x="7236296" y="4840003"/>
            <a:ext cx="1907704" cy="276999"/>
          </a:xfrm>
          <a:prstGeom prst="rect">
            <a:avLst/>
          </a:prstGeom>
          <a:noFill/>
        </p:spPr>
        <p:txBody>
          <a:bodyPr wrap="square" rtlCol="0">
            <a:spAutoFit/>
          </a:bodyPr>
          <a:lstStyle/>
          <a:p>
            <a:r>
              <a:rPr lang="en-GB" sz="1200" dirty="0" smtClean="0"/>
              <a:t>Source: Newsy</a:t>
            </a:r>
            <a:endParaRPr lang="en-GB" sz="1200" dirty="0"/>
          </a:p>
        </p:txBody>
      </p:sp>
      <p:sp>
        <p:nvSpPr>
          <p:cNvPr id="6" name="Slide Number Placeholder 5"/>
          <p:cNvSpPr>
            <a:spLocks noGrp="1"/>
          </p:cNvSpPr>
          <p:nvPr>
            <p:ph type="sldNum" sz="quarter" idx="12"/>
          </p:nvPr>
        </p:nvSpPr>
        <p:spPr/>
        <p:txBody>
          <a:bodyPr/>
          <a:lstStyle/>
          <a:p>
            <a:fld id="{440CF80C-7C74-4106-ADEB-BD34A9543AEF}" type="slidenum">
              <a:rPr lang="en-GB" smtClean="0"/>
              <a:pPr/>
              <a:t>10</a:t>
            </a:fld>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Consciousness as Wave (</a:t>
            </a:r>
            <a:r>
              <a:rPr lang="en-GB" dirty="0" err="1" smtClean="0">
                <a:solidFill>
                  <a:srgbClr val="FF0000"/>
                </a:solidFill>
              </a:rPr>
              <a:t>Wave⇒QF</a:t>
            </a:r>
            <a:r>
              <a:rPr lang="en-GB" dirty="0" smtClean="0">
                <a:solidFill>
                  <a:srgbClr val="FF0000"/>
                </a:solidFill>
              </a:rPr>
              <a:t>)</a:t>
            </a:r>
            <a:endParaRPr lang="en-GB" dirty="0">
              <a:solidFill>
                <a:srgbClr val="FF0000"/>
              </a:solidFill>
            </a:endParaRPr>
          </a:p>
        </p:txBody>
      </p:sp>
      <p:pic>
        <p:nvPicPr>
          <p:cNvPr id="1026" name="Picture 2" descr="C:\Users\Kanan\Desktop\Kanan Personal\OXFORD PHILOSOPHICAL SOCIETY\wave 1.jpg"/>
          <p:cNvPicPr>
            <a:picLocks noGrp="1" noChangeAspect="1" noChangeArrowheads="1"/>
          </p:cNvPicPr>
          <p:nvPr>
            <p:ph idx="1"/>
          </p:nvPr>
        </p:nvPicPr>
        <p:blipFill>
          <a:blip r:embed="rId2" cstate="print"/>
          <a:srcRect b="8661"/>
          <a:stretch>
            <a:fillRect/>
          </a:stretch>
        </p:blipFill>
        <p:spPr bwMode="auto">
          <a:xfrm>
            <a:off x="179512" y="1059582"/>
            <a:ext cx="3962400" cy="1998222"/>
          </a:xfrm>
          <a:prstGeom prst="rect">
            <a:avLst/>
          </a:prstGeom>
          <a:noFill/>
        </p:spPr>
      </p:pic>
      <p:pic>
        <p:nvPicPr>
          <p:cNvPr id="1027" name="Picture 3" descr="C:\Users\Kanan\Desktop\Kanan Personal\OXFORD PHILOSOPHICAL SOCIETY\wave 2.jpg"/>
          <p:cNvPicPr>
            <a:picLocks noChangeAspect="1" noChangeArrowheads="1"/>
          </p:cNvPicPr>
          <p:nvPr/>
        </p:nvPicPr>
        <p:blipFill>
          <a:blip r:embed="rId3" cstate="print"/>
          <a:srcRect/>
          <a:stretch>
            <a:fillRect/>
          </a:stretch>
        </p:blipFill>
        <p:spPr bwMode="auto">
          <a:xfrm>
            <a:off x="4283969" y="1059582"/>
            <a:ext cx="4601311" cy="1944216"/>
          </a:xfrm>
          <a:prstGeom prst="rect">
            <a:avLst/>
          </a:prstGeom>
          <a:noFill/>
        </p:spPr>
      </p:pic>
      <p:pic>
        <p:nvPicPr>
          <p:cNvPr id="1028" name="Picture 4" descr="C:\Users\Kanan\Desktop\Kanan Personal\OXFORD PHILOSOPHICAL SOCIETY\wave 3.jpg"/>
          <p:cNvPicPr>
            <a:picLocks noChangeAspect="1" noChangeArrowheads="1"/>
          </p:cNvPicPr>
          <p:nvPr/>
        </p:nvPicPr>
        <p:blipFill>
          <a:blip r:embed="rId4" cstate="print"/>
          <a:srcRect b="11130"/>
          <a:stretch>
            <a:fillRect/>
          </a:stretch>
        </p:blipFill>
        <p:spPr bwMode="auto">
          <a:xfrm>
            <a:off x="2627784" y="3057804"/>
            <a:ext cx="3962400" cy="1944216"/>
          </a:xfrm>
          <a:prstGeom prst="rect">
            <a:avLst/>
          </a:prstGeom>
          <a:noFill/>
        </p:spPr>
      </p:pic>
      <p:sp>
        <p:nvSpPr>
          <p:cNvPr id="6" name="Slide Number Placeholder 5"/>
          <p:cNvSpPr>
            <a:spLocks noGrp="1"/>
          </p:cNvSpPr>
          <p:nvPr>
            <p:ph type="sldNum" sz="quarter" idx="12"/>
          </p:nvPr>
        </p:nvSpPr>
        <p:spPr/>
        <p:txBody>
          <a:bodyPr/>
          <a:lstStyle/>
          <a:p>
            <a:fld id="{440CF80C-7C74-4106-ADEB-BD34A9543AEF}" type="slidenum">
              <a:rPr lang="en-GB" smtClean="0"/>
              <a:pPr/>
              <a:t>11</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rgbClr val="FF0000"/>
                </a:solidFill>
                <a:latin typeface="Microsoft Sans Serif" pitchFamily="34" charset="0"/>
                <a:cs typeface="Microsoft Sans Serif" pitchFamily="34" charset="0"/>
              </a:rPr>
              <a:t>Neuroscience</a:t>
            </a:r>
            <a:endParaRPr lang="en-GB" dirty="0">
              <a:solidFill>
                <a:srgbClr val="FF0000"/>
              </a:solidFill>
              <a:latin typeface="Microsoft Sans Serif" pitchFamily="34" charset="0"/>
              <a:cs typeface="Microsoft Sans Serif" pitchFamily="34" charset="0"/>
            </a:endParaRPr>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Microsoft Sans Serif" pitchFamily="34" charset="0"/>
                <a:cs typeface="Microsoft Sans Serif" pitchFamily="34" charset="0"/>
              </a:rPr>
              <a:t>Three ways</a:t>
            </a:r>
            <a:endParaRPr lang="en-GB" dirty="0">
              <a:solidFill>
                <a:srgbClr val="FF0000"/>
              </a:solidFill>
              <a:latin typeface="Microsoft Sans Serif" pitchFamily="34" charset="0"/>
              <a:cs typeface="Microsoft Sans Serif" pitchFamily="34" charset="0"/>
            </a:endParaRPr>
          </a:p>
        </p:txBody>
      </p:sp>
      <p:sp>
        <p:nvSpPr>
          <p:cNvPr id="3" name="Content Placeholder 2"/>
          <p:cNvSpPr>
            <a:spLocks noGrp="1"/>
          </p:cNvSpPr>
          <p:nvPr>
            <p:ph idx="1"/>
          </p:nvPr>
        </p:nvSpPr>
        <p:spPr/>
        <p:txBody>
          <a:bodyPr>
            <a:normAutofit lnSpcReduction="10000"/>
          </a:bodyPr>
          <a:lstStyle/>
          <a:p>
            <a:r>
              <a:rPr lang="en-GB" dirty="0" smtClean="0">
                <a:latin typeface="Microsoft Sans Serif" pitchFamily="34" charset="0"/>
                <a:cs typeface="Microsoft Sans Serif" pitchFamily="34" charset="0"/>
              </a:rPr>
              <a:t>From Experiment to Theory</a:t>
            </a:r>
          </a:p>
          <a:p>
            <a:pPr lvl="1"/>
            <a:r>
              <a:rPr lang="en-GB" dirty="0" err="1" smtClean="0">
                <a:latin typeface="Microsoft Sans Serif" pitchFamily="34" charset="0"/>
                <a:cs typeface="Microsoft Sans Serif" pitchFamily="34" charset="0"/>
              </a:rPr>
              <a:t>e.g</a:t>
            </a:r>
            <a:r>
              <a:rPr lang="en-GB" dirty="0" smtClean="0">
                <a:latin typeface="Microsoft Sans Serif" pitchFamily="34" charset="0"/>
                <a:cs typeface="Microsoft Sans Serif" pitchFamily="34" charset="0"/>
              </a:rPr>
              <a:t> NCC developed by Crick and Koch</a:t>
            </a:r>
          </a:p>
          <a:p>
            <a:r>
              <a:rPr lang="en-GB" dirty="0" smtClean="0">
                <a:latin typeface="Microsoft Sans Serif" pitchFamily="34" charset="0"/>
                <a:cs typeface="Microsoft Sans Serif" pitchFamily="34" charset="0"/>
              </a:rPr>
              <a:t>From Theory to Experiment</a:t>
            </a:r>
          </a:p>
          <a:p>
            <a:pPr lvl="1"/>
            <a:r>
              <a:rPr lang="en-GB" dirty="0" err="1" smtClean="0">
                <a:latin typeface="Microsoft Sans Serif" pitchFamily="34" charset="0"/>
                <a:cs typeface="Microsoft Sans Serif" pitchFamily="34" charset="0"/>
              </a:rPr>
              <a:t>e.g</a:t>
            </a:r>
            <a:r>
              <a:rPr lang="en-GB" dirty="0" smtClean="0">
                <a:latin typeface="Microsoft Sans Serif" pitchFamily="34" charset="0"/>
                <a:cs typeface="Microsoft Sans Serif" pitchFamily="34" charset="0"/>
              </a:rPr>
              <a:t> Global Workspace Model developed by  </a:t>
            </a:r>
            <a:r>
              <a:rPr lang="en-GB" dirty="0" err="1" smtClean="0">
                <a:latin typeface="Microsoft Sans Serif" pitchFamily="34" charset="0"/>
                <a:cs typeface="Microsoft Sans Serif" pitchFamily="34" charset="0"/>
              </a:rPr>
              <a:t>Dehaene</a:t>
            </a:r>
            <a:r>
              <a:rPr lang="en-GB" dirty="0" smtClean="0">
                <a:latin typeface="Microsoft Sans Serif" pitchFamily="34" charset="0"/>
                <a:cs typeface="Microsoft Sans Serif" pitchFamily="34" charset="0"/>
              </a:rPr>
              <a:t>, Barnard </a:t>
            </a:r>
            <a:r>
              <a:rPr lang="en-GB" dirty="0" err="1" smtClean="0">
                <a:latin typeface="Microsoft Sans Serif" pitchFamily="34" charset="0"/>
                <a:cs typeface="Microsoft Sans Serif" pitchFamily="34" charset="0"/>
              </a:rPr>
              <a:t>Baars</a:t>
            </a:r>
            <a:r>
              <a:rPr lang="en-GB" dirty="0" smtClean="0">
                <a:latin typeface="Microsoft Sans Serif" pitchFamily="34" charset="0"/>
                <a:cs typeface="Microsoft Sans Serif" pitchFamily="34" charset="0"/>
              </a:rPr>
              <a:t> and others;</a:t>
            </a:r>
          </a:p>
          <a:p>
            <a:pPr lvl="1"/>
            <a:r>
              <a:rPr lang="en-GB" dirty="0" smtClean="0">
                <a:latin typeface="Microsoft Sans Serif" pitchFamily="34" charset="0"/>
                <a:cs typeface="Microsoft Sans Serif" pitchFamily="34" charset="0"/>
              </a:rPr>
              <a:t>Daniel Dennett’s Multiple Drafts Theory</a:t>
            </a:r>
          </a:p>
          <a:p>
            <a:pPr lvl="1"/>
            <a:r>
              <a:rPr lang="en-GB" dirty="0" smtClean="0">
                <a:latin typeface="Microsoft Sans Serif" pitchFamily="34" charset="0"/>
                <a:cs typeface="Microsoft Sans Serif" pitchFamily="34" charset="0"/>
              </a:rPr>
              <a:t> </a:t>
            </a:r>
            <a:r>
              <a:rPr lang="en-GB" dirty="0" err="1" smtClean="0">
                <a:latin typeface="Microsoft Sans Serif" pitchFamily="34" charset="0"/>
                <a:cs typeface="Microsoft Sans Serif" pitchFamily="34" charset="0"/>
              </a:rPr>
              <a:t>Giulio</a:t>
            </a:r>
            <a:r>
              <a:rPr lang="en-GB" dirty="0" smtClean="0">
                <a:latin typeface="Microsoft Sans Serif" pitchFamily="34" charset="0"/>
                <a:cs typeface="Microsoft Sans Serif" pitchFamily="34" charset="0"/>
              </a:rPr>
              <a:t> </a:t>
            </a:r>
            <a:r>
              <a:rPr lang="en-GB" dirty="0" err="1" smtClean="0">
                <a:latin typeface="Microsoft Sans Serif" pitchFamily="34" charset="0"/>
                <a:cs typeface="Microsoft Sans Serif" pitchFamily="34" charset="0"/>
              </a:rPr>
              <a:t>Tononi’s</a:t>
            </a:r>
            <a:r>
              <a:rPr lang="en-GB" dirty="0" smtClean="0">
                <a:latin typeface="Microsoft Sans Serif" pitchFamily="34" charset="0"/>
                <a:cs typeface="Microsoft Sans Serif" pitchFamily="34" charset="0"/>
              </a:rPr>
              <a:t> Integrated Information Theory</a:t>
            </a:r>
          </a:p>
          <a:p>
            <a:endParaRPr lang="en-GB" dirty="0"/>
          </a:p>
        </p:txBody>
      </p:sp>
      <p:sp>
        <p:nvSpPr>
          <p:cNvPr id="4" name="Slide Number Placeholder 3"/>
          <p:cNvSpPr>
            <a:spLocks noGrp="1"/>
          </p:cNvSpPr>
          <p:nvPr>
            <p:ph type="sldNum" sz="quarter" idx="12"/>
          </p:nvPr>
        </p:nvSpPr>
        <p:spPr/>
        <p:txBody>
          <a:bodyPr/>
          <a:lstStyle/>
          <a:p>
            <a:fld id="{440CF80C-7C74-4106-ADEB-BD34A9543AEF}" type="slidenum">
              <a:rPr lang="en-GB" smtClean="0"/>
              <a:pPr/>
              <a:t>13</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Microsoft Sans Serif" pitchFamily="34" charset="0"/>
                <a:cs typeface="Microsoft Sans Serif" pitchFamily="34" charset="0"/>
              </a:rPr>
              <a:t>Three ways(cont…)</a:t>
            </a:r>
            <a:endParaRPr lang="en-GB" dirty="0">
              <a:solidFill>
                <a:srgbClr val="FF00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57200" y="1200150"/>
            <a:ext cx="8229600" cy="3531840"/>
          </a:xfrm>
        </p:spPr>
        <p:txBody>
          <a:bodyPr>
            <a:noAutofit/>
          </a:bodyPr>
          <a:lstStyle/>
          <a:p>
            <a:pPr algn="just"/>
            <a:r>
              <a:rPr lang="en-GB" sz="2400" dirty="0" smtClean="0">
                <a:latin typeface="Microsoft Sans Serif" pitchFamily="34" charset="0"/>
                <a:cs typeface="Microsoft Sans Serif" pitchFamily="34" charset="0"/>
              </a:rPr>
              <a:t>Investigate consciousness as a variable</a:t>
            </a:r>
          </a:p>
          <a:p>
            <a:pPr lvl="1" algn="just"/>
            <a:r>
              <a:rPr lang="en-GB" sz="2400" dirty="0" smtClean="0">
                <a:latin typeface="Microsoft Sans Serif" pitchFamily="34" charset="0"/>
                <a:cs typeface="Microsoft Sans Serif" pitchFamily="34" charset="0"/>
              </a:rPr>
              <a:t>The challenge is to understand the relations between the mental properties of being conscious and the physical properties of brains, where both physiology (the objective perspective) and phenomenology (subjectivity) are given equal weight and constantly cross-referenced against each other;</a:t>
            </a:r>
          </a:p>
          <a:p>
            <a:pPr lvl="1" algn="just"/>
            <a:r>
              <a:rPr lang="en-GB" sz="2400" dirty="0" err="1" smtClean="0">
                <a:latin typeface="Microsoft Sans Serif" pitchFamily="34" charset="0"/>
                <a:cs typeface="Microsoft Sans Serif" pitchFamily="34" charset="0"/>
              </a:rPr>
              <a:t>Libet’s</a:t>
            </a:r>
            <a:r>
              <a:rPr lang="en-GB" sz="2400" dirty="0" smtClean="0">
                <a:latin typeface="Microsoft Sans Serif" pitchFamily="34" charset="0"/>
                <a:cs typeface="Microsoft Sans Serif" pitchFamily="34" charset="0"/>
              </a:rPr>
              <a:t> experiment;</a:t>
            </a:r>
          </a:p>
          <a:p>
            <a:pPr lvl="1"/>
            <a:r>
              <a:rPr lang="en-GB" sz="2400" dirty="0" smtClean="0">
                <a:latin typeface="Microsoft Sans Serif" pitchFamily="34" charset="0"/>
                <a:cs typeface="Microsoft Sans Serif" pitchFamily="34" charset="0"/>
              </a:rPr>
              <a:t>Employ different technologies such as MEG, </a:t>
            </a:r>
            <a:r>
              <a:rPr lang="en-GB" sz="2400" dirty="0" err="1" smtClean="0">
                <a:latin typeface="Microsoft Sans Serif" pitchFamily="34" charset="0"/>
                <a:cs typeface="Microsoft Sans Serif" pitchFamily="34" charset="0"/>
              </a:rPr>
              <a:t>fMRI</a:t>
            </a:r>
            <a:r>
              <a:rPr lang="en-GB" sz="2400" dirty="0" smtClean="0">
                <a:latin typeface="Microsoft Sans Serif" pitchFamily="34" charset="0"/>
                <a:cs typeface="Microsoft Sans Serif" pitchFamily="34" charset="0"/>
              </a:rPr>
              <a:t>, TMS</a:t>
            </a:r>
            <a:endParaRPr lang="en-GB" sz="2400" dirty="0">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440CF80C-7C74-4106-ADEB-BD34A9543AEF}" type="slidenum">
              <a:rPr lang="en-GB" smtClean="0"/>
              <a:pPr/>
              <a:t>14</a:t>
            </a:fld>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7859216" cy="857250"/>
          </a:xfrm>
        </p:spPr>
        <p:txBody>
          <a:bodyPr>
            <a:normAutofit fontScale="90000"/>
          </a:bodyPr>
          <a:lstStyle/>
          <a:p>
            <a:r>
              <a:rPr lang="en-GB" dirty="0" smtClean="0">
                <a:solidFill>
                  <a:srgbClr val="FF0000"/>
                </a:solidFill>
              </a:rPr>
              <a:t> Seeing is not believing but a potential stimuli</a:t>
            </a:r>
            <a:endParaRPr lang="en-GB" dirty="0">
              <a:solidFill>
                <a:srgbClr val="FF0000"/>
              </a:solidFill>
            </a:endParaRPr>
          </a:p>
        </p:txBody>
      </p:sp>
      <p:pic>
        <p:nvPicPr>
          <p:cNvPr id="4098" name="Picture 2" descr="C:\Users\Kanan\Documents\TRAVEL PHOTO\London Book Fair 2018\IMG_2117.JPG"/>
          <p:cNvPicPr>
            <a:picLocks noGrp="1" noChangeAspect="1" noChangeArrowheads="1"/>
          </p:cNvPicPr>
          <p:nvPr>
            <p:ph idx="1"/>
          </p:nvPr>
        </p:nvPicPr>
        <p:blipFill>
          <a:blip r:embed="rId2" cstate="print"/>
          <a:srcRect/>
          <a:stretch>
            <a:fillRect/>
          </a:stretch>
        </p:blipFill>
        <p:spPr bwMode="auto">
          <a:xfrm>
            <a:off x="1331640" y="1203598"/>
            <a:ext cx="6720747" cy="3780420"/>
          </a:xfrm>
          <a:prstGeom prst="rect">
            <a:avLst/>
          </a:prstGeom>
          <a:noFill/>
        </p:spPr>
      </p:pic>
      <p:sp>
        <p:nvSpPr>
          <p:cNvPr id="4" name="Slide Number Placeholder 3"/>
          <p:cNvSpPr>
            <a:spLocks noGrp="1"/>
          </p:cNvSpPr>
          <p:nvPr>
            <p:ph type="sldNum" sz="quarter" idx="12"/>
          </p:nvPr>
        </p:nvSpPr>
        <p:spPr/>
        <p:txBody>
          <a:bodyPr/>
          <a:lstStyle/>
          <a:p>
            <a:fld id="{440CF80C-7C74-4106-ADEB-BD34A9543AEF}" type="slidenum">
              <a:rPr lang="en-GB" smtClean="0"/>
              <a:pPr/>
              <a:t>15</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Neuron</a:t>
            </a:r>
            <a:endParaRPr lang="en-GB" dirty="0">
              <a:solidFill>
                <a:srgbClr val="FF0000"/>
              </a:solidFill>
            </a:endParaRPr>
          </a:p>
        </p:txBody>
      </p:sp>
      <p:sp>
        <p:nvSpPr>
          <p:cNvPr id="3" name="Content Placeholder 2"/>
          <p:cNvSpPr>
            <a:spLocks noGrp="1"/>
          </p:cNvSpPr>
          <p:nvPr>
            <p:ph idx="1"/>
          </p:nvPr>
        </p:nvSpPr>
        <p:spPr>
          <a:xfrm>
            <a:off x="395536" y="1005576"/>
            <a:ext cx="4906888" cy="3943350"/>
          </a:xfrm>
        </p:spPr>
        <p:txBody>
          <a:bodyPr>
            <a:normAutofit fontScale="40000" lnSpcReduction="20000"/>
          </a:bodyPr>
          <a:lstStyle/>
          <a:p>
            <a:pPr algn="just"/>
            <a:r>
              <a:rPr lang="en-GB" sz="5000" dirty="0" smtClean="0">
                <a:latin typeface="Microsoft Sans Serif" pitchFamily="34" charset="0"/>
                <a:cs typeface="Microsoft Sans Serif" pitchFamily="34" charset="0"/>
              </a:rPr>
              <a:t>A </a:t>
            </a:r>
            <a:r>
              <a:rPr lang="en-GB" sz="5000" b="1" dirty="0" smtClean="0">
                <a:latin typeface="Microsoft Sans Serif" pitchFamily="34" charset="0"/>
                <a:cs typeface="Microsoft Sans Serif" pitchFamily="34" charset="0"/>
              </a:rPr>
              <a:t>neuron</a:t>
            </a:r>
            <a:r>
              <a:rPr lang="en-GB" sz="5000" dirty="0" smtClean="0">
                <a:latin typeface="Microsoft Sans Serif" pitchFamily="34" charset="0"/>
                <a:cs typeface="Microsoft Sans Serif" pitchFamily="34" charset="0"/>
              </a:rPr>
              <a:t> is a </a:t>
            </a:r>
            <a:r>
              <a:rPr lang="en-GB" sz="5000" dirty="0" smtClean="0">
                <a:latin typeface="Microsoft Sans Serif" pitchFamily="34" charset="0"/>
                <a:cs typeface="Microsoft Sans Serif" pitchFamily="34" charset="0"/>
                <a:hlinkClick r:id="rId2" tooltip="Cell"/>
              </a:rPr>
              <a:t>cell</a:t>
            </a:r>
            <a:r>
              <a:rPr lang="en-GB" sz="5000" dirty="0" smtClean="0">
                <a:latin typeface="Microsoft Sans Serif" pitchFamily="34" charset="0"/>
                <a:cs typeface="Microsoft Sans Serif" pitchFamily="34" charset="0"/>
              </a:rPr>
              <a:t> that carries electrical impulses. </a:t>
            </a:r>
          </a:p>
          <a:p>
            <a:pPr algn="just"/>
            <a:r>
              <a:rPr lang="en-GB" sz="5000" dirty="0" smtClean="0">
                <a:latin typeface="Microsoft Sans Serif" pitchFamily="34" charset="0"/>
                <a:cs typeface="Microsoft Sans Serif" pitchFamily="34" charset="0"/>
              </a:rPr>
              <a:t>Every neuron is made of a cell body, dendrites and an </a:t>
            </a:r>
            <a:r>
              <a:rPr lang="en-GB" sz="5000" dirty="0" smtClean="0">
                <a:latin typeface="Microsoft Sans Serif" pitchFamily="34" charset="0"/>
                <a:cs typeface="Microsoft Sans Serif" pitchFamily="34" charset="0"/>
                <a:hlinkClick r:id="rId3" tooltip="Axon"/>
              </a:rPr>
              <a:t>axon</a:t>
            </a:r>
            <a:r>
              <a:rPr lang="en-GB" sz="5000" dirty="0" smtClean="0">
                <a:latin typeface="Microsoft Sans Serif" pitchFamily="34" charset="0"/>
                <a:cs typeface="Microsoft Sans Serif" pitchFamily="34" charset="0"/>
              </a:rPr>
              <a:t>. There are about 86 billion neurons in the human brain, which comprises roughly 10% of all brain cells. Rest is made of </a:t>
            </a:r>
            <a:r>
              <a:rPr lang="en-GB" sz="5000" dirty="0" err="1" smtClean="0">
                <a:latin typeface="Microsoft Sans Serif" pitchFamily="34" charset="0"/>
                <a:cs typeface="Microsoft Sans Serif" pitchFamily="34" charset="0"/>
              </a:rPr>
              <a:t>glial</a:t>
            </a:r>
            <a:r>
              <a:rPr lang="en-GB" sz="5000" dirty="0" smtClean="0">
                <a:latin typeface="Microsoft Sans Serif" pitchFamily="34" charset="0"/>
                <a:cs typeface="Microsoft Sans Serif" pitchFamily="34" charset="0"/>
              </a:rPr>
              <a:t> cells. They build the myelin sheath that regulates the transmission of action potentials through axon.</a:t>
            </a:r>
          </a:p>
          <a:p>
            <a:pPr algn="just"/>
            <a:r>
              <a:rPr lang="en-GB" sz="5000" dirty="0" smtClean="0">
                <a:latin typeface="Microsoft Sans Serif" pitchFamily="34" charset="0"/>
                <a:cs typeface="Microsoft Sans Serif" pitchFamily="34" charset="0"/>
              </a:rPr>
              <a:t>Neurons are connected by tiny gaps called </a:t>
            </a:r>
            <a:r>
              <a:rPr lang="en-GB" sz="5000" dirty="0" smtClean="0">
                <a:latin typeface="Microsoft Sans Serif" pitchFamily="34" charset="0"/>
                <a:cs typeface="Microsoft Sans Serif" pitchFamily="34" charset="0"/>
                <a:hlinkClick r:id="rId4" tooltip="Synapse"/>
              </a:rPr>
              <a:t>synapses</a:t>
            </a:r>
            <a:r>
              <a:rPr lang="en-GB" sz="5000" dirty="0" smtClean="0">
                <a:latin typeface="Microsoft Sans Serif" pitchFamily="34" charset="0"/>
                <a:cs typeface="Microsoft Sans Serif" pitchFamily="34" charset="0"/>
              </a:rPr>
              <a:t>. Here neurotransmitter relay, amplify and modulate signals between neurons and other cells.</a:t>
            </a:r>
          </a:p>
          <a:p>
            <a:endParaRPr lang="en-GB" dirty="0"/>
          </a:p>
        </p:txBody>
      </p:sp>
      <p:sp>
        <p:nvSpPr>
          <p:cNvPr id="4" name="Slide Number Placeholder 3"/>
          <p:cNvSpPr>
            <a:spLocks noGrp="1"/>
          </p:cNvSpPr>
          <p:nvPr>
            <p:ph type="sldNum" sz="quarter" idx="12"/>
          </p:nvPr>
        </p:nvSpPr>
        <p:spPr/>
        <p:txBody>
          <a:bodyPr/>
          <a:lstStyle/>
          <a:p>
            <a:fld id="{440CF80C-7C74-4106-ADEB-BD34A9543AEF}" type="slidenum">
              <a:rPr lang="en-GB" smtClean="0"/>
              <a:pPr/>
              <a:t>16</a:t>
            </a:fld>
            <a:endParaRPr lang="en-GB"/>
          </a:p>
        </p:txBody>
      </p:sp>
      <p:pic>
        <p:nvPicPr>
          <p:cNvPr id="5" name="Picture 2" descr="C:\Users\Kanan\Desktop\Kanan Personal\OXFORD PHILOSOPHICAL SOCIETY\brain_cells.jpg"/>
          <p:cNvPicPr>
            <a:picLocks noChangeAspect="1" noChangeArrowheads="1"/>
          </p:cNvPicPr>
          <p:nvPr/>
        </p:nvPicPr>
        <p:blipFill>
          <a:blip r:embed="rId5" cstate="print"/>
          <a:srcRect/>
          <a:stretch>
            <a:fillRect/>
          </a:stretch>
        </p:blipFill>
        <p:spPr bwMode="auto">
          <a:xfrm>
            <a:off x="5436097" y="1221600"/>
            <a:ext cx="3500389" cy="1890210"/>
          </a:xfrm>
          <a:prstGeom prst="rect">
            <a:avLst/>
          </a:prstGeom>
          <a:noFill/>
        </p:spPr>
      </p:pic>
      <p:pic>
        <p:nvPicPr>
          <p:cNvPr id="7" name="Picture 2" descr="C:\Users\Kanan\Desktop\Kanan Personal\OXFORD PHILOSOPHICAL SOCIETY\synapses.jpg"/>
          <p:cNvPicPr>
            <a:picLocks noChangeAspect="1" noChangeArrowheads="1"/>
          </p:cNvPicPr>
          <p:nvPr/>
        </p:nvPicPr>
        <p:blipFill>
          <a:blip r:embed="rId6" cstate="print"/>
          <a:srcRect/>
          <a:stretch>
            <a:fillRect/>
          </a:stretch>
        </p:blipFill>
        <p:spPr bwMode="auto">
          <a:xfrm>
            <a:off x="5580112" y="3273828"/>
            <a:ext cx="3328370" cy="1404156"/>
          </a:xfrm>
          <a:prstGeom prst="rect">
            <a:avLst/>
          </a:prstGeom>
          <a:noFill/>
        </p:spPr>
      </p:pic>
      <p:sp>
        <p:nvSpPr>
          <p:cNvPr id="8" name="TextBox 7"/>
          <p:cNvSpPr txBox="1"/>
          <p:nvPr/>
        </p:nvSpPr>
        <p:spPr>
          <a:xfrm>
            <a:off x="6012160" y="4731991"/>
            <a:ext cx="2088232" cy="276999"/>
          </a:xfrm>
          <a:prstGeom prst="rect">
            <a:avLst/>
          </a:prstGeom>
          <a:noFill/>
        </p:spPr>
        <p:txBody>
          <a:bodyPr wrap="square" rtlCol="0">
            <a:spAutoFit/>
          </a:bodyPr>
          <a:lstStyle/>
          <a:p>
            <a:r>
              <a:rPr lang="en-GB" sz="1200" dirty="0" smtClean="0"/>
              <a:t>Source: BBC  (2017)</a:t>
            </a:r>
            <a:endParaRPr lang="en-GB"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857250"/>
          </a:xfrm>
        </p:spPr>
        <p:txBody>
          <a:bodyPr/>
          <a:lstStyle/>
          <a:p>
            <a:r>
              <a:rPr lang="en-GB" dirty="0" smtClean="0">
                <a:solidFill>
                  <a:srgbClr val="FF0000"/>
                </a:solidFill>
                <a:latin typeface="Microsoft Sans Serif" pitchFamily="34" charset="0"/>
                <a:cs typeface="Microsoft Sans Serif" pitchFamily="34" charset="0"/>
              </a:rPr>
              <a:t>Brain activity: EEG result</a:t>
            </a:r>
            <a:endParaRPr lang="en-GB" dirty="0">
              <a:solidFill>
                <a:srgbClr val="FF0000"/>
              </a:solidFill>
              <a:latin typeface="Microsoft Sans Serif" pitchFamily="34" charset="0"/>
              <a:cs typeface="Microsoft Sans Serif" pitchFamily="34" charset="0"/>
            </a:endParaRPr>
          </a:p>
        </p:txBody>
      </p:sp>
      <p:pic>
        <p:nvPicPr>
          <p:cNvPr id="1026" name="Picture 2" descr="C:\Users\Kanan\Desktop\Kanan Personal\OXFORD PHILOSOPHICAL SOCIETY\IMG_4784.JPG"/>
          <p:cNvPicPr>
            <a:picLocks noGrp="1" noChangeAspect="1" noChangeArrowheads="1"/>
          </p:cNvPicPr>
          <p:nvPr>
            <p:ph idx="1"/>
          </p:nvPr>
        </p:nvPicPr>
        <p:blipFill>
          <a:blip r:embed="rId2" cstate="print"/>
          <a:srcRect t="34043" b="5499"/>
          <a:stretch>
            <a:fillRect/>
          </a:stretch>
        </p:blipFill>
        <p:spPr bwMode="auto">
          <a:xfrm>
            <a:off x="251520" y="735546"/>
            <a:ext cx="4248472" cy="2568539"/>
          </a:xfrm>
          <a:prstGeom prst="rect">
            <a:avLst/>
          </a:prstGeom>
          <a:noFill/>
        </p:spPr>
      </p:pic>
      <p:sp>
        <p:nvSpPr>
          <p:cNvPr id="5" name="TextBox 4"/>
          <p:cNvSpPr txBox="1"/>
          <p:nvPr/>
        </p:nvSpPr>
        <p:spPr>
          <a:xfrm>
            <a:off x="5076056" y="843558"/>
            <a:ext cx="3816424" cy="4431983"/>
          </a:xfrm>
          <a:prstGeom prst="rect">
            <a:avLst/>
          </a:prstGeom>
          <a:noFill/>
        </p:spPr>
        <p:txBody>
          <a:bodyPr wrap="square" rtlCol="0">
            <a:spAutoFit/>
          </a:bodyPr>
          <a:lstStyle/>
          <a:p>
            <a:pPr>
              <a:buFont typeface="Arial" pitchFamily="34" charset="0"/>
              <a:buChar char="•"/>
            </a:pPr>
            <a:r>
              <a:rPr lang="en-GB" sz="2200" dirty="0" smtClean="0">
                <a:latin typeface="Microsoft Sans Serif" pitchFamily="34" charset="0"/>
                <a:cs typeface="Microsoft Sans Serif" pitchFamily="34" charset="0"/>
              </a:rPr>
              <a:t>Delta waves1-4 hertz: deep, unconscious, dreamless sleep;</a:t>
            </a:r>
          </a:p>
          <a:p>
            <a:pPr>
              <a:buFont typeface="Arial" pitchFamily="34" charset="0"/>
              <a:buChar char="•"/>
            </a:pPr>
            <a:r>
              <a:rPr lang="en-GB" sz="2200" dirty="0" smtClean="0">
                <a:latin typeface="Microsoft Sans Serif" pitchFamily="34" charset="0"/>
                <a:cs typeface="Microsoft Sans Serif" pitchFamily="34" charset="0"/>
              </a:rPr>
              <a:t>Theta waves 4-8 hertz: light sleep or meditation;</a:t>
            </a:r>
          </a:p>
          <a:p>
            <a:pPr>
              <a:buFont typeface="Arial" pitchFamily="34" charset="0"/>
              <a:buChar char="•"/>
            </a:pPr>
            <a:r>
              <a:rPr lang="en-GB" sz="2200" dirty="0" smtClean="0">
                <a:latin typeface="Microsoft Sans Serif" pitchFamily="34" charset="0"/>
                <a:cs typeface="Microsoft Sans Serif" pitchFamily="34" charset="0"/>
              </a:rPr>
              <a:t>Alpha waves  8-12 hertz: synchronised activity:  observed during relaxed wakefulness;</a:t>
            </a:r>
          </a:p>
          <a:p>
            <a:pPr>
              <a:buFont typeface="Arial" pitchFamily="34" charset="0"/>
              <a:buChar char="•"/>
            </a:pPr>
            <a:r>
              <a:rPr lang="en-GB" sz="2200" dirty="0" smtClean="0">
                <a:latin typeface="Microsoft Sans Serif" pitchFamily="34" charset="0"/>
                <a:cs typeface="Microsoft Sans Serif" pitchFamily="34" charset="0"/>
              </a:rPr>
              <a:t>Beta wave  13-30 hertz: brain hits when it is wide awake;</a:t>
            </a:r>
          </a:p>
          <a:p>
            <a:endParaRPr lang="en-GB" dirty="0"/>
          </a:p>
        </p:txBody>
      </p:sp>
      <p:sp>
        <p:nvSpPr>
          <p:cNvPr id="6" name="Slide Number Placeholder 5"/>
          <p:cNvSpPr>
            <a:spLocks noGrp="1"/>
          </p:cNvSpPr>
          <p:nvPr>
            <p:ph type="sldNum" sz="quarter" idx="12"/>
          </p:nvPr>
        </p:nvSpPr>
        <p:spPr/>
        <p:txBody>
          <a:bodyPr/>
          <a:lstStyle/>
          <a:p>
            <a:fld id="{440CF80C-7C74-4106-ADEB-BD34A9543AEF}" type="slidenum">
              <a:rPr lang="en-GB" smtClean="0"/>
              <a:pPr/>
              <a:t>17</a:t>
            </a:fld>
            <a:endParaRPr lang="en-GB"/>
          </a:p>
        </p:txBody>
      </p:sp>
      <p:sp>
        <p:nvSpPr>
          <p:cNvPr id="7" name="Rectangle 6"/>
          <p:cNvSpPr/>
          <p:nvPr/>
        </p:nvSpPr>
        <p:spPr>
          <a:xfrm>
            <a:off x="0" y="3512284"/>
            <a:ext cx="5040560" cy="1631216"/>
          </a:xfrm>
          <a:prstGeom prst="rect">
            <a:avLst/>
          </a:prstGeom>
        </p:spPr>
        <p:txBody>
          <a:bodyPr wrap="square">
            <a:spAutoFit/>
          </a:bodyPr>
          <a:lstStyle/>
          <a:p>
            <a:pPr>
              <a:buFont typeface="Arial" pitchFamily="34" charset="0"/>
              <a:buChar char="•"/>
            </a:pPr>
            <a:r>
              <a:rPr lang="en-GB" sz="2000" dirty="0" smtClean="0">
                <a:latin typeface="Microsoft Sans Serif" pitchFamily="34" charset="0"/>
                <a:cs typeface="Microsoft Sans Serif" pitchFamily="34" charset="0"/>
              </a:rPr>
              <a:t>Gamma waves at 30-70 hertz creates consciousness. Gamma waves are associated with the formation of ideas, language and memory processing and various types of learning</a:t>
            </a:r>
          </a:p>
        </p:txBody>
      </p:sp>
      <p:sp>
        <p:nvSpPr>
          <p:cNvPr id="8" name="TextBox 7"/>
          <p:cNvSpPr txBox="1"/>
          <p:nvPr/>
        </p:nvSpPr>
        <p:spPr>
          <a:xfrm>
            <a:off x="6695728" y="4731990"/>
            <a:ext cx="2448272" cy="276999"/>
          </a:xfrm>
          <a:prstGeom prst="rect">
            <a:avLst/>
          </a:prstGeom>
          <a:noFill/>
        </p:spPr>
        <p:txBody>
          <a:bodyPr wrap="square" rtlCol="0">
            <a:spAutoFit/>
          </a:bodyPr>
          <a:lstStyle/>
          <a:p>
            <a:r>
              <a:rPr lang="en-GB" sz="1200" dirty="0" smtClean="0"/>
              <a:t>Source:  du </a:t>
            </a:r>
            <a:r>
              <a:rPr lang="en-GB" sz="1200" dirty="0" err="1" smtClean="0"/>
              <a:t>Sautoy</a:t>
            </a:r>
            <a:r>
              <a:rPr lang="en-GB" sz="1200" dirty="0" smtClean="0"/>
              <a:t>, (2016)</a:t>
            </a:r>
            <a:endParaRPr lang="en-GB"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57250"/>
          </a:xfrm>
        </p:spPr>
        <p:txBody>
          <a:bodyPr>
            <a:normAutofit/>
          </a:bodyPr>
          <a:lstStyle/>
          <a:p>
            <a:r>
              <a:rPr lang="en-GB" sz="4000" dirty="0" smtClean="0">
                <a:latin typeface="Microsoft Sans Serif" pitchFamily="34" charset="0"/>
                <a:cs typeface="Microsoft Sans Serif" pitchFamily="34" charset="0"/>
              </a:rPr>
              <a:t>Theory of Mirror Neuron</a:t>
            </a:r>
            <a:endParaRPr lang="en-GB" sz="4000" dirty="0">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440CF80C-7C74-4106-ADEB-BD34A9543AEF}" type="slidenum">
              <a:rPr lang="en-GB" smtClean="0"/>
              <a:pPr/>
              <a:t>18</a:t>
            </a:fld>
            <a:endParaRPr lang="en-GB"/>
          </a:p>
        </p:txBody>
      </p:sp>
      <p:pic>
        <p:nvPicPr>
          <p:cNvPr id="1026" name="Picture 2" descr="C:\Users\Kanan\Desktop\Kanan Personal\OXFORD PHILOSOPHICAL SOCIETY\monkeys.png"/>
          <p:cNvPicPr>
            <a:picLocks noGrp="1" noChangeAspect="1" noChangeArrowheads="1"/>
          </p:cNvPicPr>
          <p:nvPr>
            <p:ph idx="1"/>
          </p:nvPr>
        </p:nvPicPr>
        <p:blipFill>
          <a:blip r:embed="rId2" cstate="print"/>
          <a:srcRect/>
          <a:stretch>
            <a:fillRect/>
          </a:stretch>
        </p:blipFill>
        <p:spPr bwMode="auto">
          <a:xfrm>
            <a:off x="395537" y="1383618"/>
            <a:ext cx="3744416" cy="1422667"/>
          </a:xfrm>
          <a:prstGeom prst="rect">
            <a:avLst/>
          </a:prstGeom>
          <a:noFill/>
        </p:spPr>
      </p:pic>
      <p:pic>
        <p:nvPicPr>
          <p:cNvPr id="1027" name="Picture 3" descr="C:\Users\Kanan\Desktop\Kanan Personal\OXFORD PHILOSOPHICAL SOCIETY\blog-04-1.jpg"/>
          <p:cNvPicPr>
            <a:picLocks noChangeAspect="1" noChangeArrowheads="1"/>
          </p:cNvPicPr>
          <p:nvPr/>
        </p:nvPicPr>
        <p:blipFill>
          <a:blip r:embed="rId3" cstate="print"/>
          <a:srcRect/>
          <a:stretch>
            <a:fillRect/>
          </a:stretch>
        </p:blipFill>
        <p:spPr bwMode="auto">
          <a:xfrm>
            <a:off x="467544" y="3057804"/>
            <a:ext cx="3608910" cy="1566174"/>
          </a:xfrm>
          <a:prstGeom prst="rect">
            <a:avLst/>
          </a:prstGeom>
          <a:noFill/>
        </p:spPr>
      </p:pic>
      <p:sp>
        <p:nvSpPr>
          <p:cNvPr id="8" name="TextBox 7"/>
          <p:cNvSpPr txBox="1"/>
          <p:nvPr/>
        </p:nvSpPr>
        <p:spPr>
          <a:xfrm>
            <a:off x="4427984" y="771550"/>
            <a:ext cx="4392488" cy="3816429"/>
          </a:xfrm>
          <a:prstGeom prst="rect">
            <a:avLst/>
          </a:prstGeom>
          <a:noFill/>
        </p:spPr>
        <p:txBody>
          <a:bodyPr wrap="square" rtlCol="0">
            <a:spAutoFit/>
          </a:bodyPr>
          <a:lstStyle/>
          <a:p>
            <a:pPr algn="just">
              <a:buFont typeface="Arial" pitchFamily="34" charset="0"/>
              <a:buChar char="•"/>
            </a:pPr>
            <a:r>
              <a:rPr lang="en-GB" sz="2200" dirty="0" smtClean="0">
                <a:latin typeface="Microsoft Sans Serif" pitchFamily="34" charset="0"/>
                <a:cs typeface="Microsoft Sans Serif" pitchFamily="34" charset="0"/>
              </a:rPr>
              <a:t>University of Parma research;</a:t>
            </a:r>
          </a:p>
          <a:p>
            <a:pPr algn="just">
              <a:buFont typeface="Arial" pitchFamily="34" charset="0"/>
              <a:buChar char="•"/>
            </a:pPr>
            <a:r>
              <a:rPr lang="en-GB" sz="2200" dirty="0" smtClean="0">
                <a:latin typeface="Microsoft Sans Serif" pitchFamily="34" charset="0"/>
                <a:cs typeface="Microsoft Sans Serif" pitchFamily="34" charset="0"/>
              </a:rPr>
              <a:t> A class of neurons that fire both when  an individual performs an action and when the individual observes the same action performed by someone else;</a:t>
            </a:r>
          </a:p>
          <a:p>
            <a:pPr algn="just">
              <a:buFont typeface="Arial" pitchFamily="34" charset="0"/>
              <a:buChar char="•"/>
            </a:pPr>
            <a:r>
              <a:rPr lang="en-GB" sz="2200" dirty="0" smtClean="0">
                <a:latin typeface="Microsoft Sans Serif" pitchFamily="34" charset="0"/>
                <a:cs typeface="Microsoft Sans Serif" pitchFamily="34" charset="0"/>
              </a:rPr>
              <a:t>Loops exist  between brains. The same thought and feeling can arise in different minds, with invisible networks filling the space between them.</a:t>
            </a:r>
            <a:endParaRPr lang="en-GB" sz="2200" dirty="0">
              <a:latin typeface="Microsoft Sans Serif" pitchFamily="34" charset="0"/>
              <a:cs typeface="Microsoft Sans Serif" pitchFamily="34" charset="0"/>
            </a:endParaRPr>
          </a:p>
        </p:txBody>
      </p:sp>
      <p:sp>
        <p:nvSpPr>
          <p:cNvPr id="9" name="Rectangle 8"/>
          <p:cNvSpPr/>
          <p:nvPr/>
        </p:nvSpPr>
        <p:spPr>
          <a:xfrm>
            <a:off x="179512" y="4515966"/>
            <a:ext cx="4392488" cy="461665"/>
          </a:xfrm>
          <a:prstGeom prst="rect">
            <a:avLst/>
          </a:prstGeom>
        </p:spPr>
        <p:txBody>
          <a:bodyPr wrap="square">
            <a:spAutoFit/>
          </a:bodyPr>
          <a:lstStyle/>
          <a:p>
            <a:r>
              <a:rPr lang="en-GB" sz="1200" dirty="0" smtClean="0">
                <a:hlinkClick r:id="rId4"/>
              </a:rPr>
              <a:t>Source: https://www.researchitaly.it/en/success-stories/cnr-and-university-of-parma-a-new-research-unit-to-study-mirror-neurons/</a:t>
            </a:r>
            <a:endParaRPr lang="en-GB"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Microsoft Sans Serif" pitchFamily="34" charset="0"/>
                <a:cs typeface="Microsoft Sans Serif" pitchFamily="34" charset="0"/>
              </a:rPr>
              <a:t>A challenge</a:t>
            </a:r>
            <a:endParaRPr lang="en-GB" dirty="0">
              <a:solidFill>
                <a:srgbClr val="FF00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395536" y="1059582"/>
            <a:ext cx="7992888" cy="3888432"/>
          </a:xfrm>
        </p:spPr>
        <p:txBody>
          <a:bodyPr>
            <a:normAutofit fontScale="77500" lnSpcReduction="20000"/>
          </a:bodyPr>
          <a:lstStyle/>
          <a:p>
            <a:r>
              <a:rPr lang="en-GB" sz="3500" dirty="0" err="1" smtClean="0">
                <a:latin typeface="Microsoft Sans Serif" pitchFamily="34" charset="0"/>
                <a:cs typeface="Microsoft Sans Serif" pitchFamily="34" charset="0"/>
              </a:rPr>
              <a:t>Connectome</a:t>
            </a:r>
            <a:r>
              <a:rPr lang="en-GB" sz="3500" dirty="0" smtClean="0">
                <a:latin typeface="Microsoft Sans Serif" pitchFamily="34" charset="0"/>
                <a:cs typeface="Microsoft Sans Serif" pitchFamily="34" charset="0"/>
              </a:rPr>
              <a:t>: Precise map of neural connections;</a:t>
            </a:r>
          </a:p>
          <a:p>
            <a:r>
              <a:rPr lang="en-GB" sz="3500" dirty="0" smtClean="0">
                <a:latin typeface="Microsoft Sans Serif" pitchFamily="34" charset="0"/>
                <a:cs typeface="Microsoft Sans Serif" pitchFamily="34" charset="0"/>
              </a:rPr>
              <a:t>86 billion neurons’ connection need to be explored. So far 302 connections we understood;</a:t>
            </a:r>
          </a:p>
          <a:p>
            <a:pPr lvl="1"/>
            <a:r>
              <a:rPr lang="en-GB" sz="3500" dirty="0" smtClean="0">
                <a:latin typeface="Microsoft Sans Serif" pitchFamily="34" charset="0"/>
                <a:cs typeface="Microsoft Sans Serif" pitchFamily="34" charset="0"/>
              </a:rPr>
              <a:t>Nematode </a:t>
            </a:r>
            <a:r>
              <a:rPr lang="en-GB" sz="3500" i="1" dirty="0" err="1" smtClean="0">
                <a:latin typeface="Microsoft Sans Serif" pitchFamily="34" charset="0"/>
                <a:cs typeface="Microsoft Sans Serif" pitchFamily="34" charset="0"/>
              </a:rPr>
              <a:t>Caenorhabditis</a:t>
            </a:r>
            <a:r>
              <a:rPr lang="en-GB" sz="3500" i="1" dirty="0" smtClean="0">
                <a:latin typeface="Microsoft Sans Serif" pitchFamily="34" charset="0"/>
                <a:cs typeface="Microsoft Sans Serif" pitchFamily="34" charset="0"/>
              </a:rPr>
              <a:t> </a:t>
            </a:r>
            <a:r>
              <a:rPr lang="en-GB" sz="3500" i="1" dirty="0" err="1" smtClean="0">
                <a:latin typeface="Microsoft Sans Serif" pitchFamily="34" charset="0"/>
                <a:cs typeface="Microsoft Sans Serif" pitchFamily="34" charset="0"/>
              </a:rPr>
              <a:t>elegans</a:t>
            </a:r>
            <a:endParaRPr lang="en-GB" sz="3500" i="1" dirty="0" smtClean="0">
              <a:latin typeface="Microsoft Sans Serif" pitchFamily="34" charset="0"/>
              <a:cs typeface="Microsoft Sans Serif" pitchFamily="34" charset="0"/>
            </a:endParaRPr>
          </a:p>
          <a:p>
            <a:pPr lvl="1"/>
            <a:r>
              <a:rPr lang="en-GB" sz="3500" dirty="0" smtClean="0">
                <a:latin typeface="Microsoft Sans Serif" pitchFamily="34" charset="0"/>
                <a:cs typeface="Microsoft Sans Serif" pitchFamily="34" charset="0"/>
              </a:rPr>
              <a:t>Connections differ in strength;</a:t>
            </a:r>
          </a:p>
          <a:p>
            <a:pPr lvl="1"/>
            <a:r>
              <a:rPr lang="en-GB" sz="3500" dirty="0" smtClean="0">
                <a:latin typeface="Microsoft Sans Serif" pitchFamily="34" charset="0"/>
                <a:cs typeface="Microsoft Sans Serif" pitchFamily="34" charset="0"/>
              </a:rPr>
              <a:t>Genes influence neural connections;</a:t>
            </a:r>
          </a:p>
          <a:p>
            <a:pPr lvl="1"/>
            <a:r>
              <a:rPr lang="en-GB" sz="3500" dirty="0" smtClean="0">
                <a:latin typeface="Microsoft Sans Serif" pitchFamily="34" charset="0"/>
                <a:cs typeface="Microsoft Sans Serif" pitchFamily="34" charset="0"/>
              </a:rPr>
              <a:t>Modular brain: Nodes and module</a:t>
            </a:r>
          </a:p>
          <a:p>
            <a:pPr lvl="1">
              <a:buNone/>
            </a:pPr>
            <a:r>
              <a:rPr lang="en-GB" dirty="0" smtClean="0"/>
              <a:t> </a:t>
            </a:r>
            <a:r>
              <a:rPr lang="en-GB" sz="1900" dirty="0" smtClean="0"/>
              <a:t>[Source: New Scientist, 6 July 2019; Nature, DOI: 10.1038/s41586-019-1352-7; Scientific American, July 2019)</a:t>
            </a:r>
          </a:p>
          <a:p>
            <a:pPr lvl="1"/>
            <a:endParaRPr lang="en-GB" dirty="0" smtClean="0"/>
          </a:p>
          <a:p>
            <a:endParaRPr lang="en-GB" dirty="0"/>
          </a:p>
        </p:txBody>
      </p:sp>
      <p:sp>
        <p:nvSpPr>
          <p:cNvPr id="4" name="Slide Number Placeholder 3"/>
          <p:cNvSpPr>
            <a:spLocks noGrp="1"/>
          </p:cNvSpPr>
          <p:nvPr>
            <p:ph type="sldNum" sz="quarter" idx="12"/>
          </p:nvPr>
        </p:nvSpPr>
        <p:spPr/>
        <p:txBody>
          <a:bodyPr/>
          <a:lstStyle/>
          <a:p>
            <a:fld id="{440CF80C-7C74-4106-ADEB-BD34A9543AEF}" type="slidenum">
              <a:rPr lang="en-GB" smtClean="0"/>
              <a:pPr/>
              <a:t>19</a:t>
            </a:fld>
            <a:endParaRPr lang="en-GB"/>
          </a:p>
        </p:txBody>
      </p:sp>
      <p:pic>
        <p:nvPicPr>
          <p:cNvPr id="32769" name="Picture 1" descr="C:\Users\Kanan\Desktop\Kanan Personal\OXFORD PHILOSOPHICAL SOCIETY\Earth worm.jpg"/>
          <p:cNvPicPr>
            <a:picLocks noChangeAspect="1" noChangeArrowheads="1"/>
          </p:cNvPicPr>
          <p:nvPr/>
        </p:nvPicPr>
        <p:blipFill>
          <a:blip r:embed="rId2" cstate="print"/>
          <a:srcRect/>
          <a:stretch>
            <a:fillRect/>
          </a:stretch>
        </p:blipFill>
        <p:spPr bwMode="auto">
          <a:xfrm>
            <a:off x="7515200" y="0"/>
            <a:ext cx="1628800" cy="1221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Microsoft Sans Serif" pitchFamily="34" charset="0"/>
                <a:cs typeface="Microsoft Sans Serif" pitchFamily="34" charset="0"/>
              </a:rPr>
              <a:t>Delimitation</a:t>
            </a:r>
            <a:endParaRPr lang="en-GB" dirty="0">
              <a:solidFill>
                <a:srgbClr val="FF0000"/>
              </a:solidFill>
              <a:latin typeface="Microsoft Sans Serif" pitchFamily="34" charset="0"/>
              <a:cs typeface="Microsoft Sans Serif" pitchFamily="34" charset="0"/>
            </a:endParaRPr>
          </a:p>
        </p:txBody>
      </p:sp>
      <p:sp>
        <p:nvSpPr>
          <p:cNvPr id="3" name="Content Placeholder 2"/>
          <p:cNvSpPr>
            <a:spLocks noGrp="1"/>
          </p:cNvSpPr>
          <p:nvPr>
            <p:ph idx="1"/>
          </p:nvPr>
        </p:nvSpPr>
        <p:spPr/>
        <p:txBody>
          <a:bodyPr>
            <a:normAutofit fontScale="85000" lnSpcReduction="10000"/>
          </a:bodyPr>
          <a:lstStyle/>
          <a:p>
            <a:pPr algn="just"/>
            <a:r>
              <a:rPr lang="en-GB" dirty="0" smtClean="0">
                <a:latin typeface="Microsoft Sans Serif" pitchFamily="34" charset="0"/>
                <a:cs typeface="Microsoft Sans Serif" pitchFamily="34" charset="0"/>
              </a:rPr>
              <a:t>I am not an expert talking in front of way about the subject matter, rather this is my personal journey of exploring the subject matter- “consciousness=subjective experience”;</a:t>
            </a:r>
          </a:p>
          <a:p>
            <a:pPr algn="just"/>
            <a:r>
              <a:rPr lang="en-GB" dirty="0" smtClean="0">
                <a:latin typeface="Microsoft Sans Serif" pitchFamily="34" charset="0"/>
                <a:cs typeface="Microsoft Sans Serif" pitchFamily="34" charset="0"/>
              </a:rPr>
              <a:t>My journey today is not spiritual one, rather through the landscape of the Cognitive Neuroscience and Quantum Mechanics;</a:t>
            </a:r>
          </a:p>
          <a:p>
            <a:pPr algn="just"/>
            <a:r>
              <a:rPr lang="en-GB" dirty="0" smtClean="0">
                <a:latin typeface="Microsoft Sans Serif" pitchFamily="34" charset="0"/>
                <a:cs typeface="Microsoft Sans Serif" pitchFamily="34" charset="0"/>
              </a:rPr>
              <a:t>My journey  is ongoing.</a:t>
            </a:r>
            <a:endParaRPr lang="en-GB" dirty="0">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440CF80C-7C74-4106-ADEB-BD34A9543AEF}" type="slidenum">
              <a:rPr lang="en-GB" smtClean="0"/>
              <a:pPr/>
              <a:t>2</a:t>
            </a:fld>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solidFill>
                  <a:srgbClr val="FF0000"/>
                </a:solidFill>
                <a:latin typeface="Microsoft Sans Serif" pitchFamily="34" charset="0"/>
                <a:cs typeface="Microsoft Sans Serif" pitchFamily="34" charset="0"/>
              </a:rPr>
              <a:t>Qubit</a:t>
            </a:r>
            <a:r>
              <a:rPr lang="en-GB" dirty="0" smtClean="0">
                <a:solidFill>
                  <a:srgbClr val="FF0000"/>
                </a:solidFill>
                <a:latin typeface="Microsoft Sans Serif" pitchFamily="34" charset="0"/>
                <a:cs typeface="Microsoft Sans Serif" pitchFamily="34" charset="0"/>
              </a:rPr>
              <a:t> and </a:t>
            </a:r>
            <a:r>
              <a:rPr lang="en-GB" dirty="0" err="1" smtClean="0">
                <a:solidFill>
                  <a:srgbClr val="FF0000"/>
                </a:solidFill>
                <a:latin typeface="Microsoft Sans Serif" pitchFamily="34" charset="0"/>
                <a:cs typeface="Microsoft Sans Serif" pitchFamily="34" charset="0"/>
              </a:rPr>
              <a:t>Qbism</a:t>
            </a:r>
            <a:endParaRPr lang="en-GB" dirty="0">
              <a:solidFill>
                <a:srgbClr val="FF0000"/>
              </a:solidFill>
              <a:latin typeface="Microsoft Sans Serif" pitchFamily="34" charset="0"/>
              <a:cs typeface="Microsoft Sans Serif" pitchFamily="34" charset="0"/>
            </a:endParaRPr>
          </a:p>
        </p:txBody>
      </p:sp>
      <p:sp>
        <p:nvSpPr>
          <p:cNvPr id="3" name="Subtitle 2"/>
          <p:cNvSpPr>
            <a:spLocks noGrp="1"/>
          </p:cNvSpPr>
          <p:nvPr>
            <p:ph type="subTitle" idx="1"/>
          </p:nvPr>
        </p:nvSpPr>
        <p:spPr/>
        <p:txBody>
          <a:bodyPr/>
          <a:lstStyle/>
          <a:p>
            <a:endParaRPr lang="en-GB"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Microsoft Sans Serif" pitchFamily="34" charset="0"/>
                <a:cs typeface="Microsoft Sans Serif" pitchFamily="34" charset="0"/>
              </a:rPr>
              <a:t>Why Quantum mechanics </a:t>
            </a:r>
            <a:r>
              <a:rPr lang="en-GB" dirty="0" smtClean="0">
                <a:solidFill>
                  <a:srgbClr val="FF0000"/>
                </a:solidFill>
              </a:rPr>
              <a:t>?</a:t>
            </a:r>
            <a:endParaRPr lang="en-GB" dirty="0">
              <a:solidFill>
                <a:srgbClr val="FF0000"/>
              </a:solidFill>
            </a:endParaRPr>
          </a:p>
        </p:txBody>
      </p:sp>
      <p:sp>
        <p:nvSpPr>
          <p:cNvPr id="3" name="Content Placeholder 2"/>
          <p:cNvSpPr>
            <a:spLocks noGrp="1"/>
          </p:cNvSpPr>
          <p:nvPr>
            <p:ph idx="1"/>
          </p:nvPr>
        </p:nvSpPr>
        <p:spPr/>
        <p:txBody>
          <a:bodyPr>
            <a:normAutofit fontScale="92500"/>
          </a:bodyPr>
          <a:lstStyle/>
          <a:p>
            <a:pPr algn="just"/>
            <a:r>
              <a:rPr lang="en-GB" dirty="0" smtClean="0">
                <a:latin typeface="Microsoft Sans Serif" pitchFamily="34" charset="0"/>
                <a:cs typeface="Microsoft Sans Serif" pitchFamily="34" charset="0"/>
              </a:rPr>
              <a:t>Quantum mechanics plays a role in the brain, since quantum mechanics determine the shapes and properties of molecules like neurotransmitters and proteins, and these molecules affect how the brain works. </a:t>
            </a:r>
          </a:p>
          <a:p>
            <a:pPr algn="just"/>
            <a:r>
              <a:rPr lang="en-GB" dirty="0" err="1" smtClean="0">
                <a:latin typeface="Microsoft Sans Serif" pitchFamily="34" charset="0"/>
                <a:cs typeface="Microsoft Sans Serif" pitchFamily="34" charset="0"/>
              </a:rPr>
              <a:t>E.g</a:t>
            </a:r>
            <a:r>
              <a:rPr lang="en-GB" dirty="0" smtClean="0">
                <a:latin typeface="Microsoft Sans Serif" pitchFamily="34" charset="0"/>
                <a:cs typeface="Microsoft Sans Serif" pitchFamily="34" charset="0"/>
              </a:rPr>
              <a:t> Influence of Morphine on the level of consciousness.</a:t>
            </a:r>
            <a:endParaRPr lang="en-GB" dirty="0">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440CF80C-7C74-4106-ADEB-BD34A9543AEF}" type="slidenum">
              <a:rPr lang="en-GB" smtClean="0"/>
              <a:pPr/>
              <a:t>21</a:t>
            </a:fld>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122" name="Picture 2" descr="C:\Users\Kanan\Desktop\Kanan Personal\OXFORD PHILOSOPHICAL SOCIETY\250px-Penrose-dreieck.svg.png"/>
          <p:cNvPicPr>
            <a:picLocks noGrp="1" noChangeAspect="1" noChangeArrowheads="1"/>
          </p:cNvPicPr>
          <p:nvPr>
            <p:ph idx="1"/>
          </p:nvPr>
        </p:nvPicPr>
        <p:blipFill>
          <a:blip r:embed="rId2" cstate="print"/>
          <a:srcRect/>
          <a:stretch>
            <a:fillRect/>
          </a:stretch>
        </p:blipFill>
        <p:spPr bwMode="auto">
          <a:xfrm>
            <a:off x="0" y="249492"/>
            <a:ext cx="2843808" cy="1936634"/>
          </a:xfrm>
          <a:prstGeom prst="rect">
            <a:avLst/>
          </a:prstGeom>
          <a:noFill/>
        </p:spPr>
      </p:pic>
      <p:pic>
        <p:nvPicPr>
          <p:cNvPr id="5126" name="Picture 6" descr="Related image"/>
          <p:cNvPicPr>
            <a:picLocks noChangeAspect="1" noChangeArrowheads="1"/>
          </p:cNvPicPr>
          <p:nvPr/>
        </p:nvPicPr>
        <p:blipFill>
          <a:blip r:embed="rId3" cstate="print"/>
          <a:srcRect/>
          <a:stretch>
            <a:fillRect/>
          </a:stretch>
        </p:blipFill>
        <p:spPr bwMode="auto">
          <a:xfrm>
            <a:off x="251521" y="2787775"/>
            <a:ext cx="2736303" cy="1775177"/>
          </a:xfrm>
          <a:prstGeom prst="rect">
            <a:avLst/>
          </a:prstGeom>
          <a:noFill/>
        </p:spPr>
      </p:pic>
      <p:sp>
        <p:nvSpPr>
          <p:cNvPr id="7" name="TextBox 6"/>
          <p:cNvSpPr txBox="1"/>
          <p:nvPr/>
        </p:nvSpPr>
        <p:spPr>
          <a:xfrm>
            <a:off x="899592" y="4774168"/>
            <a:ext cx="2088232" cy="276999"/>
          </a:xfrm>
          <a:prstGeom prst="rect">
            <a:avLst/>
          </a:prstGeom>
          <a:noFill/>
        </p:spPr>
        <p:txBody>
          <a:bodyPr wrap="square" rtlCol="0">
            <a:spAutoFit/>
          </a:bodyPr>
          <a:lstStyle/>
          <a:p>
            <a:r>
              <a:rPr lang="en-GB" sz="1200" dirty="0" smtClean="0"/>
              <a:t>(Source: Phys.org, 2015)</a:t>
            </a:r>
            <a:endParaRPr lang="en-GB" sz="1200" dirty="0"/>
          </a:p>
        </p:txBody>
      </p:sp>
      <p:sp>
        <p:nvSpPr>
          <p:cNvPr id="8" name="TextBox 7"/>
          <p:cNvSpPr txBox="1"/>
          <p:nvPr/>
        </p:nvSpPr>
        <p:spPr>
          <a:xfrm>
            <a:off x="4283968" y="2679762"/>
            <a:ext cx="3960440" cy="2339102"/>
          </a:xfrm>
          <a:prstGeom prst="rect">
            <a:avLst/>
          </a:prstGeom>
          <a:noFill/>
        </p:spPr>
        <p:txBody>
          <a:bodyPr wrap="square" rtlCol="0">
            <a:spAutoFit/>
          </a:bodyPr>
          <a:lstStyle/>
          <a:p>
            <a:pPr>
              <a:buFont typeface="Arial" pitchFamily="34" charset="0"/>
              <a:buChar char="•"/>
            </a:pPr>
            <a:endParaRPr lang="en-GB" dirty="0" smtClean="0">
              <a:latin typeface="Microsoft Sans Serif" pitchFamily="34" charset="0"/>
              <a:cs typeface="Microsoft Sans Serif" pitchFamily="34" charset="0"/>
            </a:endParaRPr>
          </a:p>
          <a:p>
            <a:pPr>
              <a:buFont typeface="Arial" pitchFamily="34" charset="0"/>
              <a:buChar char="•"/>
            </a:pPr>
            <a:r>
              <a:rPr lang="en-GB" sz="3200" dirty="0" smtClean="0">
                <a:solidFill>
                  <a:srgbClr val="0070C0"/>
                </a:solidFill>
                <a:latin typeface="Microsoft Sans Serif" pitchFamily="34" charset="0"/>
                <a:cs typeface="Microsoft Sans Serif" pitchFamily="34" charset="0"/>
              </a:rPr>
              <a:t>Possibility is a holistic view, impossibility is a localised view.</a:t>
            </a:r>
            <a:endParaRPr lang="en-GB" sz="3200" dirty="0">
              <a:solidFill>
                <a:srgbClr val="0070C0"/>
              </a:solidFill>
              <a:latin typeface="Microsoft Sans Serif" pitchFamily="34" charset="0"/>
              <a:cs typeface="Microsoft Sans Serif" pitchFamily="34" charset="0"/>
            </a:endParaRPr>
          </a:p>
        </p:txBody>
      </p:sp>
      <p:sp>
        <p:nvSpPr>
          <p:cNvPr id="9" name="Slide Number Placeholder 8"/>
          <p:cNvSpPr>
            <a:spLocks noGrp="1"/>
          </p:cNvSpPr>
          <p:nvPr>
            <p:ph type="sldNum" sz="quarter" idx="12"/>
          </p:nvPr>
        </p:nvSpPr>
        <p:spPr>
          <a:xfrm>
            <a:off x="6804248" y="4731990"/>
            <a:ext cx="2133600" cy="273844"/>
          </a:xfrm>
        </p:spPr>
        <p:txBody>
          <a:bodyPr/>
          <a:lstStyle/>
          <a:p>
            <a:fld id="{440CF80C-7C74-4106-ADEB-BD34A9543AEF}" type="slidenum">
              <a:rPr lang="en-GB" smtClean="0"/>
              <a:pPr/>
              <a:t>22</a:t>
            </a:fld>
            <a:endParaRPr lang="en-GB" dirty="0"/>
          </a:p>
        </p:txBody>
      </p:sp>
      <p:sp>
        <p:nvSpPr>
          <p:cNvPr id="11" name="TextBox 10"/>
          <p:cNvSpPr txBox="1"/>
          <p:nvPr/>
        </p:nvSpPr>
        <p:spPr>
          <a:xfrm>
            <a:off x="3995936" y="681540"/>
            <a:ext cx="4680520" cy="1569660"/>
          </a:xfrm>
          <a:prstGeom prst="rect">
            <a:avLst/>
          </a:prstGeom>
          <a:noFill/>
        </p:spPr>
        <p:txBody>
          <a:bodyPr wrap="square" rtlCol="0">
            <a:spAutoFit/>
          </a:bodyPr>
          <a:lstStyle/>
          <a:p>
            <a:pPr>
              <a:buFont typeface="Arial" pitchFamily="34" charset="0"/>
              <a:buChar char="•"/>
            </a:pPr>
            <a:r>
              <a:rPr lang="en-GB" sz="3200" dirty="0" smtClean="0">
                <a:solidFill>
                  <a:srgbClr val="FF0000"/>
                </a:solidFill>
                <a:latin typeface="Microsoft Sans Serif" pitchFamily="34" charset="0"/>
                <a:cs typeface="Microsoft Sans Serif" pitchFamily="34" charset="0"/>
              </a:rPr>
              <a:t>Impossibility is a holistic view, possibility is a localised 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12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565572"/>
          </a:xfrm>
        </p:spPr>
        <p:txBody>
          <a:bodyPr>
            <a:noAutofit/>
          </a:bodyPr>
          <a:lstStyle/>
          <a:p>
            <a:r>
              <a:rPr lang="en-GB" sz="3600" dirty="0" smtClean="0">
                <a:solidFill>
                  <a:srgbClr val="FF0000"/>
                </a:solidFill>
                <a:latin typeface="Microsoft Sans Serif" pitchFamily="34" charset="0"/>
                <a:cs typeface="Microsoft Sans Serif" pitchFamily="34" charset="0"/>
              </a:rPr>
              <a:t>Quantum Brain: Penrose and </a:t>
            </a:r>
            <a:r>
              <a:rPr lang="en-GB" sz="3600" dirty="0" err="1" smtClean="0">
                <a:solidFill>
                  <a:srgbClr val="FF0000"/>
                </a:solidFill>
                <a:latin typeface="Microsoft Sans Serif" pitchFamily="34" charset="0"/>
                <a:cs typeface="Microsoft Sans Serif" pitchFamily="34" charset="0"/>
              </a:rPr>
              <a:t>Hameroff</a:t>
            </a:r>
            <a:r>
              <a:rPr lang="en-GB" sz="3600" dirty="0" smtClean="0">
                <a:solidFill>
                  <a:srgbClr val="FF0000"/>
                </a:solidFill>
                <a:latin typeface="Microsoft Sans Serif" pitchFamily="34" charset="0"/>
                <a:cs typeface="Microsoft Sans Serif" pitchFamily="34" charset="0"/>
              </a:rPr>
              <a:t> scheme</a:t>
            </a:r>
            <a:endParaRPr lang="en-GB" sz="3600" dirty="0">
              <a:solidFill>
                <a:srgbClr val="FF00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179512" y="843558"/>
            <a:ext cx="6264696" cy="3834426"/>
          </a:xfrm>
        </p:spPr>
        <p:txBody>
          <a:bodyPr>
            <a:noAutofit/>
          </a:bodyPr>
          <a:lstStyle/>
          <a:p>
            <a:pPr algn="just"/>
            <a:r>
              <a:rPr lang="en-GB" sz="2000" dirty="0" smtClean="0">
                <a:latin typeface="Microsoft Sans Serif" pitchFamily="34" charset="0"/>
                <a:cs typeface="Microsoft Sans Serif" pitchFamily="34" charset="0"/>
              </a:rPr>
              <a:t>The brain’s neurons contain hollow cylindrical polymers called microtubules, which is made up of individual proteins known as </a:t>
            </a:r>
            <a:r>
              <a:rPr lang="en-GB" sz="2000" dirty="0" err="1" smtClean="0">
                <a:latin typeface="Microsoft Sans Serif" pitchFamily="34" charset="0"/>
                <a:cs typeface="Microsoft Sans Serif" pitchFamily="34" charset="0"/>
              </a:rPr>
              <a:t>tubulin</a:t>
            </a:r>
            <a:r>
              <a:rPr lang="en-GB" sz="2000" dirty="0" smtClean="0">
                <a:latin typeface="Microsoft Sans Serif" pitchFamily="34" charset="0"/>
                <a:cs typeface="Microsoft Sans Serif" pitchFamily="34" charset="0"/>
              </a:rPr>
              <a:t>;</a:t>
            </a:r>
          </a:p>
          <a:p>
            <a:pPr algn="just"/>
            <a:r>
              <a:rPr lang="en-GB" sz="2000" dirty="0" err="1" smtClean="0">
                <a:latin typeface="Microsoft Sans Serif" pitchFamily="34" charset="0"/>
                <a:cs typeface="Microsoft Sans Serif" pitchFamily="34" charset="0"/>
              </a:rPr>
              <a:t>Tubulin</a:t>
            </a:r>
            <a:r>
              <a:rPr lang="en-GB" sz="2000" dirty="0" smtClean="0">
                <a:latin typeface="Microsoft Sans Serif" pitchFamily="34" charset="0"/>
                <a:cs typeface="Microsoft Sans Serif" pitchFamily="34" charset="0"/>
              </a:rPr>
              <a:t> exist in a superposition of two slightly different shapes;</a:t>
            </a:r>
          </a:p>
          <a:p>
            <a:pPr algn="just"/>
            <a:r>
              <a:rPr lang="en-GB" sz="2000" dirty="0" smtClean="0">
                <a:latin typeface="Microsoft Sans Serif" pitchFamily="34" charset="0"/>
                <a:cs typeface="Microsoft Sans Serif" pitchFamily="34" charset="0"/>
              </a:rPr>
              <a:t>Coherent superposition is maintained for a significant time, allowing for preconscious processes to emerge;</a:t>
            </a:r>
          </a:p>
          <a:p>
            <a:pPr algn="just"/>
            <a:r>
              <a:rPr lang="en-GB" sz="2000" dirty="0" smtClean="0">
                <a:latin typeface="Microsoft Sans Serif" pitchFamily="34" charset="0"/>
                <a:cs typeface="Microsoft Sans Serif" pitchFamily="34" charset="0"/>
              </a:rPr>
              <a:t>Objective reduction (OR) of the superposition takes place when critical threshold is reached and consciousness is switched on.</a:t>
            </a:r>
          </a:p>
          <a:p>
            <a:pPr algn="just"/>
            <a:r>
              <a:rPr lang="en-GB" sz="2000" dirty="0" smtClean="0">
                <a:latin typeface="Microsoft Sans Serif" pitchFamily="34" charset="0"/>
                <a:cs typeface="Microsoft Sans Serif" pitchFamily="34" charset="0"/>
              </a:rPr>
              <a:t>Max </a:t>
            </a:r>
            <a:r>
              <a:rPr lang="en-GB" sz="2000" dirty="0" err="1" smtClean="0">
                <a:latin typeface="Microsoft Sans Serif" pitchFamily="34" charset="0"/>
                <a:cs typeface="Microsoft Sans Serif" pitchFamily="34" charset="0"/>
              </a:rPr>
              <a:t>Tegmark</a:t>
            </a:r>
            <a:r>
              <a:rPr lang="en-GB" sz="2000" dirty="0" smtClean="0">
                <a:latin typeface="Microsoft Sans Serif" pitchFamily="34" charset="0"/>
                <a:cs typeface="Microsoft Sans Serif" pitchFamily="34" charset="0"/>
              </a:rPr>
              <a:t> calculates quantum events in microtubules survive 10</a:t>
            </a:r>
            <a:r>
              <a:rPr lang="en-GB" sz="2000" baseline="30000" dirty="0" smtClean="0">
                <a:latin typeface="Microsoft Sans Serif" pitchFamily="34" charset="0"/>
                <a:cs typeface="Microsoft Sans Serif" pitchFamily="34" charset="0"/>
              </a:rPr>
              <a:t>-13</a:t>
            </a:r>
            <a:r>
              <a:rPr lang="en-GB" sz="2000" dirty="0" smtClean="0">
                <a:latin typeface="Microsoft Sans Serif" pitchFamily="34" charset="0"/>
                <a:cs typeface="Microsoft Sans Serif" pitchFamily="34" charset="0"/>
              </a:rPr>
              <a:t> s-10</a:t>
            </a:r>
            <a:r>
              <a:rPr lang="en-GB" sz="2000" baseline="30000" dirty="0" smtClean="0">
                <a:latin typeface="Microsoft Sans Serif" pitchFamily="34" charset="0"/>
                <a:cs typeface="Microsoft Sans Serif" pitchFamily="34" charset="0"/>
              </a:rPr>
              <a:t>-20</a:t>
            </a:r>
            <a:r>
              <a:rPr lang="en-GB" sz="2000" dirty="0" smtClean="0">
                <a:latin typeface="Microsoft Sans Serif" pitchFamily="34" charset="0"/>
                <a:cs typeface="Microsoft Sans Serif" pitchFamily="34" charset="0"/>
              </a:rPr>
              <a:t> s</a:t>
            </a:r>
            <a:endParaRPr lang="en-GB"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440CF80C-7C74-4106-ADEB-BD34A9543AEF}" type="slidenum">
              <a:rPr lang="en-GB" smtClean="0"/>
              <a:pPr/>
              <a:t>23</a:t>
            </a:fld>
            <a:endParaRPr lang="en-GB"/>
          </a:p>
        </p:txBody>
      </p:sp>
      <p:pic>
        <p:nvPicPr>
          <p:cNvPr id="1026" name="Picture 2" descr="C:\Users\Kanan\Desktop\Kanan Personal\OXFORD PHILOSOPHICAL SOCIETY\Tubilin.jpg"/>
          <p:cNvPicPr>
            <a:picLocks noChangeAspect="1" noChangeArrowheads="1"/>
          </p:cNvPicPr>
          <p:nvPr/>
        </p:nvPicPr>
        <p:blipFill>
          <a:blip r:embed="rId2" cstate="print"/>
          <a:srcRect/>
          <a:stretch>
            <a:fillRect/>
          </a:stretch>
        </p:blipFill>
        <p:spPr bwMode="auto">
          <a:xfrm>
            <a:off x="6660232" y="1347614"/>
            <a:ext cx="2483768" cy="203596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latin typeface="Microsoft Sans Serif" pitchFamily="34" charset="0"/>
                <a:cs typeface="Microsoft Sans Serif" pitchFamily="34" charset="0"/>
              </a:rPr>
              <a:t>Nuclear spin quantum processing in brain</a:t>
            </a:r>
            <a:endParaRPr lang="en-GB" dirty="0">
              <a:solidFill>
                <a:srgbClr val="FF0000"/>
              </a:solidFill>
              <a:latin typeface="Microsoft Sans Serif" pitchFamily="34" charset="0"/>
              <a:cs typeface="Microsoft Sans Serif" pitchFamily="34" charset="0"/>
            </a:endParaRPr>
          </a:p>
        </p:txBody>
      </p:sp>
      <p:pic>
        <p:nvPicPr>
          <p:cNvPr id="3074" name="Picture 2" descr="C:\Users\Kanan\Desktop\My Writing\The Sun\spin.jpg"/>
          <p:cNvPicPr>
            <a:picLocks noGrp="1" noChangeAspect="1" noChangeArrowheads="1"/>
          </p:cNvPicPr>
          <p:nvPr>
            <p:ph idx="1"/>
          </p:nvPr>
        </p:nvPicPr>
        <p:blipFill>
          <a:blip r:embed="rId2" cstate="print"/>
          <a:srcRect/>
          <a:stretch>
            <a:fillRect/>
          </a:stretch>
        </p:blipFill>
        <p:spPr bwMode="auto">
          <a:xfrm>
            <a:off x="5724128" y="1815666"/>
            <a:ext cx="3242320" cy="1367854"/>
          </a:xfrm>
          <a:prstGeom prst="rect">
            <a:avLst/>
          </a:prstGeom>
          <a:noFill/>
        </p:spPr>
      </p:pic>
      <p:sp>
        <p:nvSpPr>
          <p:cNvPr id="4" name="Slide Number Placeholder 3"/>
          <p:cNvSpPr>
            <a:spLocks noGrp="1"/>
          </p:cNvSpPr>
          <p:nvPr>
            <p:ph type="sldNum" sz="quarter" idx="12"/>
          </p:nvPr>
        </p:nvSpPr>
        <p:spPr/>
        <p:txBody>
          <a:bodyPr/>
          <a:lstStyle/>
          <a:p>
            <a:fld id="{440CF80C-7C74-4106-ADEB-BD34A9543AEF}" type="slidenum">
              <a:rPr lang="en-GB" smtClean="0"/>
              <a:pPr/>
              <a:t>24</a:t>
            </a:fld>
            <a:endParaRPr lang="en-GB"/>
          </a:p>
        </p:txBody>
      </p:sp>
      <p:sp>
        <p:nvSpPr>
          <p:cNvPr id="7" name="Content Placeholder 2"/>
          <p:cNvSpPr txBox="1">
            <a:spLocks/>
          </p:cNvSpPr>
          <p:nvPr/>
        </p:nvSpPr>
        <p:spPr>
          <a:xfrm>
            <a:off x="251520" y="1363080"/>
            <a:ext cx="5328592" cy="3780420"/>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icrosoft Sans Serif" pitchFamily="34" charset="0"/>
                <a:cs typeface="Microsoft Sans Serif" pitchFamily="34" charset="0"/>
              </a:rPr>
              <a:t>Research carried out by Fisher (2015) at University of California;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dirty="0" smtClean="0">
                <a:latin typeface="Microsoft Sans Serif" pitchFamily="34" charset="0"/>
                <a:cs typeface="Microsoft Sans Serif" pitchFamily="34" charset="0"/>
              </a:rPr>
              <a:t>Observe the effect of Li-7(s=3/2) and Li-6(s=1/2) on Rat. Li-6 stimulate more than Li-7;</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icrosoft Sans Serif" pitchFamily="34" charset="0"/>
                <a:cs typeface="Microsoft Sans Serif" pitchFamily="34" charset="0"/>
              </a:rPr>
              <a:t>Li-7,</a:t>
            </a:r>
            <a:r>
              <a:rPr kumimoji="0" lang="en-GB" sz="3200" b="0" i="0" u="none" strike="noStrike" kern="1200" cap="none" spc="0" normalizeH="0" noProof="0" dirty="0" smtClean="0">
                <a:ln>
                  <a:noFill/>
                </a:ln>
                <a:solidFill>
                  <a:schemeClr val="tx1"/>
                </a:solidFill>
                <a:effectLst/>
                <a:uLnTx/>
                <a:uFillTx/>
                <a:latin typeface="Microsoft Sans Serif" pitchFamily="34" charset="0"/>
                <a:cs typeface="Microsoft Sans Serif" pitchFamily="34" charset="0"/>
              </a:rPr>
              <a:t> t</a:t>
            </a:r>
            <a:r>
              <a:rPr kumimoji="0" lang="en-GB" sz="3200" b="0" i="0" u="none" strike="noStrike" kern="1200" cap="none" spc="0" normalizeH="0" baseline="-25000" noProof="0" dirty="0" smtClean="0">
                <a:ln>
                  <a:noFill/>
                </a:ln>
                <a:solidFill>
                  <a:schemeClr val="tx1"/>
                </a:solidFill>
                <a:effectLst/>
                <a:uLnTx/>
                <a:uFillTx/>
                <a:latin typeface="Microsoft Sans Serif" pitchFamily="34" charset="0"/>
                <a:cs typeface="Microsoft Sans Serif" pitchFamily="34" charset="0"/>
              </a:rPr>
              <a:t>coh~10s   </a:t>
            </a:r>
            <a:r>
              <a:rPr kumimoji="0" lang="en-GB" sz="3200" b="0" i="0" u="none" strike="noStrike" kern="1200" cap="none" spc="0" normalizeH="0" noProof="0" dirty="0" smtClean="0">
                <a:ln>
                  <a:noFill/>
                </a:ln>
                <a:solidFill>
                  <a:schemeClr val="tx1"/>
                </a:solidFill>
                <a:effectLst/>
                <a:uLnTx/>
                <a:uFillTx/>
                <a:latin typeface="Microsoft Sans Serif" pitchFamily="34" charset="0"/>
                <a:cs typeface="Microsoft Sans Serif" pitchFamily="34" charset="0"/>
              </a:rPr>
              <a:t>&lt; Li-6, </a:t>
            </a:r>
            <a:r>
              <a:rPr kumimoji="0" lang="en-GB" sz="3200" b="0" i="0" u="none" strike="noStrike" kern="1200" cap="none" spc="0" normalizeH="0" noProof="0" dirty="0" err="1" smtClean="0">
                <a:ln>
                  <a:noFill/>
                </a:ln>
                <a:solidFill>
                  <a:schemeClr val="tx1"/>
                </a:solidFill>
                <a:effectLst/>
                <a:uLnTx/>
                <a:uFillTx/>
                <a:latin typeface="Microsoft Sans Serif" pitchFamily="34" charset="0"/>
                <a:cs typeface="Microsoft Sans Serif" pitchFamily="34" charset="0"/>
              </a:rPr>
              <a:t>t</a:t>
            </a:r>
            <a:r>
              <a:rPr kumimoji="0" lang="en-GB" sz="3200" b="0" i="0" u="none" strike="noStrike" kern="1200" cap="none" spc="0" normalizeH="0" baseline="-25000" noProof="0" dirty="0" err="1" smtClean="0">
                <a:ln>
                  <a:noFill/>
                </a:ln>
                <a:solidFill>
                  <a:schemeClr val="tx1"/>
                </a:solidFill>
                <a:effectLst/>
                <a:uLnTx/>
                <a:uFillTx/>
                <a:latin typeface="Microsoft Sans Serif" pitchFamily="34" charset="0"/>
                <a:cs typeface="Microsoft Sans Serif" pitchFamily="34" charset="0"/>
              </a:rPr>
              <a:t>coh</a:t>
            </a:r>
            <a:r>
              <a:rPr kumimoji="0" lang="en-GB" sz="3200" b="0" i="0" u="none" strike="noStrike" kern="1200" cap="none" spc="0" normalizeH="0" baseline="-25000" noProof="0" dirty="0" smtClean="0">
                <a:ln>
                  <a:noFill/>
                </a:ln>
                <a:solidFill>
                  <a:schemeClr val="tx1"/>
                </a:solidFill>
                <a:effectLst/>
                <a:uLnTx/>
                <a:uFillTx/>
                <a:latin typeface="Microsoft Sans Serif" pitchFamily="34" charset="0"/>
                <a:cs typeface="Microsoft Sans Serif" pitchFamily="34" charset="0"/>
              </a:rPr>
              <a:t>  ~ 5 min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dirty="0" smtClean="0">
                <a:latin typeface="Microsoft Sans Serif" pitchFamily="34" charset="0"/>
                <a:cs typeface="Microsoft Sans Serif" pitchFamily="34" charset="0"/>
              </a:rPr>
              <a:t>Identify P only biochemical element with s=1/2;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noProof="0" dirty="0" smtClean="0">
                <a:ln>
                  <a:noFill/>
                </a:ln>
                <a:solidFill>
                  <a:schemeClr val="tx1"/>
                </a:solidFill>
                <a:effectLst/>
                <a:uLnTx/>
                <a:uFillTx/>
                <a:latin typeface="Microsoft Sans Serif" pitchFamily="34" charset="0"/>
                <a:cs typeface="Microsoft Sans Serif" pitchFamily="34" charset="0"/>
              </a:rPr>
              <a:t>Personal communication with Fisher;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Microsoft Sans Serif" pitchFamily="34" charset="0"/>
                <a:cs typeface="Microsoft Sans Serif" pitchFamily="34" charset="0"/>
              </a:rPr>
              <a:t>Spin (cont…)</a:t>
            </a:r>
            <a:endParaRPr lang="en-GB" dirty="0">
              <a:solidFill>
                <a:srgbClr val="FF00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67544" y="1059582"/>
            <a:ext cx="8229600" cy="3888432"/>
          </a:xfrm>
        </p:spPr>
        <p:txBody>
          <a:bodyPr>
            <a:normAutofit fontScale="40000" lnSpcReduction="20000"/>
          </a:bodyPr>
          <a:lstStyle/>
          <a:p>
            <a:pPr algn="just"/>
            <a:r>
              <a:rPr lang="en-GB" sz="5900" dirty="0" smtClean="0">
                <a:latin typeface="Microsoft Sans Serif" pitchFamily="34" charset="0"/>
                <a:cs typeface="Microsoft Sans Serif" pitchFamily="34" charset="0"/>
              </a:rPr>
              <a:t>Magnetic and electric field perturbation cause quantum </a:t>
            </a:r>
            <a:r>
              <a:rPr lang="en-GB" sz="5900" dirty="0" err="1" smtClean="0">
                <a:latin typeface="Microsoft Sans Serif" pitchFamily="34" charset="0"/>
                <a:cs typeface="Microsoft Sans Serif" pitchFamily="34" charset="0"/>
              </a:rPr>
              <a:t>decoherence</a:t>
            </a:r>
            <a:r>
              <a:rPr lang="en-GB" sz="5900" dirty="0" smtClean="0">
                <a:latin typeface="Microsoft Sans Serif" pitchFamily="34" charset="0"/>
                <a:cs typeface="Microsoft Sans Serif" pitchFamily="34" charset="0"/>
              </a:rPr>
              <a:t> of the nuclear spin;</a:t>
            </a:r>
          </a:p>
          <a:p>
            <a:pPr algn="just"/>
            <a:r>
              <a:rPr lang="en-GB" sz="5900" dirty="0" smtClean="0">
                <a:latin typeface="Microsoft Sans Serif" pitchFamily="34" charset="0"/>
                <a:cs typeface="Microsoft Sans Serif" pitchFamily="34" charset="0"/>
              </a:rPr>
              <a:t>Coherence time (</a:t>
            </a:r>
            <a:r>
              <a:rPr lang="en-GB" sz="5900" dirty="0" err="1" smtClean="0">
                <a:latin typeface="Microsoft Sans Serif" pitchFamily="34" charset="0"/>
                <a:cs typeface="Microsoft Sans Serif" pitchFamily="34" charset="0"/>
              </a:rPr>
              <a:t>t</a:t>
            </a:r>
            <a:r>
              <a:rPr lang="en-GB" sz="5900" baseline="-25000" dirty="0" err="1" smtClean="0">
                <a:latin typeface="Microsoft Sans Serif" pitchFamily="34" charset="0"/>
                <a:cs typeface="Microsoft Sans Serif" pitchFamily="34" charset="0"/>
              </a:rPr>
              <a:t>coh</a:t>
            </a:r>
            <a:r>
              <a:rPr lang="en-GB" sz="5900" dirty="0" smtClean="0">
                <a:latin typeface="Microsoft Sans Serif" pitchFamily="34" charset="0"/>
                <a:cs typeface="Microsoft Sans Serif" pitchFamily="34" charset="0"/>
              </a:rPr>
              <a:t>) must be maximised;</a:t>
            </a:r>
          </a:p>
          <a:p>
            <a:pPr algn="just"/>
            <a:r>
              <a:rPr lang="en-GB" sz="5900" dirty="0" smtClean="0">
                <a:latin typeface="Microsoft Sans Serif" pitchFamily="34" charset="0"/>
                <a:cs typeface="Microsoft Sans Serif" pitchFamily="34" charset="0"/>
              </a:rPr>
              <a:t>Enzyme catalyzed chemical reaction which breaks the pyrophosphate  ion into two phosphate ions can quantum entangle pairs of </a:t>
            </a:r>
            <a:r>
              <a:rPr lang="en-GB" sz="5900" dirty="0" err="1" smtClean="0">
                <a:latin typeface="Microsoft Sans Serif" pitchFamily="34" charset="0"/>
                <a:cs typeface="Microsoft Sans Serif" pitchFamily="34" charset="0"/>
              </a:rPr>
              <a:t>qubits</a:t>
            </a:r>
            <a:r>
              <a:rPr lang="en-GB" sz="5900" dirty="0" smtClean="0">
                <a:latin typeface="Microsoft Sans Serif" pitchFamily="34" charset="0"/>
                <a:cs typeface="Microsoft Sans Serif" pitchFamily="34" charset="0"/>
              </a:rPr>
              <a:t>;</a:t>
            </a:r>
          </a:p>
          <a:p>
            <a:pPr algn="just"/>
            <a:r>
              <a:rPr lang="en-GB" sz="5900" dirty="0" smtClean="0">
                <a:latin typeface="Microsoft Sans Serif" pitchFamily="34" charset="0"/>
                <a:cs typeface="Microsoft Sans Serif" pitchFamily="34" charset="0"/>
              </a:rPr>
              <a:t>The presence of bone mineral calcium phosphate molecule, known as Posner molecule Ca</a:t>
            </a:r>
            <a:r>
              <a:rPr lang="en-GB" sz="5900" baseline="-25000" dirty="0" smtClean="0">
                <a:latin typeface="Microsoft Sans Serif" pitchFamily="34" charset="0"/>
                <a:cs typeface="Microsoft Sans Serif" pitchFamily="34" charset="0"/>
              </a:rPr>
              <a:t>9</a:t>
            </a:r>
            <a:r>
              <a:rPr lang="en-GB" sz="5900" dirty="0" smtClean="0">
                <a:latin typeface="Microsoft Sans Serif" pitchFamily="34" charset="0"/>
                <a:cs typeface="Microsoft Sans Serif" pitchFamily="34" charset="0"/>
              </a:rPr>
              <a:t> (PO</a:t>
            </a:r>
            <a:r>
              <a:rPr lang="en-GB" sz="5900" baseline="-25000" dirty="0" smtClean="0">
                <a:latin typeface="Microsoft Sans Serif" pitchFamily="34" charset="0"/>
                <a:cs typeface="Microsoft Sans Serif" pitchFamily="34" charset="0"/>
              </a:rPr>
              <a:t>4</a:t>
            </a:r>
            <a:r>
              <a:rPr lang="en-GB" sz="5900" dirty="0" smtClean="0">
                <a:latin typeface="Microsoft Sans Serif" pitchFamily="34" charset="0"/>
                <a:cs typeface="Microsoft Sans Serif" pitchFamily="34" charset="0"/>
              </a:rPr>
              <a:t>)</a:t>
            </a:r>
            <a:r>
              <a:rPr lang="en-GB" sz="5900" baseline="-25000" dirty="0" smtClean="0">
                <a:latin typeface="Microsoft Sans Serif" pitchFamily="34" charset="0"/>
                <a:cs typeface="Microsoft Sans Serif" pitchFamily="34" charset="0"/>
              </a:rPr>
              <a:t>6</a:t>
            </a:r>
            <a:r>
              <a:rPr lang="en-GB" sz="5900" dirty="0" smtClean="0">
                <a:latin typeface="Microsoft Sans Serif" pitchFamily="34" charset="0"/>
                <a:cs typeface="Microsoft Sans Serif" pitchFamily="34" charset="0"/>
              </a:rPr>
              <a:t> available in body fluid increase the coherence time.</a:t>
            </a:r>
          </a:p>
          <a:p>
            <a:endParaRPr lang="en-GB" dirty="0"/>
          </a:p>
        </p:txBody>
      </p:sp>
      <p:sp>
        <p:nvSpPr>
          <p:cNvPr id="4" name="Slide Number Placeholder 3"/>
          <p:cNvSpPr>
            <a:spLocks noGrp="1"/>
          </p:cNvSpPr>
          <p:nvPr>
            <p:ph type="sldNum" sz="quarter" idx="12"/>
          </p:nvPr>
        </p:nvSpPr>
        <p:spPr/>
        <p:txBody>
          <a:bodyPr/>
          <a:lstStyle/>
          <a:p>
            <a:fld id="{440CF80C-7C74-4106-ADEB-BD34A9543AEF}" type="slidenum">
              <a:rPr lang="en-GB" smtClean="0"/>
              <a:pPr/>
              <a:t>25</a:t>
            </a:fld>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Microsoft Sans Serif" pitchFamily="34" charset="0"/>
                <a:cs typeface="Microsoft Sans Serif" pitchFamily="34" charset="0"/>
              </a:rPr>
              <a:t>Quantum </a:t>
            </a:r>
            <a:r>
              <a:rPr lang="en-GB" dirty="0" err="1" smtClean="0">
                <a:solidFill>
                  <a:srgbClr val="FF0000"/>
                </a:solidFill>
                <a:latin typeface="Microsoft Sans Serif" pitchFamily="34" charset="0"/>
                <a:cs typeface="Microsoft Sans Serif" pitchFamily="34" charset="0"/>
              </a:rPr>
              <a:t>Bayesianism</a:t>
            </a:r>
            <a:r>
              <a:rPr lang="en-GB" dirty="0" smtClean="0">
                <a:solidFill>
                  <a:srgbClr val="FF0000"/>
                </a:solidFill>
                <a:latin typeface="Microsoft Sans Serif" pitchFamily="34" charset="0"/>
                <a:cs typeface="Microsoft Sans Serif" pitchFamily="34" charset="0"/>
              </a:rPr>
              <a:t>(</a:t>
            </a:r>
            <a:r>
              <a:rPr lang="en-GB" dirty="0" err="1" smtClean="0">
                <a:solidFill>
                  <a:srgbClr val="FF0000"/>
                </a:solidFill>
                <a:latin typeface="Microsoft Sans Serif" pitchFamily="34" charset="0"/>
                <a:cs typeface="Microsoft Sans Serif" pitchFamily="34" charset="0"/>
              </a:rPr>
              <a:t>QBism</a:t>
            </a:r>
            <a:r>
              <a:rPr lang="en-GB" dirty="0" smtClean="0">
                <a:solidFill>
                  <a:srgbClr val="FF0000"/>
                </a:solidFill>
                <a:latin typeface="Microsoft Sans Serif" pitchFamily="34" charset="0"/>
                <a:cs typeface="Microsoft Sans Serif" pitchFamily="34" charset="0"/>
              </a:rPr>
              <a:t>)</a:t>
            </a:r>
            <a:endParaRPr lang="en-GB" dirty="0">
              <a:solidFill>
                <a:srgbClr val="FF0000"/>
              </a:solidFill>
              <a:latin typeface="Microsoft Sans Serif" pitchFamily="34" charset="0"/>
              <a:cs typeface="Microsoft Sans Serif" pitchFamily="34" charset="0"/>
            </a:endParaRPr>
          </a:p>
        </p:txBody>
      </p:sp>
      <p:sp>
        <p:nvSpPr>
          <p:cNvPr id="3" name="Content Placeholder 2"/>
          <p:cNvSpPr>
            <a:spLocks noGrp="1"/>
          </p:cNvSpPr>
          <p:nvPr>
            <p:ph idx="1"/>
          </p:nvPr>
        </p:nvSpPr>
        <p:spPr/>
        <p:txBody>
          <a:bodyPr>
            <a:normAutofit fontScale="70000" lnSpcReduction="20000"/>
          </a:bodyPr>
          <a:lstStyle/>
          <a:p>
            <a:pPr algn="just"/>
            <a:r>
              <a:rPr lang="en-GB" dirty="0" smtClean="0">
                <a:latin typeface="Microsoft Sans Serif" pitchFamily="34" charset="0"/>
                <a:cs typeface="Microsoft Sans Serif" pitchFamily="34" charset="0"/>
              </a:rPr>
              <a:t>Christopher Fuchs, Carlton Caves and </a:t>
            </a:r>
            <a:r>
              <a:rPr lang="en-GB" dirty="0" err="1" smtClean="0">
                <a:latin typeface="Microsoft Sans Serif" pitchFamily="34" charset="0"/>
                <a:cs typeface="Microsoft Sans Serif" pitchFamily="34" charset="0"/>
              </a:rPr>
              <a:t>Rudiger</a:t>
            </a:r>
            <a:r>
              <a:rPr lang="en-GB" dirty="0" smtClean="0">
                <a:latin typeface="Microsoft Sans Serif" pitchFamily="34" charset="0"/>
                <a:cs typeface="Microsoft Sans Serif" pitchFamily="34" charset="0"/>
              </a:rPr>
              <a:t> </a:t>
            </a:r>
            <a:r>
              <a:rPr lang="en-GB" dirty="0" err="1" smtClean="0">
                <a:latin typeface="Microsoft Sans Serif" pitchFamily="34" charset="0"/>
                <a:cs typeface="Microsoft Sans Serif" pitchFamily="34" charset="0"/>
              </a:rPr>
              <a:t>Schack</a:t>
            </a:r>
            <a:r>
              <a:rPr lang="en-GB" dirty="0" smtClean="0">
                <a:latin typeface="Microsoft Sans Serif" pitchFamily="34" charset="0"/>
                <a:cs typeface="Microsoft Sans Serif" pitchFamily="34" charset="0"/>
              </a:rPr>
              <a:t>, Physicists and Mathematician developed the idea;</a:t>
            </a:r>
          </a:p>
          <a:p>
            <a:pPr algn="just"/>
            <a:r>
              <a:rPr lang="en-GB" dirty="0" smtClean="0">
                <a:latin typeface="Microsoft Sans Serif" pitchFamily="34" charset="0"/>
                <a:cs typeface="Microsoft Sans Serif" pitchFamily="34" charset="0"/>
              </a:rPr>
              <a:t>Wave function encodes the probabilities for the outcomes of any measurements an observer might perform on it;</a:t>
            </a:r>
          </a:p>
          <a:p>
            <a:pPr algn="just"/>
            <a:r>
              <a:rPr lang="en-GB" dirty="0" smtClean="0">
                <a:latin typeface="Microsoft Sans Serif" pitchFamily="34" charset="0"/>
                <a:cs typeface="Microsoft Sans Serif" pitchFamily="34" charset="0"/>
              </a:rPr>
              <a:t>Interpret the wave function’s probabilities as Bayesian probabilities;</a:t>
            </a:r>
          </a:p>
          <a:p>
            <a:pPr algn="just"/>
            <a:r>
              <a:rPr lang="en-GB" dirty="0" smtClean="0">
                <a:latin typeface="Microsoft Sans Serif" pitchFamily="34" charset="0"/>
                <a:cs typeface="Microsoft Sans Serif" pitchFamily="34" charset="0"/>
              </a:rPr>
              <a:t>Wave function does not describe the world-it describes the observer;</a:t>
            </a:r>
          </a:p>
          <a:p>
            <a:pPr algn="just"/>
            <a:r>
              <a:rPr lang="en-GB" dirty="0" smtClean="0">
                <a:latin typeface="Microsoft Sans Serif" pitchFamily="34" charset="0"/>
                <a:cs typeface="Microsoft Sans Serif" pitchFamily="34" charset="0"/>
              </a:rPr>
              <a:t>Quantum mechanics is a law of thought;</a:t>
            </a:r>
          </a:p>
          <a:p>
            <a:pPr algn="just"/>
            <a:r>
              <a:rPr lang="en-GB" dirty="0" smtClean="0">
                <a:latin typeface="Microsoft Sans Serif" pitchFamily="34" charset="0"/>
                <a:cs typeface="Microsoft Sans Serif" pitchFamily="34" charset="0"/>
              </a:rPr>
              <a:t>Quantum probability is subject dependent.</a:t>
            </a:r>
          </a:p>
          <a:p>
            <a:endParaRPr lang="en-GB" dirty="0"/>
          </a:p>
        </p:txBody>
      </p:sp>
      <p:sp>
        <p:nvSpPr>
          <p:cNvPr id="4" name="Slide Number Placeholder 3"/>
          <p:cNvSpPr>
            <a:spLocks noGrp="1"/>
          </p:cNvSpPr>
          <p:nvPr>
            <p:ph type="sldNum" sz="quarter" idx="12"/>
          </p:nvPr>
        </p:nvSpPr>
        <p:spPr/>
        <p:txBody>
          <a:bodyPr/>
          <a:lstStyle/>
          <a:p>
            <a:fld id="{440CF80C-7C74-4106-ADEB-BD34A9543AEF}" type="slidenum">
              <a:rPr lang="en-GB" smtClean="0"/>
              <a:pPr/>
              <a:t>26</a:t>
            </a:fld>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rgbClr val="FF0000"/>
                </a:solidFill>
                <a:latin typeface="Microsoft Sans Serif" pitchFamily="34" charset="0"/>
                <a:cs typeface="Microsoft Sans Serif" pitchFamily="34" charset="0"/>
              </a:rPr>
              <a:t>QBism</a:t>
            </a:r>
            <a:r>
              <a:rPr lang="en-GB" dirty="0" smtClean="0">
                <a:solidFill>
                  <a:srgbClr val="FF0000"/>
                </a:solidFill>
                <a:latin typeface="Microsoft Sans Serif" pitchFamily="34" charset="0"/>
                <a:cs typeface="Microsoft Sans Serif" pitchFamily="34" charset="0"/>
              </a:rPr>
              <a:t>(cont…)</a:t>
            </a:r>
            <a:endParaRPr lang="en-GB" dirty="0">
              <a:solidFill>
                <a:srgbClr val="FF00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67544" y="987574"/>
            <a:ext cx="8229600" cy="2016224"/>
          </a:xfrm>
        </p:spPr>
        <p:txBody>
          <a:bodyPr>
            <a:normAutofit lnSpcReduction="10000"/>
          </a:bodyPr>
          <a:lstStyle/>
          <a:p>
            <a:r>
              <a:rPr lang="en-GB" dirty="0" smtClean="0">
                <a:latin typeface="Microsoft Sans Serif" pitchFamily="34" charset="0"/>
                <a:cs typeface="Microsoft Sans Serif" pitchFamily="34" charset="0"/>
              </a:rPr>
              <a:t>According to </a:t>
            </a:r>
            <a:r>
              <a:rPr lang="en-GB" dirty="0" err="1" smtClean="0">
                <a:latin typeface="Microsoft Sans Serif" pitchFamily="34" charset="0"/>
                <a:cs typeface="Microsoft Sans Serif" pitchFamily="34" charset="0"/>
              </a:rPr>
              <a:t>QBism</a:t>
            </a:r>
            <a:r>
              <a:rPr lang="en-GB" dirty="0" smtClean="0">
                <a:latin typeface="Microsoft Sans Serif" pitchFamily="34" charset="0"/>
                <a:cs typeface="Microsoft Sans Serif" pitchFamily="34" charset="0"/>
              </a:rPr>
              <a:t>, the wave function’s ‘collapse’ is simply the observer updating his or her beliefs after making a measurement.</a:t>
            </a:r>
          </a:p>
          <a:p>
            <a:endParaRPr lang="en-GB" dirty="0"/>
          </a:p>
        </p:txBody>
      </p:sp>
      <p:pic>
        <p:nvPicPr>
          <p:cNvPr id="1026" name="Picture 2" descr="C:\Users\Kanan\Desktop\Kanan Personal\OXFORD PHILOSOPHICAL SOCIETY\wfc.gif"/>
          <p:cNvPicPr>
            <a:picLocks noChangeAspect="1" noChangeArrowheads="1" noCrop="1"/>
          </p:cNvPicPr>
          <p:nvPr/>
        </p:nvPicPr>
        <p:blipFill>
          <a:blip r:embed="rId2" cstate="print"/>
          <a:srcRect/>
          <a:stretch>
            <a:fillRect/>
          </a:stretch>
        </p:blipFill>
        <p:spPr bwMode="auto">
          <a:xfrm>
            <a:off x="395536" y="3004336"/>
            <a:ext cx="4176464" cy="2139164"/>
          </a:xfrm>
          <a:prstGeom prst="rect">
            <a:avLst/>
          </a:prstGeom>
          <a:noFill/>
        </p:spPr>
      </p:pic>
      <p:pic>
        <p:nvPicPr>
          <p:cNvPr id="1031" name="Picture 7" descr="Image result for image of wave function collapsed"/>
          <p:cNvPicPr>
            <a:picLocks noChangeAspect="1" noChangeArrowheads="1"/>
          </p:cNvPicPr>
          <p:nvPr/>
        </p:nvPicPr>
        <p:blipFill>
          <a:blip r:embed="rId3" cstate="print"/>
          <a:srcRect/>
          <a:stretch>
            <a:fillRect/>
          </a:stretch>
        </p:blipFill>
        <p:spPr bwMode="auto">
          <a:xfrm>
            <a:off x="6156176" y="2679763"/>
            <a:ext cx="2376264" cy="2227748"/>
          </a:xfrm>
          <a:prstGeom prst="rect">
            <a:avLst/>
          </a:prstGeom>
          <a:noFill/>
        </p:spPr>
      </p:pic>
      <p:sp>
        <p:nvSpPr>
          <p:cNvPr id="6" name="Slide Number Placeholder 5"/>
          <p:cNvSpPr>
            <a:spLocks noGrp="1"/>
          </p:cNvSpPr>
          <p:nvPr>
            <p:ph type="sldNum" sz="quarter" idx="12"/>
          </p:nvPr>
        </p:nvSpPr>
        <p:spPr/>
        <p:txBody>
          <a:bodyPr/>
          <a:lstStyle/>
          <a:p>
            <a:fld id="{440CF80C-7C74-4106-ADEB-BD34A9543AEF}" type="slidenum">
              <a:rPr lang="en-GB" smtClean="0"/>
              <a:pPr/>
              <a:t>27</a:t>
            </a:fld>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5194920" cy="857250"/>
          </a:xfrm>
        </p:spPr>
        <p:txBody>
          <a:bodyPr>
            <a:normAutofit fontScale="90000"/>
          </a:bodyPr>
          <a:lstStyle/>
          <a:p>
            <a:r>
              <a:rPr lang="en-GB" dirty="0" smtClean="0">
                <a:solidFill>
                  <a:srgbClr val="FF0000"/>
                </a:solidFill>
                <a:latin typeface="Microsoft Sans Serif" pitchFamily="34" charset="0"/>
                <a:cs typeface="Microsoft Sans Serif" pitchFamily="34" charset="0"/>
              </a:rPr>
              <a:t>Idea of field</a:t>
            </a:r>
            <a:br>
              <a:rPr lang="en-GB" dirty="0" smtClean="0">
                <a:solidFill>
                  <a:srgbClr val="FF0000"/>
                </a:solidFill>
                <a:latin typeface="Microsoft Sans Serif" pitchFamily="34" charset="0"/>
                <a:cs typeface="Microsoft Sans Serif" pitchFamily="34" charset="0"/>
              </a:rPr>
            </a:br>
            <a:r>
              <a:rPr lang="en-GB" dirty="0" smtClean="0">
                <a:solidFill>
                  <a:srgbClr val="FF0000"/>
                </a:solidFill>
                <a:latin typeface="Microsoft Sans Serif" pitchFamily="34" charset="0"/>
                <a:cs typeface="Microsoft Sans Serif" pitchFamily="34" charset="0"/>
              </a:rPr>
              <a:t>A simple scheme</a:t>
            </a:r>
            <a:endParaRPr lang="en-GB" dirty="0">
              <a:solidFill>
                <a:srgbClr val="FF0000"/>
              </a:solidFill>
              <a:latin typeface="Microsoft Sans Serif" pitchFamily="34" charset="0"/>
              <a:cs typeface="Microsoft Sans Serif" pitchFamily="34" charset="0"/>
            </a:endParaRPr>
          </a:p>
        </p:txBody>
      </p:sp>
      <p:sp>
        <p:nvSpPr>
          <p:cNvPr id="7" name="Slide Number Placeholder 6"/>
          <p:cNvSpPr>
            <a:spLocks noGrp="1"/>
          </p:cNvSpPr>
          <p:nvPr>
            <p:ph type="sldNum" sz="quarter" idx="12"/>
          </p:nvPr>
        </p:nvSpPr>
        <p:spPr/>
        <p:txBody>
          <a:bodyPr/>
          <a:lstStyle/>
          <a:p>
            <a:fld id="{440CF80C-7C74-4106-ADEB-BD34A9543AEF}" type="slidenum">
              <a:rPr lang="en-GB" smtClean="0"/>
              <a:pPr/>
              <a:t>28</a:t>
            </a:fld>
            <a:endParaRPr lang="en-GB"/>
          </a:p>
        </p:txBody>
      </p:sp>
      <p:pic>
        <p:nvPicPr>
          <p:cNvPr id="9" name="Picture 2" descr="main article image"/>
          <p:cNvPicPr>
            <a:picLocks noChangeAspect="1" noChangeArrowheads="1"/>
          </p:cNvPicPr>
          <p:nvPr/>
        </p:nvPicPr>
        <p:blipFill>
          <a:blip r:embed="rId3" cstate="print"/>
          <a:srcRect/>
          <a:stretch>
            <a:fillRect/>
          </a:stretch>
        </p:blipFill>
        <p:spPr bwMode="auto">
          <a:xfrm>
            <a:off x="5724128" y="0"/>
            <a:ext cx="3419872" cy="1039487"/>
          </a:xfrm>
          <a:prstGeom prst="rect">
            <a:avLst/>
          </a:prstGeom>
          <a:noFill/>
        </p:spPr>
      </p:pic>
      <p:graphicFrame>
        <p:nvGraphicFramePr>
          <p:cNvPr id="1026" name="Object 2"/>
          <p:cNvGraphicFramePr>
            <a:graphicFrameLocks noChangeAspect="1"/>
          </p:cNvGraphicFramePr>
          <p:nvPr/>
        </p:nvGraphicFramePr>
        <p:xfrm>
          <a:off x="1115616" y="2247714"/>
          <a:ext cx="3726414" cy="972108"/>
        </p:xfrm>
        <a:graphic>
          <a:graphicData uri="http://schemas.openxmlformats.org/presentationml/2006/ole">
            <p:oleObj spid="_x0000_s1026" name="Equation" r:id="rId4" imgW="583920" imgH="203040" progId="Equation.DSMT4">
              <p:embed/>
            </p:oleObj>
          </a:graphicData>
        </a:graphic>
      </p:graphicFrame>
      <p:sp>
        <p:nvSpPr>
          <p:cNvPr id="13" name="TextBox 12"/>
          <p:cNvSpPr txBox="1"/>
          <p:nvPr/>
        </p:nvSpPr>
        <p:spPr>
          <a:xfrm>
            <a:off x="0" y="1347614"/>
            <a:ext cx="1944216" cy="954107"/>
          </a:xfrm>
          <a:prstGeom prst="rect">
            <a:avLst/>
          </a:prstGeom>
          <a:noFill/>
        </p:spPr>
        <p:txBody>
          <a:bodyPr wrap="square" rtlCol="0">
            <a:spAutoFit/>
          </a:bodyPr>
          <a:lstStyle/>
          <a:p>
            <a:r>
              <a:rPr lang="en-GB" sz="2800" dirty="0" smtClean="0">
                <a:solidFill>
                  <a:srgbClr val="FF0000"/>
                </a:solidFill>
              </a:rPr>
              <a:t>Brain’s EM energy field</a:t>
            </a:r>
            <a:endParaRPr lang="en-GB" sz="2800" dirty="0">
              <a:solidFill>
                <a:srgbClr val="FF0000"/>
              </a:solidFill>
            </a:endParaRPr>
          </a:p>
        </p:txBody>
      </p:sp>
      <p:cxnSp>
        <p:nvCxnSpPr>
          <p:cNvPr id="15" name="Straight Arrow Connector 14"/>
          <p:cNvCxnSpPr/>
          <p:nvPr/>
        </p:nvCxnSpPr>
        <p:spPr>
          <a:xfrm>
            <a:off x="3563888" y="3111810"/>
            <a:ext cx="720080" cy="594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355976" y="3651870"/>
            <a:ext cx="1296144" cy="523220"/>
          </a:xfrm>
          <a:prstGeom prst="rect">
            <a:avLst/>
          </a:prstGeom>
          <a:noFill/>
        </p:spPr>
        <p:txBody>
          <a:bodyPr wrap="square" rtlCol="0">
            <a:spAutoFit/>
          </a:bodyPr>
          <a:lstStyle/>
          <a:p>
            <a:r>
              <a:rPr lang="en-GB" sz="2800" dirty="0" smtClean="0">
                <a:solidFill>
                  <a:srgbClr val="FF0000"/>
                </a:solidFill>
              </a:rPr>
              <a:t>Neuron</a:t>
            </a:r>
            <a:endParaRPr lang="en-GB" sz="2800" dirty="0">
              <a:solidFill>
                <a:srgbClr val="FF0000"/>
              </a:solidFill>
            </a:endParaRPr>
          </a:p>
        </p:txBody>
      </p:sp>
      <p:sp>
        <p:nvSpPr>
          <p:cNvPr id="20" name="Curved Up Arrow 19"/>
          <p:cNvSpPr/>
          <p:nvPr/>
        </p:nvSpPr>
        <p:spPr>
          <a:xfrm rot="10800000">
            <a:off x="1619672" y="1653648"/>
            <a:ext cx="2016224" cy="91810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Curved Up Arrow 24"/>
          <p:cNvSpPr/>
          <p:nvPr/>
        </p:nvSpPr>
        <p:spPr>
          <a:xfrm>
            <a:off x="1619672" y="3165816"/>
            <a:ext cx="1944216" cy="64807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27" name="Straight Arrow Connector 26"/>
          <p:cNvCxnSpPr/>
          <p:nvPr/>
        </p:nvCxnSpPr>
        <p:spPr>
          <a:xfrm flipH="1" flipV="1">
            <a:off x="1115616" y="2139702"/>
            <a:ext cx="360040"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Microsoft Sans Serif" pitchFamily="34" charset="0"/>
                <a:cs typeface="Microsoft Sans Serif" pitchFamily="34" charset="0"/>
              </a:rPr>
              <a:t>Concluding remarks</a:t>
            </a:r>
            <a:endParaRPr lang="en-GB" dirty="0">
              <a:solidFill>
                <a:srgbClr val="FF00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67544" y="987574"/>
            <a:ext cx="8229600" cy="3394472"/>
          </a:xfrm>
        </p:spPr>
        <p:txBody>
          <a:bodyPr>
            <a:noAutofit/>
          </a:bodyPr>
          <a:lstStyle/>
          <a:p>
            <a:pPr algn="just"/>
            <a:r>
              <a:rPr lang="en-GB" sz="2800" dirty="0" smtClean="0">
                <a:latin typeface="Microsoft Sans Serif" pitchFamily="34" charset="0"/>
                <a:cs typeface="Microsoft Sans Serif" pitchFamily="34" charset="0"/>
              </a:rPr>
              <a:t>Every part of our body is in connection with every other part;</a:t>
            </a:r>
          </a:p>
          <a:p>
            <a:pPr algn="just"/>
            <a:r>
              <a:rPr lang="en-GB" sz="2800" dirty="0" smtClean="0">
                <a:latin typeface="Microsoft Sans Serif" pitchFamily="34" charset="0"/>
                <a:cs typeface="Microsoft Sans Serif" pitchFamily="34" charset="0"/>
              </a:rPr>
              <a:t> All living organisms continuously emit radiations of light that form a field of coherence and communication (</a:t>
            </a:r>
            <a:r>
              <a:rPr lang="en-GB" sz="2800" dirty="0" err="1" smtClean="0">
                <a:latin typeface="Microsoft Sans Serif" pitchFamily="34" charset="0"/>
                <a:cs typeface="Microsoft Sans Serif" pitchFamily="34" charset="0"/>
              </a:rPr>
              <a:t>biophoton</a:t>
            </a:r>
            <a:r>
              <a:rPr lang="en-GB" sz="2800" dirty="0" smtClean="0">
                <a:latin typeface="Microsoft Sans Serif" pitchFamily="34" charset="0"/>
                <a:cs typeface="Microsoft Sans Serif" pitchFamily="34" charset="0"/>
              </a:rPr>
              <a:t>);</a:t>
            </a:r>
          </a:p>
          <a:p>
            <a:pPr algn="just"/>
            <a:r>
              <a:rPr lang="en-GB" sz="2800" dirty="0" smtClean="0">
                <a:latin typeface="Microsoft Sans Serif" pitchFamily="34" charset="0"/>
                <a:cs typeface="Microsoft Sans Serif" pitchFamily="34" charset="0"/>
              </a:rPr>
              <a:t>Perhaps consciousness arises when the brain’s simulation of the world becomes so complete that it must includes a model of itself;</a:t>
            </a:r>
            <a:endParaRPr lang="en-GB" sz="2800" dirty="0">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440CF80C-7C74-4106-ADEB-BD34A9543AEF}" type="slidenum">
              <a:rPr lang="en-GB" smtClean="0"/>
              <a:pPr/>
              <a:t>29</a:t>
            </a:fld>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Microsoft Sans Serif" pitchFamily="34" charset="0"/>
                <a:cs typeface="Microsoft Sans Serif" pitchFamily="34" charset="0"/>
              </a:rPr>
              <a:t>Content</a:t>
            </a:r>
            <a:endParaRPr lang="en-GB" dirty="0">
              <a:solidFill>
                <a:srgbClr val="FF00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67544" y="1059582"/>
            <a:ext cx="8229600" cy="3603847"/>
          </a:xfrm>
        </p:spPr>
        <p:txBody>
          <a:bodyPr>
            <a:normAutofit fontScale="92500" lnSpcReduction="20000"/>
          </a:bodyPr>
          <a:lstStyle/>
          <a:p>
            <a:pPr>
              <a:buNone/>
            </a:pPr>
            <a:endParaRPr lang="en-GB" dirty="0" smtClean="0">
              <a:latin typeface="Microsoft Sans Serif" pitchFamily="34" charset="0"/>
              <a:cs typeface="Microsoft Sans Serif" pitchFamily="34" charset="0"/>
            </a:endParaRPr>
          </a:p>
          <a:p>
            <a:r>
              <a:rPr lang="en-GB" dirty="0" smtClean="0">
                <a:latin typeface="Microsoft Sans Serif" pitchFamily="34" charset="0"/>
                <a:cs typeface="Microsoft Sans Serif" pitchFamily="34" charset="0"/>
              </a:rPr>
              <a:t>Consciousness and emergence</a:t>
            </a:r>
          </a:p>
          <a:p>
            <a:r>
              <a:rPr lang="en-GB" dirty="0" smtClean="0">
                <a:latin typeface="Microsoft Sans Serif" pitchFamily="34" charset="0"/>
                <a:cs typeface="Microsoft Sans Serif" pitchFamily="34" charset="0"/>
              </a:rPr>
              <a:t>Neuroscience</a:t>
            </a:r>
          </a:p>
          <a:p>
            <a:r>
              <a:rPr lang="en-GB" dirty="0" err="1" smtClean="0">
                <a:latin typeface="Microsoft Sans Serif" pitchFamily="34" charset="0"/>
                <a:cs typeface="Microsoft Sans Serif" pitchFamily="34" charset="0"/>
              </a:rPr>
              <a:t>Qubit</a:t>
            </a:r>
            <a:r>
              <a:rPr lang="en-GB" dirty="0" smtClean="0">
                <a:latin typeface="Microsoft Sans Serif" pitchFamily="34" charset="0"/>
                <a:cs typeface="Microsoft Sans Serif" pitchFamily="34" charset="0"/>
              </a:rPr>
              <a:t> and </a:t>
            </a:r>
            <a:r>
              <a:rPr lang="en-GB" dirty="0" err="1" smtClean="0">
                <a:latin typeface="Microsoft Sans Serif" pitchFamily="34" charset="0"/>
                <a:cs typeface="Microsoft Sans Serif" pitchFamily="34" charset="0"/>
              </a:rPr>
              <a:t>QBism</a:t>
            </a:r>
            <a:endParaRPr lang="en-GB" dirty="0" smtClean="0">
              <a:latin typeface="Microsoft Sans Serif" pitchFamily="34" charset="0"/>
              <a:cs typeface="Microsoft Sans Serif" pitchFamily="34" charset="0"/>
            </a:endParaRPr>
          </a:p>
          <a:p>
            <a:r>
              <a:rPr lang="en-GB" dirty="0" smtClean="0">
                <a:latin typeface="Microsoft Sans Serif" pitchFamily="34" charset="0"/>
                <a:cs typeface="Microsoft Sans Serif" pitchFamily="34" charset="0"/>
              </a:rPr>
              <a:t>Field</a:t>
            </a:r>
          </a:p>
          <a:p>
            <a:r>
              <a:rPr lang="en-GB" dirty="0" smtClean="0">
                <a:latin typeface="Microsoft Sans Serif" pitchFamily="34" charset="0"/>
                <a:cs typeface="Microsoft Sans Serif" pitchFamily="34" charset="0"/>
              </a:rPr>
              <a:t>Concluding remarks</a:t>
            </a:r>
          </a:p>
          <a:p>
            <a:pPr lvl="1"/>
            <a:r>
              <a:rPr lang="en-GB" dirty="0" smtClean="0">
                <a:latin typeface="Microsoft Sans Serif" pitchFamily="34" charset="0"/>
                <a:cs typeface="Microsoft Sans Serif" pitchFamily="34" charset="0"/>
              </a:rPr>
              <a:t>Propose a hypothesis</a:t>
            </a:r>
          </a:p>
          <a:p>
            <a:pPr lvl="1"/>
            <a:r>
              <a:rPr lang="en-GB" dirty="0" smtClean="0">
                <a:latin typeface="Microsoft Sans Serif" pitchFamily="34" charset="0"/>
                <a:cs typeface="Microsoft Sans Serif" pitchFamily="34" charset="0"/>
              </a:rPr>
              <a:t>Identify some challenges</a:t>
            </a:r>
          </a:p>
          <a:p>
            <a:endParaRPr lang="en-GB" dirty="0"/>
          </a:p>
        </p:txBody>
      </p:sp>
      <p:sp>
        <p:nvSpPr>
          <p:cNvPr id="4" name="Slide Number Placeholder 3"/>
          <p:cNvSpPr>
            <a:spLocks noGrp="1"/>
          </p:cNvSpPr>
          <p:nvPr>
            <p:ph type="sldNum" sz="quarter" idx="12"/>
          </p:nvPr>
        </p:nvSpPr>
        <p:spPr/>
        <p:txBody>
          <a:bodyPr/>
          <a:lstStyle/>
          <a:p>
            <a:fld id="{440CF80C-7C74-4106-ADEB-BD34A9543AEF}" type="slidenum">
              <a:rPr lang="en-GB" smtClean="0"/>
              <a:pPr/>
              <a:t>3</a:t>
            </a:fld>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Microsoft Sans Serif" pitchFamily="34" charset="0"/>
                <a:cs typeface="Microsoft Sans Serif" pitchFamily="34" charset="0"/>
              </a:rPr>
              <a:t>Concluding remarks(cont…)</a:t>
            </a:r>
            <a:endParaRPr lang="en-GB" dirty="0">
              <a:solidFill>
                <a:srgbClr val="FF0000"/>
              </a:solidFill>
              <a:latin typeface="Microsoft Sans Serif" pitchFamily="34" charset="0"/>
              <a:cs typeface="Microsoft Sans Serif" pitchFamily="34" charset="0"/>
            </a:endParaRPr>
          </a:p>
        </p:txBody>
      </p:sp>
      <p:sp>
        <p:nvSpPr>
          <p:cNvPr id="3" name="Content Placeholder 2"/>
          <p:cNvSpPr>
            <a:spLocks noGrp="1"/>
          </p:cNvSpPr>
          <p:nvPr>
            <p:ph idx="1"/>
          </p:nvPr>
        </p:nvSpPr>
        <p:spPr/>
        <p:txBody>
          <a:bodyPr>
            <a:normAutofit fontScale="85000" lnSpcReduction="20000"/>
          </a:bodyPr>
          <a:lstStyle/>
          <a:p>
            <a:pPr algn="just"/>
            <a:r>
              <a:rPr lang="en-GB" dirty="0" smtClean="0">
                <a:latin typeface="Microsoft Sans Serif" pitchFamily="34" charset="0"/>
                <a:cs typeface="Microsoft Sans Serif" pitchFamily="34" charset="0"/>
              </a:rPr>
              <a:t>Nuclear spin dynamics can explain the consciousness processing in the brain. The spin dynamics is not independent of other part of the body. A new discipline of quantum neuroscience need to explore this matter further;</a:t>
            </a:r>
          </a:p>
          <a:p>
            <a:pPr algn="just"/>
            <a:r>
              <a:rPr lang="en-GB" dirty="0" smtClean="0">
                <a:latin typeface="Microsoft Sans Serif" pitchFamily="34" charset="0"/>
                <a:cs typeface="Microsoft Sans Serif" pitchFamily="34" charset="0"/>
              </a:rPr>
              <a:t>The concept of entropy can be utilised for the neural connection modelling and interpretation;</a:t>
            </a:r>
          </a:p>
          <a:p>
            <a:pPr algn="just"/>
            <a:r>
              <a:rPr lang="en-GB" dirty="0" err="1" smtClean="0">
                <a:latin typeface="Microsoft Sans Serif" pitchFamily="34" charset="0"/>
                <a:cs typeface="Microsoft Sans Serif" pitchFamily="34" charset="0"/>
              </a:rPr>
              <a:t>QBism</a:t>
            </a:r>
            <a:r>
              <a:rPr lang="en-GB" dirty="0" smtClean="0">
                <a:latin typeface="Microsoft Sans Serif" pitchFamily="34" charset="0"/>
                <a:cs typeface="Microsoft Sans Serif" pitchFamily="34" charset="0"/>
              </a:rPr>
              <a:t> can contribute to the interpretation of subjective consciousness;</a:t>
            </a:r>
          </a:p>
          <a:p>
            <a:endParaRPr lang="en-GB" dirty="0"/>
          </a:p>
        </p:txBody>
      </p:sp>
      <p:sp>
        <p:nvSpPr>
          <p:cNvPr id="4" name="Slide Number Placeholder 3"/>
          <p:cNvSpPr>
            <a:spLocks noGrp="1"/>
          </p:cNvSpPr>
          <p:nvPr>
            <p:ph type="sldNum" sz="quarter" idx="12"/>
          </p:nvPr>
        </p:nvSpPr>
        <p:spPr/>
        <p:txBody>
          <a:bodyPr/>
          <a:lstStyle/>
          <a:p>
            <a:fld id="{440CF80C-7C74-4106-ADEB-BD34A9543AEF}" type="slidenum">
              <a:rPr lang="en-GB" smtClean="0"/>
              <a:pPr/>
              <a:t>30</a:t>
            </a:fld>
            <a:endParaRPr lang="en-GB"/>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Microsoft Sans Serif" pitchFamily="34" charset="0"/>
                <a:cs typeface="Microsoft Sans Serif" pitchFamily="34" charset="0"/>
              </a:rPr>
              <a:t>Concluding remarks (cont…)</a:t>
            </a:r>
            <a:endParaRPr lang="en-GB" dirty="0">
              <a:solidFill>
                <a:srgbClr val="FF00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67544" y="1005576"/>
            <a:ext cx="8229600" cy="3394472"/>
          </a:xfrm>
        </p:spPr>
        <p:txBody>
          <a:bodyPr>
            <a:noAutofit/>
          </a:bodyPr>
          <a:lstStyle/>
          <a:p>
            <a:pPr algn="just"/>
            <a:r>
              <a:rPr lang="en-GB" sz="2800" dirty="0" smtClean="0">
                <a:latin typeface="Microsoft Sans Serif" pitchFamily="34" charset="0"/>
                <a:cs typeface="Microsoft Sans Serif" pitchFamily="34" charset="0"/>
              </a:rPr>
              <a:t>Some aspect of consciousness such as loss of consciousness can be explained by </a:t>
            </a:r>
            <a:r>
              <a:rPr lang="en-GB" sz="2800" dirty="0" err="1" smtClean="0">
                <a:latin typeface="Microsoft Sans Serif" pitchFamily="34" charset="0"/>
                <a:cs typeface="Microsoft Sans Serif" pitchFamily="34" charset="0"/>
              </a:rPr>
              <a:t>Tononi’s</a:t>
            </a:r>
            <a:r>
              <a:rPr lang="en-GB" sz="2800" dirty="0" smtClean="0">
                <a:latin typeface="Microsoft Sans Serif" pitchFamily="34" charset="0"/>
                <a:cs typeface="Microsoft Sans Serif" pitchFamily="34" charset="0"/>
              </a:rPr>
              <a:t> (</a:t>
            </a:r>
            <a:r>
              <a:rPr lang="el-GR" sz="2800" dirty="0" smtClean="0">
                <a:latin typeface="Microsoft Sans Serif" pitchFamily="34" charset="0"/>
                <a:cs typeface="Microsoft Sans Serif" pitchFamily="34" charset="0"/>
              </a:rPr>
              <a:t>ϕ</a:t>
            </a:r>
            <a:r>
              <a:rPr lang="en-GB" sz="2800" dirty="0" smtClean="0">
                <a:latin typeface="Microsoft Sans Serif" pitchFamily="34" charset="0"/>
                <a:cs typeface="Microsoft Sans Serif" pitchFamily="34" charset="0"/>
              </a:rPr>
              <a:t>) approach of IIT;</a:t>
            </a:r>
          </a:p>
          <a:p>
            <a:pPr algn="just"/>
            <a:r>
              <a:rPr lang="en-GB" sz="2800" dirty="0" smtClean="0">
                <a:latin typeface="Microsoft Sans Serif" pitchFamily="34" charset="0"/>
                <a:cs typeface="Microsoft Sans Serif" pitchFamily="34" charset="0"/>
              </a:rPr>
              <a:t>Theory of mirror neuron can explain some aspects of consciousness. Quantum entanglement and quantum tunnelling can explain the binding mechanism for it;</a:t>
            </a:r>
          </a:p>
        </p:txBody>
      </p:sp>
      <p:sp>
        <p:nvSpPr>
          <p:cNvPr id="4" name="Slide Number Placeholder 3"/>
          <p:cNvSpPr>
            <a:spLocks noGrp="1"/>
          </p:cNvSpPr>
          <p:nvPr>
            <p:ph type="sldNum" sz="quarter" idx="12"/>
          </p:nvPr>
        </p:nvSpPr>
        <p:spPr/>
        <p:txBody>
          <a:bodyPr/>
          <a:lstStyle/>
          <a:p>
            <a:fld id="{440CF80C-7C74-4106-ADEB-BD34A9543AEF}" type="slidenum">
              <a:rPr lang="en-GB" smtClean="0"/>
              <a:pPr/>
              <a:t>31</a:t>
            </a:fld>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Concluding remarks (cont..)</a:t>
            </a:r>
            <a:endParaRPr lang="en-GB"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pPr algn="just"/>
            <a:r>
              <a:rPr lang="en-GB" sz="3300" dirty="0" smtClean="0">
                <a:latin typeface="Microsoft Sans Serif" pitchFamily="34" charset="0"/>
                <a:cs typeface="Microsoft Sans Serif" pitchFamily="34" charset="0"/>
              </a:rPr>
              <a:t>Unconscious can spill over into conscious thoughts. Also conscious mind steps in only after unconscious processing has taken place. So, we need to understand more about the unconscious state of the brain, our silent thinking partner. </a:t>
            </a:r>
          </a:p>
          <a:p>
            <a:pPr algn="just"/>
            <a:r>
              <a:rPr lang="en-GB" sz="3300" dirty="0" smtClean="0">
                <a:latin typeface="Microsoft Sans Serif" pitchFamily="34" charset="0"/>
                <a:cs typeface="Microsoft Sans Serif" pitchFamily="34" charset="0"/>
              </a:rPr>
              <a:t>Is reality intrinsically random or fundamentally interconnected? I argue that it is interconnected. I agree with Philosopher Heidegger that self doesn’t exist in a vacuum.</a:t>
            </a:r>
          </a:p>
          <a:p>
            <a:endParaRPr lang="en-GB" dirty="0"/>
          </a:p>
        </p:txBody>
      </p:sp>
      <p:sp>
        <p:nvSpPr>
          <p:cNvPr id="4" name="Slide Number Placeholder 3"/>
          <p:cNvSpPr>
            <a:spLocks noGrp="1"/>
          </p:cNvSpPr>
          <p:nvPr>
            <p:ph type="sldNum" sz="quarter" idx="12"/>
          </p:nvPr>
        </p:nvSpPr>
        <p:spPr/>
        <p:txBody>
          <a:bodyPr/>
          <a:lstStyle/>
          <a:p>
            <a:fld id="{440CF80C-7C74-4106-ADEB-BD34A9543AEF}" type="slidenum">
              <a:rPr lang="en-GB" smtClean="0"/>
              <a:pPr/>
              <a:t>32</a:t>
            </a:fld>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857250"/>
          </a:xfrm>
        </p:spPr>
        <p:txBody>
          <a:bodyPr/>
          <a:lstStyle/>
          <a:p>
            <a:r>
              <a:rPr lang="en-GB" dirty="0" smtClean="0">
                <a:solidFill>
                  <a:srgbClr val="FF0000"/>
                </a:solidFill>
                <a:latin typeface="Microsoft Sans Serif" pitchFamily="34" charset="0"/>
                <a:cs typeface="Microsoft Sans Serif" pitchFamily="34" charset="0"/>
              </a:rPr>
              <a:t>Concluding remarks (cont..)</a:t>
            </a:r>
            <a:endParaRPr lang="en-GB" dirty="0">
              <a:solidFill>
                <a:srgbClr val="FF00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179512" y="699542"/>
            <a:ext cx="8712968" cy="3394472"/>
          </a:xfrm>
        </p:spPr>
        <p:txBody>
          <a:bodyPr>
            <a:noAutofit/>
          </a:bodyPr>
          <a:lstStyle/>
          <a:p>
            <a:pPr algn="just"/>
            <a:r>
              <a:rPr lang="en-GB" sz="2800" i="1" dirty="0" smtClean="0">
                <a:solidFill>
                  <a:srgbClr val="FF0000"/>
                </a:solidFill>
                <a:latin typeface="Microsoft Sans Serif" pitchFamily="34" charset="0"/>
                <a:cs typeface="Microsoft Sans Serif" pitchFamily="34" charset="0"/>
              </a:rPr>
              <a:t>Hence, my hypothesis is-</a:t>
            </a:r>
          </a:p>
          <a:p>
            <a:pPr lvl="1" algn="just"/>
            <a:r>
              <a:rPr lang="en-GB" dirty="0" smtClean="0">
                <a:solidFill>
                  <a:srgbClr val="002060"/>
                </a:solidFill>
                <a:latin typeface="Microsoft Sans Serif" pitchFamily="34" charset="0"/>
                <a:cs typeface="Microsoft Sans Serif" pitchFamily="34" charset="0"/>
              </a:rPr>
              <a:t>Consciousness, a self reflective variant of awareness, emerge from the interaction of neurons and their electrical and chemical impulse governed by quantum spin dynamics. It emerges like a wave emerge in a lake. The wave manifest itself as a field. The field can interact with other fields that generate from the whole system through quantum wave resonance and an effector is needed for it’s manifestation.</a:t>
            </a:r>
          </a:p>
        </p:txBody>
      </p:sp>
      <p:sp>
        <p:nvSpPr>
          <p:cNvPr id="4" name="Slide Number Placeholder 3"/>
          <p:cNvSpPr>
            <a:spLocks noGrp="1"/>
          </p:cNvSpPr>
          <p:nvPr>
            <p:ph type="sldNum" sz="quarter" idx="12"/>
          </p:nvPr>
        </p:nvSpPr>
        <p:spPr/>
        <p:txBody>
          <a:bodyPr/>
          <a:lstStyle/>
          <a:p>
            <a:fld id="{440CF80C-7C74-4106-ADEB-BD34A9543AEF}" type="slidenum">
              <a:rPr lang="en-GB" smtClean="0"/>
              <a:pPr/>
              <a:t>33</a:t>
            </a:fld>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Microsoft Sans Serif" pitchFamily="34" charset="0"/>
                <a:cs typeface="Microsoft Sans Serif" pitchFamily="34" charset="0"/>
              </a:rPr>
              <a:t>Concluding remarks (cont…)</a:t>
            </a:r>
            <a:endParaRPr lang="en-GB" dirty="0">
              <a:solidFill>
                <a:srgbClr val="FF00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57200" y="1200150"/>
            <a:ext cx="8229600" cy="3585846"/>
          </a:xfrm>
        </p:spPr>
        <p:txBody>
          <a:bodyPr>
            <a:normAutofit fontScale="85000" lnSpcReduction="20000"/>
          </a:bodyPr>
          <a:lstStyle/>
          <a:p>
            <a:pPr algn="just"/>
            <a:r>
              <a:rPr lang="en-GB" dirty="0" smtClean="0">
                <a:latin typeface="Microsoft Sans Serif" pitchFamily="34" charset="0"/>
                <a:cs typeface="Microsoft Sans Serif" pitchFamily="34" charset="0"/>
              </a:rPr>
              <a:t>However, I am aware of some challenges:</a:t>
            </a:r>
          </a:p>
          <a:p>
            <a:pPr lvl="1" algn="just"/>
            <a:r>
              <a:rPr lang="en-GB" dirty="0" smtClean="0">
                <a:latin typeface="Microsoft Sans Serif" pitchFamily="34" charset="0"/>
                <a:cs typeface="Microsoft Sans Serif" pitchFamily="34" charset="0"/>
              </a:rPr>
              <a:t>Defining consciousness. What to look for if we go inside a brain?</a:t>
            </a:r>
          </a:p>
          <a:p>
            <a:pPr lvl="1" algn="just"/>
            <a:r>
              <a:rPr lang="en-GB" dirty="0" smtClean="0">
                <a:latin typeface="Microsoft Sans Serif" pitchFamily="34" charset="0"/>
                <a:cs typeface="Microsoft Sans Serif" pitchFamily="34" charset="0"/>
              </a:rPr>
              <a:t>In order to understand ‘what it is like’ require a predictive model, which is based on all possible connections between 86 billion neurons. Counting 1 neuron per second will take approximately 2700 years. Each neuron is connected to 10000 other neurons. If we count one connection every second  it would take three million years to complete the task. Our progress to date is 302 connections; </a:t>
            </a:r>
          </a:p>
          <a:p>
            <a:endParaRPr lang="en-GB" dirty="0"/>
          </a:p>
        </p:txBody>
      </p:sp>
      <p:sp>
        <p:nvSpPr>
          <p:cNvPr id="4" name="Slide Number Placeholder 3"/>
          <p:cNvSpPr>
            <a:spLocks noGrp="1"/>
          </p:cNvSpPr>
          <p:nvPr>
            <p:ph type="sldNum" sz="quarter" idx="12"/>
          </p:nvPr>
        </p:nvSpPr>
        <p:spPr/>
        <p:txBody>
          <a:bodyPr/>
          <a:lstStyle/>
          <a:p>
            <a:fld id="{440CF80C-7C74-4106-ADEB-BD34A9543AEF}" type="slidenum">
              <a:rPr lang="en-GB" smtClean="0"/>
              <a:pPr/>
              <a:t>34</a:t>
            </a:fld>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Microsoft Sans Serif" pitchFamily="34" charset="0"/>
                <a:cs typeface="Microsoft Sans Serif" pitchFamily="34" charset="0"/>
              </a:rPr>
              <a:t>Concluding remarks (cont…)</a:t>
            </a:r>
            <a:endParaRPr lang="en-GB" dirty="0">
              <a:solidFill>
                <a:srgbClr val="FF00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539552" y="1183060"/>
            <a:ext cx="8229600" cy="3960440"/>
          </a:xfrm>
        </p:spPr>
        <p:txBody>
          <a:bodyPr>
            <a:noAutofit/>
          </a:bodyPr>
          <a:lstStyle/>
          <a:p>
            <a:pPr algn="just"/>
            <a:r>
              <a:rPr lang="en-GB" sz="2400" dirty="0" smtClean="0">
                <a:latin typeface="Microsoft Sans Serif" pitchFamily="34" charset="0"/>
                <a:cs typeface="Microsoft Sans Serif" pitchFamily="34" charset="0"/>
              </a:rPr>
              <a:t>Estimates of the human brain’s memory capacity vary widely from 1 to 1000 terabytes. For comparison the 19 million volumes in the US Library of Congress represents about 10 terabytes of data. So, physiology of (objective perspective) brain is intrinsically subjective;</a:t>
            </a:r>
          </a:p>
          <a:p>
            <a:pPr algn="just"/>
            <a:r>
              <a:rPr lang="en-GB" sz="2400" dirty="0" smtClean="0">
                <a:latin typeface="Microsoft Sans Serif" pitchFamily="34" charset="0"/>
                <a:cs typeface="Microsoft Sans Serif" pitchFamily="34" charset="0"/>
              </a:rPr>
              <a:t>There is a conceptual gap between science, which stands for objective measurement and the conclusion we can draw thereby, and consciousness, which is a synonym for subjective experience;</a:t>
            </a:r>
          </a:p>
        </p:txBody>
      </p:sp>
      <p:sp>
        <p:nvSpPr>
          <p:cNvPr id="4" name="Slide Number Placeholder 3"/>
          <p:cNvSpPr>
            <a:spLocks noGrp="1"/>
          </p:cNvSpPr>
          <p:nvPr>
            <p:ph type="sldNum" sz="quarter" idx="12"/>
          </p:nvPr>
        </p:nvSpPr>
        <p:spPr/>
        <p:txBody>
          <a:bodyPr/>
          <a:lstStyle/>
          <a:p>
            <a:fld id="{440CF80C-7C74-4106-ADEB-BD34A9543AEF}" type="slidenum">
              <a:rPr lang="en-GB" smtClean="0"/>
              <a:pPr/>
              <a:t>35</a:t>
            </a:fld>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57250"/>
          </a:xfrm>
        </p:spPr>
        <p:txBody>
          <a:bodyPr/>
          <a:lstStyle/>
          <a:p>
            <a:r>
              <a:rPr lang="en-GB" dirty="0" smtClean="0">
                <a:solidFill>
                  <a:srgbClr val="FF0000"/>
                </a:solidFill>
              </a:rPr>
              <a:t>Scientifically speaking!</a:t>
            </a:r>
            <a:endParaRPr lang="en-GB" dirty="0">
              <a:solidFill>
                <a:srgbClr val="FF0000"/>
              </a:solidFill>
            </a:endParaRPr>
          </a:p>
        </p:txBody>
      </p:sp>
      <p:graphicFrame>
        <p:nvGraphicFramePr>
          <p:cNvPr id="5" name="Content Placeholder 4"/>
          <p:cNvGraphicFramePr>
            <a:graphicFrameLocks noGrp="1"/>
          </p:cNvGraphicFramePr>
          <p:nvPr>
            <p:ph idx="1"/>
          </p:nvPr>
        </p:nvGraphicFramePr>
        <p:xfrm>
          <a:off x="457200" y="951570"/>
          <a:ext cx="8229600" cy="3643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440CF80C-7C74-4106-ADEB-BD34A9543AEF}" type="slidenum">
              <a:rPr lang="en-GB" smtClean="0"/>
              <a:pPr/>
              <a:t>36</a:t>
            </a:fld>
            <a:endParaRPr lang="en-GB"/>
          </a:p>
        </p:txBody>
      </p:sp>
      <p:sp>
        <p:nvSpPr>
          <p:cNvPr id="6" name="TextBox 5"/>
          <p:cNvSpPr txBox="1"/>
          <p:nvPr/>
        </p:nvSpPr>
        <p:spPr>
          <a:xfrm>
            <a:off x="899593" y="3489852"/>
            <a:ext cx="461665" cy="709047"/>
          </a:xfrm>
          <a:prstGeom prst="rect">
            <a:avLst/>
          </a:prstGeom>
          <a:noFill/>
        </p:spPr>
        <p:txBody>
          <a:bodyPr vert="vert270" wrap="square" rtlCol="0">
            <a:spAutoFit/>
          </a:bodyPr>
          <a:lstStyle/>
          <a:p>
            <a:r>
              <a:rPr lang="en-GB" dirty="0" smtClean="0">
                <a:solidFill>
                  <a:srgbClr val="FF0000"/>
                </a:solidFill>
              </a:rPr>
              <a:t>Easy</a:t>
            </a:r>
            <a:endParaRPr lang="en-GB" dirty="0">
              <a:solidFill>
                <a:srgbClr val="FF0000"/>
              </a:solidFill>
            </a:endParaRPr>
          </a:p>
        </p:txBody>
      </p:sp>
      <p:sp>
        <p:nvSpPr>
          <p:cNvPr id="7" name="TextBox 6"/>
          <p:cNvSpPr txBox="1"/>
          <p:nvPr/>
        </p:nvSpPr>
        <p:spPr>
          <a:xfrm>
            <a:off x="1763688" y="2517745"/>
            <a:ext cx="738664" cy="808784"/>
          </a:xfrm>
          <a:prstGeom prst="rect">
            <a:avLst/>
          </a:prstGeom>
          <a:noFill/>
        </p:spPr>
        <p:txBody>
          <a:bodyPr vert="vert270" wrap="square" rtlCol="0">
            <a:spAutoFit/>
          </a:bodyPr>
          <a:lstStyle/>
          <a:p>
            <a:r>
              <a:rPr lang="en-GB" dirty="0" smtClean="0">
                <a:solidFill>
                  <a:srgbClr val="FF0000"/>
                </a:solidFill>
              </a:rPr>
              <a:t>Pretty</a:t>
            </a:r>
            <a:r>
              <a:rPr lang="en-GB" dirty="0" smtClean="0"/>
              <a:t> </a:t>
            </a:r>
            <a:r>
              <a:rPr lang="en-GB" dirty="0" smtClean="0">
                <a:solidFill>
                  <a:srgbClr val="FF0000"/>
                </a:solidFill>
              </a:rPr>
              <a:t>hard</a:t>
            </a:r>
            <a:endParaRPr lang="en-GB" dirty="0">
              <a:solidFill>
                <a:srgbClr val="FF0000"/>
              </a:solidFill>
            </a:endParaRPr>
          </a:p>
        </p:txBody>
      </p:sp>
      <p:sp>
        <p:nvSpPr>
          <p:cNvPr id="9" name="TextBox 8"/>
          <p:cNvSpPr txBox="1"/>
          <p:nvPr/>
        </p:nvSpPr>
        <p:spPr>
          <a:xfrm>
            <a:off x="2411760" y="1635646"/>
            <a:ext cx="738664" cy="826787"/>
          </a:xfrm>
          <a:prstGeom prst="rect">
            <a:avLst/>
          </a:prstGeom>
          <a:noFill/>
        </p:spPr>
        <p:txBody>
          <a:bodyPr vert="vert270" wrap="square" rtlCol="0">
            <a:spAutoFit/>
          </a:bodyPr>
          <a:lstStyle/>
          <a:p>
            <a:r>
              <a:rPr lang="en-GB" dirty="0" smtClean="0">
                <a:solidFill>
                  <a:srgbClr val="FF0000"/>
                </a:solidFill>
              </a:rPr>
              <a:t>Even harder</a:t>
            </a:r>
            <a:endParaRPr lang="en-GB" dirty="0">
              <a:solidFill>
                <a:srgbClr val="FF0000"/>
              </a:solidFill>
            </a:endParaRPr>
          </a:p>
        </p:txBody>
      </p:sp>
      <p:sp>
        <p:nvSpPr>
          <p:cNvPr id="10" name="TextBox 9"/>
          <p:cNvSpPr txBox="1"/>
          <p:nvPr/>
        </p:nvSpPr>
        <p:spPr>
          <a:xfrm>
            <a:off x="3131840" y="987574"/>
            <a:ext cx="738664" cy="772781"/>
          </a:xfrm>
          <a:prstGeom prst="rect">
            <a:avLst/>
          </a:prstGeom>
          <a:noFill/>
        </p:spPr>
        <p:txBody>
          <a:bodyPr vert="vert270" wrap="square" rtlCol="0">
            <a:spAutoFit/>
          </a:bodyPr>
          <a:lstStyle/>
          <a:p>
            <a:r>
              <a:rPr lang="en-GB" dirty="0" smtClean="0">
                <a:solidFill>
                  <a:srgbClr val="FF0000"/>
                </a:solidFill>
              </a:rPr>
              <a:t>Really</a:t>
            </a:r>
            <a:r>
              <a:rPr lang="en-GB" dirty="0" smtClean="0"/>
              <a:t> </a:t>
            </a:r>
            <a:r>
              <a:rPr lang="en-GB" dirty="0" smtClean="0">
                <a:solidFill>
                  <a:srgbClr val="FF0000"/>
                </a:solidFill>
              </a:rPr>
              <a:t>hard</a:t>
            </a:r>
            <a:endParaRPr lang="en-GB" dirty="0">
              <a:solidFill>
                <a:srgbClr val="FF0000"/>
              </a:solidFill>
            </a:endParaRPr>
          </a:p>
        </p:txBody>
      </p:sp>
      <p:sp>
        <p:nvSpPr>
          <p:cNvPr id="11" name="TextBox 10"/>
          <p:cNvSpPr txBox="1"/>
          <p:nvPr/>
        </p:nvSpPr>
        <p:spPr>
          <a:xfrm>
            <a:off x="7919864" y="3651870"/>
            <a:ext cx="1224136" cy="830997"/>
          </a:xfrm>
          <a:prstGeom prst="rect">
            <a:avLst/>
          </a:prstGeom>
          <a:noFill/>
        </p:spPr>
        <p:txBody>
          <a:bodyPr wrap="square" rtlCol="0">
            <a:spAutoFit/>
          </a:bodyPr>
          <a:lstStyle/>
          <a:p>
            <a:r>
              <a:rPr lang="en-GB" sz="1600" dirty="0" smtClean="0">
                <a:solidFill>
                  <a:srgbClr val="0070C0"/>
                </a:solidFill>
              </a:rPr>
              <a:t>Theories testable by simulation</a:t>
            </a:r>
            <a:endParaRPr lang="en-GB" sz="1600" dirty="0">
              <a:solidFill>
                <a:srgbClr val="0070C0"/>
              </a:solidFill>
            </a:endParaRPr>
          </a:p>
        </p:txBody>
      </p:sp>
      <p:sp>
        <p:nvSpPr>
          <p:cNvPr id="12" name="TextBox 11"/>
          <p:cNvSpPr txBox="1"/>
          <p:nvPr/>
        </p:nvSpPr>
        <p:spPr>
          <a:xfrm>
            <a:off x="7020272" y="2643758"/>
            <a:ext cx="1569660" cy="923330"/>
          </a:xfrm>
          <a:prstGeom prst="rect">
            <a:avLst/>
          </a:prstGeom>
          <a:noFill/>
        </p:spPr>
        <p:txBody>
          <a:bodyPr vert="horz" wrap="square" rtlCol="0">
            <a:spAutoFit/>
          </a:bodyPr>
          <a:lstStyle/>
          <a:p>
            <a:r>
              <a:rPr lang="en-GB" dirty="0" smtClean="0">
                <a:solidFill>
                  <a:srgbClr val="0070C0"/>
                </a:solidFill>
              </a:rPr>
              <a:t>Theories testable with brain reading</a:t>
            </a:r>
            <a:endParaRPr lang="en-GB" dirty="0">
              <a:solidFill>
                <a:srgbClr val="0070C0"/>
              </a:solidFill>
            </a:endParaRPr>
          </a:p>
        </p:txBody>
      </p:sp>
      <p:sp>
        <p:nvSpPr>
          <p:cNvPr id="13" name="TextBox 12"/>
          <p:cNvSpPr txBox="1"/>
          <p:nvPr/>
        </p:nvSpPr>
        <p:spPr>
          <a:xfrm>
            <a:off x="6012160" y="1977685"/>
            <a:ext cx="1944216" cy="646331"/>
          </a:xfrm>
          <a:prstGeom prst="rect">
            <a:avLst/>
          </a:prstGeom>
          <a:noFill/>
        </p:spPr>
        <p:txBody>
          <a:bodyPr wrap="square" rtlCol="0">
            <a:spAutoFit/>
          </a:bodyPr>
          <a:lstStyle/>
          <a:p>
            <a:r>
              <a:rPr lang="en-GB" dirty="0" smtClean="0">
                <a:solidFill>
                  <a:srgbClr val="0070C0"/>
                </a:solidFill>
              </a:rPr>
              <a:t>Theories partially testable?</a:t>
            </a:r>
            <a:endParaRPr lang="en-GB" dirty="0">
              <a:solidFill>
                <a:srgbClr val="0070C0"/>
              </a:solidFill>
            </a:endParaRPr>
          </a:p>
        </p:txBody>
      </p:sp>
      <p:sp>
        <p:nvSpPr>
          <p:cNvPr id="16" name="TextBox 15"/>
          <p:cNvSpPr txBox="1"/>
          <p:nvPr/>
        </p:nvSpPr>
        <p:spPr>
          <a:xfrm>
            <a:off x="5364088" y="1059582"/>
            <a:ext cx="1224136" cy="646331"/>
          </a:xfrm>
          <a:prstGeom prst="rect">
            <a:avLst/>
          </a:prstGeom>
          <a:noFill/>
        </p:spPr>
        <p:txBody>
          <a:bodyPr wrap="square" rtlCol="0">
            <a:spAutoFit/>
          </a:bodyPr>
          <a:lstStyle/>
          <a:p>
            <a:r>
              <a:rPr lang="en-GB" dirty="0" smtClean="0">
                <a:solidFill>
                  <a:srgbClr val="0070C0"/>
                </a:solidFill>
              </a:rPr>
              <a:t>Theories </a:t>
            </a:r>
            <a:r>
              <a:rPr lang="en-GB" dirty="0" err="1" smtClean="0">
                <a:solidFill>
                  <a:srgbClr val="0070C0"/>
                </a:solidFill>
              </a:rPr>
              <a:t>untestable</a:t>
            </a:r>
            <a:endParaRPr lang="en-GB" dirty="0">
              <a:solidFill>
                <a:srgbClr val="0070C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Concluding remarks (cont…)</a:t>
            </a:r>
            <a:endParaRPr lang="en-GB" dirty="0">
              <a:solidFill>
                <a:srgbClr val="FF0000"/>
              </a:solidFill>
            </a:endParaRPr>
          </a:p>
        </p:txBody>
      </p:sp>
      <p:sp>
        <p:nvSpPr>
          <p:cNvPr id="3" name="Content Placeholder 2"/>
          <p:cNvSpPr>
            <a:spLocks noGrp="1"/>
          </p:cNvSpPr>
          <p:nvPr>
            <p:ph idx="1"/>
          </p:nvPr>
        </p:nvSpPr>
        <p:spPr/>
        <p:txBody>
          <a:bodyPr/>
          <a:lstStyle/>
          <a:p>
            <a:r>
              <a:rPr lang="en-GB" dirty="0" smtClean="0">
                <a:latin typeface="Microsoft Sans Serif" pitchFamily="34" charset="0"/>
                <a:cs typeface="Microsoft Sans Serif" pitchFamily="34" charset="0"/>
              </a:rPr>
              <a:t>Therefore, how the ‘water’ of objective brain events is transformed into the ‘wine’ of subjective consciousness is a question, that will remain unanswered for a pretty long time.</a:t>
            </a:r>
          </a:p>
          <a:p>
            <a:endParaRPr lang="en-GB" dirty="0"/>
          </a:p>
        </p:txBody>
      </p:sp>
      <p:sp>
        <p:nvSpPr>
          <p:cNvPr id="4" name="Slide Number Placeholder 3"/>
          <p:cNvSpPr>
            <a:spLocks noGrp="1"/>
          </p:cNvSpPr>
          <p:nvPr>
            <p:ph type="sldNum" sz="quarter" idx="12"/>
          </p:nvPr>
        </p:nvSpPr>
        <p:spPr/>
        <p:txBody>
          <a:bodyPr/>
          <a:lstStyle/>
          <a:p>
            <a:fld id="{440CF80C-7C74-4106-ADEB-BD34A9543AEF}" type="slidenum">
              <a:rPr lang="en-GB" smtClean="0"/>
              <a:pPr/>
              <a:t>37</a:t>
            </a:fld>
            <a:endParaRPr lang="en-GB"/>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57250"/>
          </a:xfrm>
        </p:spPr>
        <p:txBody>
          <a:bodyPr>
            <a:normAutofit/>
          </a:bodyPr>
          <a:lstStyle/>
          <a:p>
            <a:r>
              <a:rPr lang="en-GB" sz="3600" dirty="0" smtClean="0">
                <a:solidFill>
                  <a:srgbClr val="FF0000"/>
                </a:solidFill>
                <a:latin typeface="Microsoft Sans Serif" pitchFamily="34" charset="0"/>
                <a:cs typeface="Microsoft Sans Serif" pitchFamily="34" charset="0"/>
              </a:rPr>
              <a:t>References</a:t>
            </a:r>
            <a:endParaRPr lang="en-GB" sz="3600" dirty="0">
              <a:solidFill>
                <a:srgbClr val="FF00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67544" y="699542"/>
            <a:ext cx="8424936" cy="4176464"/>
          </a:xfrm>
        </p:spPr>
        <p:txBody>
          <a:bodyPr>
            <a:noAutofit/>
          </a:bodyPr>
          <a:lstStyle/>
          <a:p>
            <a:pPr algn="just"/>
            <a:r>
              <a:rPr lang="en-GB" sz="1200" dirty="0" smtClean="0">
                <a:latin typeface="Microsoft Sans Serif" pitchFamily="34" charset="0"/>
                <a:cs typeface="Microsoft Sans Serif" pitchFamily="34" charset="0"/>
              </a:rPr>
              <a:t>Crick, F (1994), The Astonishing Hypothesis, Touchstone Books, London</a:t>
            </a:r>
          </a:p>
          <a:p>
            <a:pPr algn="just"/>
            <a:r>
              <a:rPr lang="en-GB" sz="1200" dirty="0" smtClean="0">
                <a:latin typeface="Microsoft Sans Serif" pitchFamily="34" charset="0"/>
                <a:cs typeface="Microsoft Sans Serif" pitchFamily="34" charset="0"/>
              </a:rPr>
              <a:t>Caves, C.M, Fuchs, C.A and </a:t>
            </a:r>
            <a:r>
              <a:rPr lang="en-GB" sz="1200" dirty="0" err="1" smtClean="0">
                <a:latin typeface="Microsoft Sans Serif" pitchFamily="34" charset="0"/>
                <a:cs typeface="Microsoft Sans Serif" pitchFamily="34" charset="0"/>
              </a:rPr>
              <a:t>Schack</a:t>
            </a:r>
            <a:r>
              <a:rPr lang="en-GB" sz="1200" dirty="0" smtClean="0">
                <a:latin typeface="Microsoft Sans Serif" pitchFamily="34" charset="0"/>
                <a:cs typeface="Microsoft Sans Serif" pitchFamily="34" charset="0"/>
              </a:rPr>
              <a:t>, R (2001), Quantum probabilities as Bayesian probabilities (</a:t>
            </a:r>
            <a:r>
              <a:rPr lang="en-GB" sz="1200" dirty="0" err="1" smtClean="0">
                <a:latin typeface="Microsoft Sans Serif" pitchFamily="34" charset="0"/>
                <a:cs typeface="Microsoft Sans Serif" pitchFamily="34" charset="0"/>
              </a:rPr>
              <a:t>arXiv:quant</a:t>
            </a:r>
            <a:r>
              <a:rPr lang="en-GB" sz="1200" dirty="0" smtClean="0">
                <a:latin typeface="Microsoft Sans Serif" pitchFamily="34" charset="0"/>
                <a:cs typeface="Microsoft Sans Serif" pitchFamily="34" charset="0"/>
              </a:rPr>
              <a:t>-ph/0106133v2)</a:t>
            </a:r>
          </a:p>
          <a:p>
            <a:pPr algn="just"/>
            <a:r>
              <a:rPr lang="en-GB" sz="1200" dirty="0" smtClean="0">
                <a:latin typeface="Microsoft Sans Serif" pitchFamily="34" charset="0"/>
                <a:cs typeface="Microsoft Sans Serif" pitchFamily="34" charset="0"/>
              </a:rPr>
              <a:t>David, A (2019), The Secret Life of the Brain,  </a:t>
            </a:r>
            <a:r>
              <a:rPr lang="en-GB" sz="1200" dirty="0" err="1" smtClean="0">
                <a:latin typeface="Microsoft Sans Serif" pitchFamily="34" charset="0"/>
                <a:cs typeface="Microsoft Sans Serif" pitchFamily="34" charset="0"/>
              </a:rPr>
              <a:t>Cassell</a:t>
            </a:r>
            <a:r>
              <a:rPr lang="en-GB" sz="1200" dirty="0" smtClean="0">
                <a:latin typeface="Microsoft Sans Serif" pitchFamily="34" charset="0"/>
                <a:cs typeface="Microsoft Sans Serif" pitchFamily="34" charset="0"/>
              </a:rPr>
              <a:t>, London</a:t>
            </a:r>
          </a:p>
          <a:p>
            <a:pPr algn="just"/>
            <a:r>
              <a:rPr lang="en-GB" sz="1200" dirty="0" smtClean="0">
                <a:latin typeface="Microsoft Sans Serif" pitchFamily="34" charset="0"/>
                <a:cs typeface="Microsoft Sans Serif" pitchFamily="34" charset="0"/>
              </a:rPr>
              <a:t>Du </a:t>
            </a:r>
            <a:r>
              <a:rPr lang="en-GB" sz="1200" dirty="0" err="1" smtClean="0">
                <a:latin typeface="Microsoft Sans Serif" pitchFamily="34" charset="0"/>
                <a:cs typeface="Microsoft Sans Serif" pitchFamily="34" charset="0"/>
              </a:rPr>
              <a:t>Sautoy</a:t>
            </a:r>
            <a:r>
              <a:rPr lang="en-GB" sz="1200" dirty="0" smtClean="0">
                <a:latin typeface="Microsoft Sans Serif" pitchFamily="34" charset="0"/>
                <a:cs typeface="Microsoft Sans Serif" pitchFamily="34" charset="0"/>
              </a:rPr>
              <a:t>, M (2016),  What We Cannot Know, Fourth Estate, London.</a:t>
            </a:r>
          </a:p>
          <a:p>
            <a:pPr algn="just"/>
            <a:r>
              <a:rPr lang="en-GB" sz="1200" dirty="0" err="1" smtClean="0">
                <a:latin typeface="Microsoft Sans Serif" pitchFamily="34" charset="0"/>
                <a:cs typeface="Microsoft Sans Serif" pitchFamily="34" charset="0"/>
              </a:rPr>
              <a:t>Eagleman</a:t>
            </a:r>
            <a:r>
              <a:rPr lang="en-GB" sz="1200" dirty="0" smtClean="0">
                <a:latin typeface="Microsoft Sans Serif" pitchFamily="34" charset="0"/>
                <a:cs typeface="Microsoft Sans Serif" pitchFamily="34" charset="0"/>
              </a:rPr>
              <a:t>, D (2015), The Brain: The Story of You,  </a:t>
            </a:r>
            <a:r>
              <a:rPr lang="en-GB" sz="1200" dirty="0" err="1" smtClean="0">
                <a:latin typeface="Microsoft Sans Serif" pitchFamily="34" charset="0"/>
                <a:cs typeface="Microsoft Sans Serif" pitchFamily="34" charset="0"/>
              </a:rPr>
              <a:t>Canongate</a:t>
            </a:r>
            <a:r>
              <a:rPr lang="en-GB" sz="1200" dirty="0" smtClean="0">
                <a:latin typeface="Microsoft Sans Serif" pitchFamily="34" charset="0"/>
                <a:cs typeface="Microsoft Sans Serif" pitchFamily="34" charset="0"/>
              </a:rPr>
              <a:t>, London</a:t>
            </a:r>
          </a:p>
          <a:p>
            <a:pPr algn="just"/>
            <a:r>
              <a:rPr lang="en-GB" sz="1200" dirty="0" smtClean="0">
                <a:latin typeface="Microsoft Sans Serif" pitchFamily="34" charset="0"/>
                <a:cs typeface="Microsoft Sans Serif" pitchFamily="34" charset="0"/>
              </a:rPr>
              <a:t>Fisher, M, P, A (2015), Quantum cognition: The possibility of processing with nuclear spins in the brain (</a:t>
            </a:r>
            <a:r>
              <a:rPr lang="en-GB" sz="1200" dirty="0" smtClean="0">
                <a:latin typeface="Microsoft Sans Serif" pitchFamily="34" charset="0"/>
                <a:cs typeface="Microsoft Sans Serif" pitchFamily="34" charset="0"/>
                <a:hlinkClick r:id="rId2"/>
              </a:rPr>
              <a:t>https://arxiv.org/abs/1508.05929</a:t>
            </a:r>
            <a:r>
              <a:rPr lang="en-GB" sz="1200" dirty="0" smtClean="0">
                <a:latin typeface="Microsoft Sans Serif" pitchFamily="34" charset="0"/>
                <a:cs typeface="Microsoft Sans Serif" pitchFamily="34" charset="0"/>
              </a:rPr>
              <a:t>)</a:t>
            </a:r>
          </a:p>
          <a:p>
            <a:pPr algn="just"/>
            <a:r>
              <a:rPr lang="en-GB" sz="1200" dirty="0" smtClean="0">
                <a:latin typeface="Microsoft Sans Serif" pitchFamily="34" charset="0"/>
                <a:cs typeface="Microsoft Sans Serif" pitchFamily="34" charset="0"/>
              </a:rPr>
              <a:t>Greenfield, S (2017), A Day in the Life of the Brain, Penguin Books, London</a:t>
            </a:r>
            <a:endParaRPr lang="en-GB" sz="1200" dirty="0" smtClean="0">
              <a:latin typeface="Microsoft Sans Serif" pitchFamily="34" charset="0"/>
              <a:cs typeface="Microsoft Sans Serif" pitchFamily="34" charset="0"/>
              <a:hlinkClick r:id="rId3"/>
            </a:endParaRPr>
          </a:p>
          <a:p>
            <a:pPr algn="just"/>
            <a:r>
              <a:rPr lang="en-GB" sz="1200" dirty="0" smtClean="0">
                <a:latin typeface="Microsoft Sans Serif" pitchFamily="34" charset="0"/>
                <a:cs typeface="Microsoft Sans Serif" pitchFamily="34" charset="0"/>
                <a:hlinkClick r:id="rId3"/>
              </a:rPr>
              <a:t>http://www.bbc.com/earth/story/20170215-the-strange-link-between-the-human-mind-and-quantum-physics</a:t>
            </a:r>
            <a:endParaRPr lang="en-GB" sz="1200" dirty="0" smtClean="0">
              <a:latin typeface="Microsoft Sans Serif" pitchFamily="34" charset="0"/>
              <a:cs typeface="Microsoft Sans Serif" pitchFamily="34" charset="0"/>
            </a:endParaRPr>
          </a:p>
          <a:p>
            <a:pPr algn="just"/>
            <a:r>
              <a:rPr lang="en-GB" sz="1200" dirty="0" err="1" smtClean="0">
                <a:latin typeface="Microsoft Sans Serif" pitchFamily="34" charset="0"/>
                <a:cs typeface="Microsoft Sans Serif" pitchFamily="34" charset="0"/>
              </a:rPr>
              <a:t>Kaworski</a:t>
            </a:r>
            <a:r>
              <a:rPr lang="en-GB" sz="1200" dirty="0" smtClean="0">
                <a:latin typeface="Microsoft Sans Serif" pitchFamily="34" charset="0"/>
                <a:cs typeface="Microsoft Sans Serif" pitchFamily="34" charset="0"/>
              </a:rPr>
              <a:t>, W (2011), Philosophy of Mind, Wiley-Blackwell, United Kingdom</a:t>
            </a:r>
          </a:p>
          <a:p>
            <a:pPr algn="just"/>
            <a:r>
              <a:rPr lang="en-GB" sz="1200" dirty="0" err="1" smtClean="0">
                <a:latin typeface="Microsoft Sans Serif" pitchFamily="34" charset="0"/>
                <a:cs typeface="Microsoft Sans Serif" pitchFamily="34" charset="0"/>
              </a:rPr>
              <a:t>Magrini</a:t>
            </a:r>
            <a:r>
              <a:rPr lang="en-GB" sz="1200" dirty="0" smtClean="0">
                <a:latin typeface="Microsoft Sans Serif" pitchFamily="34" charset="0"/>
                <a:cs typeface="Microsoft Sans Serif" pitchFamily="34" charset="0"/>
              </a:rPr>
              <a:t>, M (2019), The Brain: A User’s Manual,  Short Books, London</a:t>
            </a:r>
          </a:p>
          <a:p>
            <a:pPr algn="just"/>
            <a:r>
              <a:rPr lang="en-GB" sz="1200" dirty="0" smtClean="0">
                <a:latin typeface="Microsoft Sans Serif" pitchFamily="34" charset="0"/>
                <a:cs typeface="Microsoft Sans Serif" pitchFamily="34" charset="0"/>
              </a:rPr>
              <a:t>New Scientist (2017), Your Conscious Mind, John Murray, UK</a:t>
            </a:r>
          </a:p>
          <a:p>
            <a:pPr algn="just"/>
            <a:r>
              <a:rPr lang="en-GB" sz="1200" dirty="0" smtClean="0">
                <a:latin typeface="Microsoft Sans Serif" pitchFamily="34" charset="0"/>
                <a:cs typeface="Microsoft Sans Serif" pitchFamily="34" charset="0"/>
              </a:rPr>
              <a:t>New Scientist (2017), The Quantum World, John Murray, UK</a:t>
            </a:r>
          </a:p>
          <a:p>
            <a:pPr algn="just"/>
            <a:r>
              <a:rPr lang="en-GB" sz="1200" dirty="0" err="1" smtClean="0">
                <a:latin typeface="Microsoft Sans Serif" pitchFamily="34" charset="0"/>
                <a:cs typeface="Microsoft Sans Serif" pitchFamily="34" charset="0"/>
              </a:rPr>
              <a:t>Passingham</a:t>
            </a:r>
            <a:r>
              <a:rPr lang="en-GB" sz="1200" dirty="0" smtClean="0">
                <a:latin typeface="Microsoft Sans Serif" pitchFamily="34" charset="0"/>
                <a:cs typeface="Microsoft Sans Serif" pitchFamily="34" charset="0"/>
              </a:rPr>
              <a:t>, R (2016) Cognitive Neuroscience, Oxford University Press, Oxford</a:t>
            </a:r>
          </a:p>
          <a:p>
            <a:pPr algn="just"/>
            <a:r>
              <a:rPr lang="en-GB" sz="1200" dirty="0" smtClean="0">
                <a:latin typeface="Microsoft Sans Serif" pitchFamily="34" charset="0"/>
                <a:cs typeface="Microsoft Sans Serif" pitchFamily="34" charset="0"/>
              </a:rPr>
              <a:t>Stanford </a:t>
            </a:r>
            <a:r>
              <a:rPr lang="en-GB" sz="1200" dirty="0" err="1" smtClean="0">
                <a:latin typeface="Microsoft Sans Serif" pitchFamily="34" charset="0"/>
                <a:cs typeface="Microsoft Sans Serif" pitchFamily="34" charset="0"/>
              </a:rPr>
              <a:t>Encyclopedia</a:t>
            </a:r>
            <a:r>
              <a:rPr lang="en-GB" sz="1200" dirty="0" smtClean="0">
                <a:latin typeface="Microsoft Sans Serif" pitchFamily="34" charset="0"/>
                <a:cs typeface="Microsoft Sans Serif" pitchFamily="34" charset="0"/>
              </a:rPr>
              <a:t> of Philosophy, Quantum Approaches to Consciousness (revised in 2015) access at </a:t>
            </a:r>
            <a:r>
              <a:rPr lang="en-GB" sz="1200" dirty="0" smtClean="0">
                <a:latin typeface="Microsoft Sans Serif" pitchFamily="34" charset="0"/>
                <a:cs typeface="Microsoft Sans Serif" pitchFamily="34" charset="0"/>
                <a:hlinkClick r:id="rId4"/>
              </a:rPr>
              <a:t>https://stanford.library.sydney.au</a:t>
            </a:r>
            <a:r>
              <a:rPr lang="en-GB" sz="1200" dirty="0" smtClean="0">
                <a:latin typeface="Microsoft Sans Serif" pitchFamily="34" charset="0"/>
                <a:cs typeface="Microsoft Sans Serif" pitchFamily="34" charset="0"/>
              </a:rPr>
              <a:t> on 16 June 2019)</a:t>
            </a:r>
          </a:p>
          <a:p>
            <a:pPr algn="just"/>
            <a:r>
              <a:rPr lang="en-GB" sz="1200" dirty="0" err="1" smtClean="0">
                <a:latin typeface="Microsoft Sans Serif" pitchFamily="34" charset="0"/>
                <a:cs typeface="Microsoft Sans Serif" pitchFamily="34" charset="0"/>
              </a:rPr>
              <a:t>Tegmark</a:t>
            </a:r>
            <a:r>
              <a:rPr lang="en-GB" sz="1200" dirty="0" smtClean="0">
                <a:latin typeface="Microsoft Sans Serif" pitchFamily="34" charset="0"/>
                <a:cs typeface="Microsoft Sans Serif" pitchFamily="34" charset="0"/>
              </a:rPr>
              <a:t>, M (1999), The importance of quantum </a:t>
            </a:r>
            <a:r>
              <a:rPr lang="en-GB" sz="1200" dirty="0" err="1" smtClean="0">
                <a:latin typeface="Microsoft Sans Serif" pitchFamily="34" charset="0"/>
                <a:cs typeface="Microsoft Sans Serif" pitchFamily="34" charset="0"/>
              </a:rPr>
              <a:t>decoherance</a:t>
            </a:r>
            <a:r>
              <a:rPr lang="en-GB" sz="1200" dirty="0" smtClean="0">
                <a:latin typeface="Microsoft Sans Serif" pitchFamily="34" charset="0"/>
                <a:cs typeface="Microsoft Sans Serif" pitchFamily="34" charset="0"/>
              </a:rPr>
              <a:t> in brain processes (</a:t>
            </a:r>
            <a:r>
              <a:rPr lang="en-GB" sz="1200" dirty="0" err="1" smtClean="0">
                <a:latin typeface="Microsoft Sans Serif" pitchFamily="34" charset="0"/>
                <a:cs typeface="Microsoft Sans Serif" pitchFamily="34" charset="0"/>
              </a:rPr>
              <a:t>arxiv:quant</a:t>
            </a:r>
            <a:r>
              <a:rPr lang="en-GB" sz="1200" dirty="0" smtClean="0">
                <a:latin typeface="Microsoft Sans Serif" pitchFamily="34" charset="0"/>
                <a:cs typeface="Microsoft Sans Serif" pitchFamily="34" charset="0"/>
              </a:rPr>
              <a:t>-ph/9907009v2)</a:t>
            </a:r>
          </a:p>
          <a:p>
            <a:pPr algn="just"/>
            <a:r>
              <a:rPr lang="en-GB" sz="1200" dirty="0" err="1" smtClean="0">
                <a:latin typeface="Microsoft Sans Serif" pitchFamily="34" charset="0"/>
                <a:cs typeface="Microsoft Sans Serif" pitchFamily="34" charset="0"/>
              </a:rPr>
              <a:t>Tononi</a:t>
            </a:r>
            <a:r>
              <a:rPr lang="en-GB" sz="1200" dirty="0" smtClean="0">
                <a:latin typeface="Microsoft Sans Serif" pitchFamily="34" charset="0"/>
                <a:cs typeface="Microsoft Sans Serif" pitchFamily="34" charset="0"/>
              </a:rPr>
              <a:t>, G and Edelman, G (2000), Consciousness: How Matter Becomes Imagination, Penguin Books, London</a:t>
            </a:r>
          </a:p>
          <a:p>
            <a:endParaRPr lang="en-GB" sz="1200" dirty="0" smtClean="0"/>
          </a:p>
          <a:p>
            <a:endParaRPr lang="en-GB" sz="1400" dirty="0" smtClean="0"/>
          </a:p>
          <a:p>
            <a:endParaRPr lang="en-GB" sz="1400" dirty="0" smtClean="0"/>
          </a:p>
          <a:p>
            <a:endParaRPr lang="en-GB" sz="1400" dirty="0"/>
          </a:p>
        </p:txBody>
      </p:sp>
      <p:sp>
        <p:nvSpPr>
          <p:cNvPr id="4" name="Slide Number Placeholder 3"/>
          <p:cNvSpPr>
            <a:spLocks noGrp="1"/>
          </p:cNvSpPr>
          <p:nvPr>
            <p:ph type="sldNum" sz="quarter" idx="12"/>
          </p:nvPr>
        </p:nvSpPr>
        <p:spPr/>
        <p:txBody>
          <a:bodyPr/>
          <a:lstStyle/>
          <a:p>
            <a:fld id="{440CF80C-7C74-4106-ADEB-BD34A9543AEF}" type="slidenum">
              <a:rPr lang="en-GB" smtClean="0"/>
              <a:pPr/>
              <a:t>38</a:t>
            </a:fld>
            <a:endParaRPr lang="en-GB"/>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Thank you for listening…</a:t>
            </a:r>
            <a:endParaRPr lang="en-GB" dirty="0">
              <a:solidFill>
                <a:srgbClr val="FF0000"/>
              </a:solidFill>
            </a:endParaRPr>
          </a:p>
        </p:txBody>
      </p:sp>
      <p:sp>
        <p:nvSpPr>
          <p:cNvPr id="3" name="Content Placeholder 2"/>
          <p:cNvSpPr>
            <a:spLocks noGrp="1"/>
          </p:cNvSpPr>
          <p:nvPr>
            <p:ph idx="1"/>
          </p:nvPr>
        </p:nvSpPr>
        <p:spPr/>
        <p:txBody>
          <a:bodyPr/>
          <a:lstStyle/>
          <a:p>
            <a:pPr>
              <a:buNone/>
            </a:pPr>
            <a:endParaRPr lang="en-GB" dirty="0" smtClean="0">
              <a:solidFill>
                <a:srgbClr val="FF0000"/>
              </a:solidFill>
            </a:endParaRPr>
          </a:p>
          <a:p>
            <a:pPr>
              <a:buNone/>
            </a:pPr>
            <a:endParaRPr lang="en-GB" dirty="0">
              <a:solidFill>
                <a:srgbClr val="FF0000"/>
              </a:solidFill>
            </a:endParaRPr>
          </a:p>
        </p:txBody>
      </p:sp>
      <p:sp>
        <p:nvSpPr>
          <p:cNvPr id="4" name="Slide Number Placeholder 3"/>
          <p:cNvSpPr>
            <a:spLocks noGrp="1"/>
          </p:cNvSpPr>
          <p:nvPr>
            <p:ph type="sldNum" sz="quarter" idx="12"/>
          </p:nvPr>
        </p:nvSpPr>
        <p:spPr/>
        <p:txBody>
          <a:bodyPr/>
          <a:lstStyle/>
          <a:p>
            <a:fld id="{440CF80C-7C74-4106-ADEB-BD34A9543AEF}" type="slidenum">
              <a:rPr lang="en-GB" smtClean="0"/>
              <a:pPr/>
              <a:t>39</a:t>
            </a:fld>
            <a:endParaRPr lang="en-GB"/>
          </a:p>
        </p:txBody>
      </p:sp>
      <p:pic>
        <p:nvPicPr>
          <p:cNvPr id="1026" name="Picture 2" descr="C:\Users\Kanan\Desktop\Kanan Personal\OXFORD PHILOSOPHICAL SOCIETY\conscienciaIMG.jpg"/>
          <p:cNvPicPr>
            <a:picLocks noChangeAspect="1" noChangeArrowheads="1"/>
          </p:cNvPicPr>
          <p:nvPr/>
        </p:nvPicPr>
        <p:blipFill>
          <a:blip r:embed="rId2" cstate="print"/>
          <a:srcRect l="17366" t="5289" r="14085" b="2810"/>
          <a:stretch>
            <a:fillRect/>
          </a:stretch>
        </p:blipFill>
        <p:spPr bwMode="auto">
          <a:xfrm>
            <a:off x="2771801" y="1410252"/>
            <a:ext cx="2628947" cy="1485535"/>
          </a:xfrm>
          <a:prstGeom prst="rect">
            <a:avLst/>
          </a:prstGeom>
          <a:noFill/>
        </p:spPr>
      </p:pic>
      <p:sp>
        <p:nvSpPr>
          <p:cNvPr id="7" name="TextBox 6"/>
          <p:cNvSpPr txBox="1"/>
          <p:nvPr/>
        </p:nvSpPr>
        <p:spPr>
          <a:xfrm>
            <a:off x="683568" y="1869673"/>
            <a:ext cx="1656184" cy="954107"/>
          </a:xfrm>
          <a:prstGeom prst="rect">
            <a:avLst/>
          </a:prstGeom>
          <a:noFill/>
        </p:spPr>
        <p:txBody>
          <a:bodyPr wrap="square" rtlCol="0">
            <a:spAutoFit/>
          </a:bodyPr>
          <a:lstStyle/>
          <a:p>
            <a:r>
              <a:rPr lang="en-GB" sz="2800" dirty="0" smtClean="0">
                <a:solidFill>
                  <a:srgbClr val="FF0000"/>
                </a:solidFill>
              </a:rPr>
              <a:t>My sweet brain!!</a:t>
            </a:r>
            <a:endParaRPr lang="en-GB" sz="2800" dirty="0">
              <a:solidFill>
                <a:srgbClr val="FF0000"/>
              </a:solidFill>
            </a:endParaRPr>
          </a:p>
        </p:txBody>
      </p:sp>
      <p:sp>
        <p:nvSpPr>
          <p:cNvPr id="3074" name="AutoShape 2" descr="Image result for image of annoyed lady"/>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6" name="AutoShape 4" descr="C:\Users\Kanan\Desktop\Kanan Personal\OXFORD PHILOSOPHICAL SOCIETY\surprised-happy-beautiful-woman-looking-260nw-492004603.webp"/>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8" name="AutoShape 6" descr="Image result for image of a happy lady"/>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755576" y="3651871"/>
            <a:ext cx="2376264" cy="954107"/>
          </a:xfrm>
          <a:prstGeom prst="rect">
            <a:avLst/>
          </a:prstGeom>
          <a:noFill/>
        </p:spPr>
        <p:txBody>
          <a:bodyPr wrap="square" rtlCol="0">
            <a:spAutoFit/>
          </a:bodyPr>
          <a:lstStyle/>
          <a:p>
            <a:r>
              <a:rPr lang="en-GB" sz="2800" dirty="0" smtClean="0">
                <a:solidFill>
                  <a:srgbClr val="FF0000"/>
                </a:solidFill>
              </a:rPr>
              <a:t>My sweet heart!!</a:t>
            </a:r>
            <a:endParaRPr lang="en-GB" sz="2800" dirty="0">
              <a:solidFill>
                <a:srgbClr val="FF0000"/>
              </a:solidFill>
            </a:endParaRPr>
          </a:p>
        </p:txBody>
      </p:sp>
      <p:pic>
        <p:nvPicPr>
          <p:cNvPr id="3080" name="Picture 8" descr="C:\Users\Kanan\Desktop\Kanan Personal\OXFORD PHILOSOPHICAL SOCIETY\Heart-with-rhythm-tracing.jpg"/>
          <p:cNvPicPr>
            <a:picLocks noChangeAspect="1" noChangeArrowheads="1"/>
          </p:cNvPicPr>
          <p:nvPr/>
        </p:nvPicPr>
        <p:blipFill>
          <a:blip r:embed="rId3" cstate="print"/>
          <a:srcRect/>
          <a:stretch>
            <a:fillRect/>
          </a:stretch>
        </p:blipFill>
        <p:spPr bwMode="auto">
          <a:xfrm>
            <a:off x="2699792" y="3219822"/>
            <a:ext cx="2700300" cy="1350150"/>
          </a:xfrm>
          <a:prstGeom prst="rect">
            <a:avLst/>
          </a:prstGeom>
          <a:noFill/>
        </p:spPr>
      </p:pic>
      <p:pic>
        <p:nvPicPr>
          <p:cNvPr id="2050" name="Picture 2" descr="C:\Users\Kanan\Desktop\Kanan Personal\OXFORD PHILOSOPHICAL SOCIETY\sweet brain.JPG"/>
          <p:cNvPicPr>
            <a:picLocks noChangeAspect="1" noChangeArrowheads="1"/>
          </p:cNvPicPr>
          <p:nvPr/>
        </p:nvPicPr>
        <p:blipFill>
          <a:blip r:embed="rId4" cstate="print"/>
          <a:srcRect/>
          <a:stretch>
            <a:fillRect/>
          </a:stretch>
        </p:blipFill>
        <p:spPr bwMode="auto">
          <a:xfrm>
            <a:off x="6156176" y="1293608"/>
            <a:ext cx="1584176" cy="1584177"/>
          </a:xfrm>
          <a:prstGeom prst="rect">
            <a:avLst/>
          </a:prstGeom>
          <a:noFill/>
        </p:spPr>
      </p:pic>
      <p:pic>
        <p:nvPicPr>
          <p:cNvPr id="2051" name="Picture 3" descr="C:\Users\Kanan\Desktop\Kanan Personal\OXFORD PHILOSOPHICAL SOCIETY\sweet heart.JPG"/>
          <p:cNvPicPr>
            <a:picLocks noChangeAspect="1" noChangeArrowheads="1"/>
          </p:cNvPicPr>
          <p:nvPr/>
        </p:nvPicPr>
        <p:blipFill>
          <a:blip r:embed="rId5" cstate="print"/>
          <a:srcRect/>
          <a:stretch>
            <a:fillRect/>
          </a:stretch>
        </p:blipFill>
        <p:spPr bwMode="auto">
          <a:xfrm>
            <a:off x="6156175" y="3057804"/>
            <a:ext cx="1602177" cy="16021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dissolve">
                                      <p:cBhvr>
                                        <p:cTn id="10" dur="500"/>
                                        <p:tgtEl>
                                          <p:spTgt spid="1026"/>
                                        </p:tgtEl>
                                      </p:cBhvr>
                                    </p:animEffect>
                                  </p:childTnLst>
                                </p:cTn>
                              </p:par>
                              <p:par>
                                <p:cTn id="11" presetID="9"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dissolve">
                                      <p:cBhvr>
                                        <p:cTn id="13" dur="500"/>
                                        <p:tgtEl>
                                          <p:spTgt spid="2050"/>
                                        </p:tgtEl>
                                      </p:cBhvr>
                                    </p:animEffect>
                                  </p:childTnLst>
                                </p:cTn>
                              </p:par>
                              <p:par>
                                <p:cTn id="14" presetID="9" presetClass="entr" presetSubtype="0" fill="hold" nodeType="withEffect">
                                  <p:stCondLst>
                                    <p:cond delay="0"/>
                                  </p:stCondLst>
                                  <p:childTnLst>
                                    <p:set>
                                      <p:cBhvr>
                                        <p:cTn id="15" dur="1" fill="hold">
                                          <p:stCondLst>
                                            <p:cond delay="0"/>
                                          </p:stCondLst>
                                        </p:cTn>
                                        <p:tgtEl>
                                          <p:spTgt spid="2051"/>
                                        </p:tgtEl>
                                        <p:attrNameLst>
                                          <p:attrName>style.visibility</p:attrName>
                                        </p:attrNameLst>
                                      </p:cBhvr>
                                      <p:to>
                                        <p:strVal val="visible"/>
                                      </p:to>
                                    </p:set>
                                    <p:animEffect transition="in" filter="dissolve">
                                      <p:cBhvr>
                                        <p:cTn id="16" dur="500"/>
                                        <p:tgtEl>
                                          <p:spTgt spid="2051"/>
                                        </p:tgtEl>
                                      </p:cBhvr>
                                    </p:animEffect>
                                  </p:childTnLst>
                                </p:cTn>
                              </p:par>
                              <p:par>
                                <p:cTn id="17" presetID="9" presetClass="entr" presetSubtype="0" fill="hold" nodeType="withEffect">
                                  <p:stCondLst>
                                    <p:cond delay="0"/>
                                  </p:stCondLst>
                                  <p:childTnLst>
                                    <p:set>
                                      <p:cBhvr>
                                        <p:cTn id="18" dur="1" fill="hold">
                                          <p:stCondLst>
                                            <p:cond delay="0"/>
                                          </p:stCondLst>
                                        </p:cTn>
                                        <p:tgtEl>
                                          <p:spTgt spid="3080"/>
                                        </p:tgtEl>
                                        <p:attrNameLst>
                                          <p:attrName>style.visibility</p:attrName>
                                        </p:attrNameLst>
                                      </p:cBhvr>
                                      <p:to>
                                        <p:strVal val="visible"/>
                                      </p:to>
                                    </p:set>
                                    <p:animEffect transition="in" filter="dissolve">
                                      <p:cBhvr>
                                        <p:cTn id="19" dur="500"/>
                                        <p:tgtEl>
                                          <p:spTgt spid="308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Microsoft Sans Serif" pitchFamily="34" charset="0"/>
                <a:cs typeface="Microsoft Sans Serif" pitchFamily="34" charset="0"/>
              </a:rPr>
              <a:t>Consciousness</a:t>
            </a:r>
            <a:endParaRPr lang="en-GB" dirty="0">
              <a:solidFill>
                <a:srgbClr val="FF00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57200" y="1005576"/>
            <a:ext cx="8229600" cy="3780420"/>
          </a:xfrm>
        </p:spPr>
        <p:txBody>
          <a:bodyPr>
            <a:normAutofit fontScale="62500" lnSpcReduction="20000"/>
          </a:bodyPr>
          <a:lstStyle/>
          <a:p>
            <a:pPr algn="just"/>
            <a:r>
              <a:rPr lang="en-GB" sz="3400" dirty="0" smtClean="0">
                <a:latin typeface="Microsoft Sans Serif" pitchFamily="34" charset="0"/>
                <a:cs typeface="Microsoft Sans Serif" pitchFamily="34" charset="0"/>
              </a:rPr>
              <a:t>Five ways of defining consciousness:</a:t>
            </a:r>
          </a:p>
          <a:p>
            <a:pPr algn="just">
              <a:buNone/>
            </a:pPr>
            <a:r>
              <a:rPr lang="en-GB" sz="3400" dirty="0" smtClean="0">
                <a:solidFill>
                  <a:srgbClr val="FF0000"/>
                </a:solidFill>
                <a:latin typeface="Microsoft Sans Serif" pitchFamily="34" charset="0"/>
                <a:cs typeface="Microsoft Sans Serif" pitchFamily="34" charset="0"/>
              </a:rPr>
              <a:t>Awareness: </a:t>
            </a:r>
            <a:r>
              <a:rPr lang="en-GB" sz="3400" dirty="0" smtClean="0">
                <a:latin typeface="Microsoft Sans Serif" pitchFamily="34" charset="0"/>
                <a:cs typeface="Microsoft Sans Serif" pitchFamily="34" charset="0"/>
              </a:rPr>
              <a:t>An entity is conscious if it reacts to stimuli in the world.</a:t>
            </a:r>
          </a:p>
          <a:p>
            <a:pPr algn="just">
              <a:buNone/>
            </a:pPr>
            <a:r>
              <a:rPr lang="en-GB" sz="3400" dirty="0" smtClean="0">
                <a:solidFill>
                  <a:srgbClr val="FF0000"/>
                </a:solidFill>
                <a:latin typeface="Microsoft Sans Serif" pitchFamily="34" charset="0"/>
                <a:cs typeface="Microsoft Sans Serif" pitchFamily="34" charset="0"/>
              </a:rPr>
              <a:t>Self awareness: </a:t>
            </a:r>
            <a:r>
              <a:rPr lang="en-GB" sz="3400" dirty="0" smtClean="0">
                <a:latin typeface="Microsoft Sans Serif" pitchFamily="34" charset="0"/>
                <a:cs typeface="Microsoft Sans Serif" pitchFamily="34" charset="0"/>
              </a:rPr>
              <a:t>An entity is conscious if it reacts to and can tell others about changes in itself.</a:t>
            </a:r>
          </a:p>
          <a:p>
            <a:pPr algn="just">
              <a:buNone/>
            </a:pPr>
            <a:r>
              <a:rPr lang="en-GB" sz="3400" dirty="0" smtClean="0">
                <a:solidFill>
                  <a:srgbClr val="FF0000"/>
                </a:solidFill>
                <a:latin typeface="Microsoft Sans Serif" pitchFamily="34" charset="0"/>
                <a:cs typeface="Microsoft Sans Serif" pitchFamily="34" charset="0"/>
              </a:rPr>
              <a:t>Goal oriented behaviour: </a:t>
            </a:r>
            <a:r>
              <a:rPr lang="en-GB" sz="3400" dirty="0" smtClean="0">
                <a:latin typeface="Microsoft Sans Serif" pitchFamily="34" charset="0"/>
                <a:cs typeface="Microsoft Sans Serif" pitchFamily="34" charset="0"/>
              </a:rPr>
              <a:t>An entity is conscious if it takes intentional action to achieve goals.</a:t>
            </a:r>
          </a:p>
          <a:p>
            <a:pPr algn="just">
              <a:buNone/>
            </a:pPr>
            <a:r>
              <a:rPr lang="en-GB" sz="3400" dirty="0" smtClean="0">
                <a:solidFill>
                  <a:srgbClr val="FF0000"/>
                </a:solidFill>
                <a:latin typeface="Microsoft Sans Serif" pitchFamily="34" charset="0"/>
                <a:cs typeface="Microsoft Sans Serif" pitchFamily="34" charset="0"/>
              </a:rPr>
              <a:t>Integrated information: </a:t>
            </a:r>
            <a:r>
              <a:rPr lang="en-GB" sz="3400" dirty="0" smtClean="0">
                <a:latin typeface="Microsoft Sans Serif" pitchFamily="34" charset="0"/>
                <a:cs typeface="Microsoft Sans Serif" pitchFamily="34" charset="0"/>
              </a:rPr>
              <a:t>An entity is conscious if it integrates many kind of information.</a:t>
            </a:r>
          </a:p>
          <a:p>
            <a:pPr algn="just">
              <a:buNone/>
            </a:pPr>
            <a:r>
              <a:rPr lang="en-GB" sz="3400" dirty="0" smtClean="0">
                <a:solidFill>
                  <a:srgbClr val="FF0000"/>
                </a:solidFill>
                <a:latin typeface="Microsoft Sans Serif" pitchFamily="34" charset="0"/>
                <a:cs typeface="Microsoft Sans Serif" pitchFamily="34" charset="0"/>
              </a:rPr>
              <a:t>Experience: </a:t>
            </a:r>
            <a:r>
              <a:rPr lang="en-GB" sz="3400" dirty="0" smtClean="0">
                <a:latin typeface="Microsoft Sans Serif" pitchFamily="34" charset="0"/>
                <a:cs typeface="Microsoft Sans Serif" pitchFamily="34" charset="0"/>
              </a:rPr>
              <a:t>An entity is conscious if there is something ‘it is like’ to be that entity.</a:t>
            </a:r>
          </a:p>
          <a:p>
            <a:pPr algn="just"/>
            <a:r>
              <a:rPr lang="en-GB" sz="3400" dirty="0" smtClean="0">
                <a:latin typeface="Microsoft Sans Serif" pitchFamily="34" charset="0"/>
                <a:cs typeface="Microsoft Sans Serif" pitchFamily="34" charset="0"/>
              </a:rPr>
              <a:t>“Awareness” and its self-reflective variant “consciousness” are not static entities but ongoing processes (</a:t>
            </a:r>
            <a:r>
              <a:rPr lang="en-GB" sz="3400" dirty="0" err="1" smtClean="0">
                <a:latin typeface="Microsoft Sans Serif" pitchFamily="34" charset="0"/>
                <a:cs typeface="Microsoft Sans Serif" pitchFamily="34" charset="0"/>
              </a:rPr>
              <a:t>Torey</a:t>
            </a:r>
            <a:r>
              <a:rPr lang="en-GB" sz="3400" dirty="0" smtClean="0">
                <a:latin typeface="Microsoft Sans Serif" pitchFamily="34" charset="0"/>
                <a:cs typeface="Microsoft Sans Serif" pitchFamily="34" charset="0"/>
              </a:rPr>
              <a:t> ,2014)</a:t>
            </a:r>
          </a:p>
          <a:p>
            <a:pPr algn="just">
              <a:buNone/>
            </a:pPr>
            <a:endParaRPr lang="en-GB" dirty="0"/>
          </a:p>
        </p:txBody>
      </p:sp>
      <p:sp>
        <p:nvSpPr>
          <p:cNvPr id="4" name="Slide Number Placeholder 3"/>
          <p:cNvSpPr>
            <a:spLocks noGrp="1"/>
          </p:cNvSpPr>
          <p:nvPr>
            <p:ph type="sldNum" sz="quarter" idx="12"/>
          </p:nvPr>
        </p:nvSpPr>
        <p:spPr/>
        <p:txBody>
          <a:bodyPr/>
          <a:lstStyle/>
          <a:p>
            <a:fld id="{440CF80C-7C74-4106-ADEB-BD34A9543AEF}" type="slidenum">
              <a:rPr lang="en-GB" smtClean="0"/>
              <a:pPr/>
              <a:t>4</a:t>
            </a:fld>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Microsoft Sans Serif" pitchFamily="34" charset="0"/>
                <a:cs typeface="Microsoft Sans Serif" pitchFamily="34" charset="0"/>
              </a:rPr>
              <a:t>Necker cube</a:t>
            </a:r>
            <a:endParaRPr lang="en-GB" dirty="0">
              <a:solidFill>
                <a:srgbClr val="FF0000"/>
              </a:solidFill>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440CF80C-7C74-4106-ADEB-BD34A9543AEF}" type="slidenum">
              <a:rPr lang="en-GB" smtClean="0"/>
              <a:pPr/>
              <a:t>5</a:t>
            </a:fld>
            <a:endParaRPr lang="en-GB"/>
          </a:p>
        </p:txBody>
      </p:sp>
      <p:pic>
        <p:nvPicPr>
          <p:cNvPr id="81923" name="Picture 3" descr="C:\Users\Kanan\Desktop\Kanan Personal\OXFORD PHILOSOPHICAL SOCIETY\402px-Necker_cube_and_impossible_cube.svg.png"/>
          <p:cNvPicPr>
            <a:picLocks noGrp="1" noChangeAspect="1" noChangeArrowheads="1"/>
          </p:cNvPicPr>
          <p:nvPr>
            <p:ph idx="1"/>
          </p:nvPr>
        </p:nvPicPr>
        <p:blipFill>
          <a:blip r:embed="rId2" cstate="print"/>
          <a:srcRect l="48479"/>
          <a:stretch>
            <a:fillRect/>
          </a:stretch>
        </p:blipFill>
        <p:spPr bwMode="auto">
          <a:xfrm>
            <a:off x="2483768" y="1347614"/>
            <a:ext cx="3290637" cy="1930394"/>
          </a:xfrm>
          <a:prstGeom prst="rect">
            <a:avLst/>
          </a:prstGeom>
          <a:noFill/>
        </p:spPr>
      </p:pic>
      <p:sp>
        <p:nvSpPr>
          <p:cNvPr id="9" name="TextBox 8"/>
          <p:cNvSpPr txBox="1"/>
          <p:nvPr/>
        </p:nvSpPr>
        <p:spPr>
          <a:xfrm>
            <a:off x="899592" y="3327618"/>
            <a:ext cx="6696744" cy="1815882"/>
          </a:xfrm>
          <a:prstGeom prst="rect">
            <a:avLst/>
          </a:prstGeom>
          <a:noFill/>
        </p:spPr>
        <p:txBody>
          <a:bodyPr wrap="square" rtlCol="0">
            <a:spAutoFit/>
          </a:bodyPr>
          <a:lstStyle/>
          <a:p>
            <a:pPr algn="just"/>
            <a:r>
              <a:rPr lang="en-GB" sz="2800" dirty="0" smtClean="0">
                <a:solidFill>
                  <a:srgbClr val="002060"/>
                </a:solidFill>
                <a:latin typeface="Microsoft Sans Serif" pitchFamily="34" charset="0"/>
                <a:cs typeface="Microsoft Sans Serif" pitchFamily="34" charset="0"/>
              </a:rPr>
              <a:t>Is  consciousness really just a story that our brain tells about the sensory input it receives through the body’s interaction with the world? </a:t>
            </a:r>
            <a:endParaRPr lang="en-GB" sz="2800" dirty="0">
              <a:solidFill>
                <a:srgbClr val="002060"/>
              </a:solidFill>
              <a:latin typeface="Microsoft Sans Serif" pitchFamily="34" charset="0"/>
              <a:cs typeface="Microsoft Sans Serif"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Microsoft Sans Serif" pitchFamily="34" charset="0"/>
                <a:cs typeface="Microsoft Sans Serif" pitchFamily="34" charset="0"/>
              </a:rPr>
              <a:t>Hard or soft?</a:t>
            </a:r>
            <a:endParaRPr lang="en-GB" dirty="0">
              <a:solidFill>
                <a:srgbClr val="FF0000"/>
              </a:solidFill>
              <a:latin typeface="Microsoft Sans Serif" pitchFamily="34" charset="0"/>
              <a:cs typeface="Microsoft Sans Serif" pitchFamily="34" charset="0"/>
            </a:endParaRPr>
          </a:p>
        </p:txBody>
      </p:sp>
      <p:pic>
        <p:nvPicPr>
          <p:cNvPr id="63490" name="Picture 2" descr="C:\Users\Kanan\Desktop\Kanan Personal\OXFORD PHILOSOPHICAL SOCIETY\birds-eye-view.jpg"/>
          <p:cNvPicPr>
            <a:picLocks noGrp="1" noChangeAspect="1" noChangeArrowheads="1"/>
          </p:cNvPicPr>
          <p:nvPr>
            <p:ph idx="1"/>
          </p:nvPr>
        </p:nvPicPr>
        <p:blipFill>
          <a:blip r:embed="rId2" cstate="print"/>
          <a:srcRect/>
          <a:stretch>
            <a:fillRect/>
          </a:stretch>
        </p:blipFill>
        <p:spPr bwMode="auto">
          <a:xfrm>
            <a:off x="683568" y="1221600"/>
            <a:ext cx="2376264" cy="1782198"/>
          </a:xfrm>
          <a:prstGeom prst="rect">
            <a:avLst/>
          </a:prstGeom>
          <a:noFill/>
        </p:spPr>
      </p:pic>
      <p:pic>
        <p:nvPicPr>
          <p:cNvPr id="63492" name="Picture 4" descr="Close up dumpy tree frog / White's tree frog"/>
          <p:cNvPicPr>
            <a:picLocks noChangeAspect="1" noChangeArrowheads="1"/>
          </p:cNvPicPr>
          <p:nvPr/>
        </p:nvPicPr>
        <p:blipFill>
          <a:blip r:embed="rId3" cstate="print"/>
          <a:srcRect b="7864"/>
          <a:stretch>
            <a:fillRect/>
          </a:stretch>
        </p:blipFill>
        <p:spPr bwMode="auto">
          <a:xfrm>
            <a:off x="4473447" y="1275606"/>
            <a:ext cx="3297116" cy="1620180"/>
          </a:xfrm>
          <a:prstGeom prst="rect">
            <a:avLst/>
          </a:prstGeom>
          <a:noFill/>
        </p:spPr>
      </p:pic>
      <p:sp>
        <p:nvSpPr>
          <p:cNvPr id="6" name="TextBox 5"/>
          <p:cNvSpPr txBox="1"/>
          <p:nvPr/>
        </p:nvSpPr>
        <p:spPr>
          <a:xfrm>
            <a:off x="755577" y="3057804"/>
            <a:ext cx="2026773" cy="461665"/>
          </a:xfrm>
          <a:prstGeom prst="rect">
            <a:avLst/>
          </a:prstGeom>
          <a:noFill/>
        </p:spPr>
        <p:txBody>
          <a:bodyPr wrap="none" rtlCol="0">
            <a:spAutoFit/>
          </a:bodyPr>
          <a:lstStyle/>
          <a:p>
            <a:r>
              <a:rPr lang="en-GB" sz="2400" dirty="0" smtClean="0">
                <a:solidFill>
                  <a:srgbClr val="FF0000"/>
                </a:solidFill>
              </a:rPr>
              <a:t>Bird’s eye view</a:t>
            </a:r>
            <a:endParaRPr lang="en-GB" sz="2400" dirty="0">
              <a:solidFill>
                <a:srgbClr val="FF0000"/>
              </a:solidFill>
            </a:endParaRPr>
          </a:p>
        </p:txBody>
      </p:sp>
      <p:sp>
        <p:nvSpPr>
          <p:cNvPr id="7" name="TextBox 6"/>
          <p:cNvSpPr txBox="1"/>
          <p:nvPr/>
        </p:nvSpPr>
        <p:spPr>
          <a:xfrm>
            <a:off x="4860032" y="3057804"/>
            <a:ext cx="2880320" cy="461665"/>
          </a:xfrm>
          <a:prstGeom prst="rect">
            <a:avLst/>
          </a:prstGeom>
          <a:noFill/>
        </p:spPr>
        <p:txBody>
          <a:bodyPr wrap="square" rtlCol="0">
            <a:spAutoFit/>
          </a:bodyPr>
          <a:lstStyle/>
          <a:p>
            <a:r>
              <a:rPr lang="en-GB" sz="2400" dirty="0" smtClean="0">
                <a:solidFill>
                  <a:srgbClr val="FF0000"/>
                </a:solidFill>
              </a:rPr>
              <a:t>Frog’s eye view</a:t>
            </a:r>
            <a:endParaRPr lang="en-GB" sz="2400" dirty="0">
              <a:solidFill>
                <a:srgbClr val="FF0000"/>
              </a:solidFill>
            </a:endParaRPr>
          </a:p>
        </p:txBody>
      </p:sp>
      <p:sp>
        <p:nvSpPr>
          <p:cNvPr id="8" name="TextBox 7"/>
          <p:cNvSpPr txBox="1"/>
          <p:nvPr/>
        </p:nvSpPr>
        <p:spPr>
          <a:xfrm>
            <a:off x="3059832" y="4623978"/>
            <a:ext cx="2448272" cy="461665"/>
          </a:xfrm>
          <a:prstGeom prst="rect">
            <a:avLst/>
          </a:prstGeom>
          <a:noFill/>
        </p:spPr>
        <p:txBody>
          <a:bodyPr wrap="square" rtlCol="0">
            <a:spAutoFit/>
          </a:bodyPr>
          <a:lstStyle/>
          <a:p>
            <a:r>
              <a:rPr lang="en-GB" sz="2400" dirty="0" smtClean="0">
                <a:solidFill>
                  <a:srgbClr val="FF0000"/>
                </a:solidFill>
              </a:rPr>
              <a:t>Gene’s eye view</a:t>
            </a:r>
            <a:endParaRPr lang="en-GB" sz="2400" dirty="0">
              <a:solidFill>
                <a:srgbClr val="FF0000"/>
              </a:solidFill>
            </a:endParaRPr>
          </a:p>
        </p:txBody>
      </p:sp>
      <p:sp>
        <p:nvSpPr>
          <p:cNvPr id="9" name="Slide Number Placeholder 8"/>
          <p:cNvSpPr>
            <a:spLocks noGrp="1"/>
          </p:cNvSpPr>
          <p:nvPr>
            <p:ph type="sldNum" sz="quarter" idx="12"/>
          </p:nvPr>
        </p:nvSpPr>
        <p:spPr/>
        <p:txBody>
          <a:bodyPr/>
          <a:lstStyle/>
          <a:p>
            <a:fld id="{440CF80C-7C74-4106-ADEB-BD34A9543AEF}" type="slidenum">
              <a:rPr lang="en-GB" smtClean="0"/>
              <a:pPr/>
              <a:t>6</a:t>
            </a:fld>
            <a:endParaRPr lang="en-GB"/>
          </a:p>
        </p:txBody>
      </p:sp>
      <p:pic>
        <p:nvPicPr>
          <p:cNvPr id="40961" name="Picture 1" descr="C:\Users\Kanan\Desktop\Kanan Personal\OXFORD PHILOSOPHICAL SOCIETY\1193px-Darwins_finches_by_Gould-730x410.jpg"/>
          <p:cNvPicPr>
            <a:picLocks noChangeAspect="1" noChangeArrowheads="1"/>
          </p:cNvPicPr>
          <p:nvPr/>
        </p:nvPicPr>
        <p:blipFill>
          <a:blip r:embed="rId4" cstate="print"/>
          <a:srcRect/>
          <a:stretch>
            <a:fillRect/>
          </a:stretch>
        </p:blipFill>
        <p:spPr bwMode="auto">
          <a:xfrm>
            <a:off x="2627785" y="3440674"/>
            <a:ext cx="2808312" cy="118295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34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latin typeface="Microsoft Sans Serif" pitchFamily="34" charset="0"/>
                <a:cs typeface="Microsoft Sans Serif" pitchFamily="34" charset="0"/>
              </a:rPr>
              <a:t>From the big bang to the big brain</a:t>
            </a:r>
            <a:endParaRPr lang="en-GB" dirty="0">
              <a:solidFill>
                <a:srgbClr val="FF0000"/>
              </a:solidFill>
              <a:latin typeface="Microsoft Sans Serif" pitchFamily="34" charset="0"/>
              <a:cs typeface="Microsoft Sans Serif" pitchFamily="34" charset="0"/>
            </a:endParaRPr>
          </a:p>
        </p:txBody>
      </p:sp>
      <p:pic>
        <p:nvPicPr>
          <p:cNvPr id="1027" name="Picture 3" descr="C:\Users\Kanan\Desktop\Kanan Personal\OXFORD PHILOSOPHICAL SOCIETY\CMB_Timeline300_no_WMAP.jpg"/>
          <p:cNvPicPr>
            <a:picLocks noGrp="1" noChangeAspect="1" noChangeArrowheads="1"/>
          </p:cNvPicPr>
          <p:nvPr>
            <p:ph idx="1"/>
          </p:nvPr>
        </p:nvPicPr>
        <p:blipFill>
          <a:blip r:embed="rId2" cstate="print"/>
          <a:srcRect/>
          <a:stretch>
            <a:fillRect/>
          </a:stretch>
        </p:blipFill>
        <p:spPr bwMode="auto">
          <a:xfrm>
            <a:off x="1331640" y="1275606"/>
            <a:ext cx="6655285" cy="3294366"/>
          </a:xfrm>
          <a:prstGeom prst="rect">
            <a:avLst/>
          </a:prstGeom>
          <a:noFill/>
        </p:spPr>
      </p:pic>
      <p:sp>
        <p:nvSpPr>
          <p:cNvPr id="4" name="Slide Number Placeholder 3"/>
          <p:cNvSpPr>
            <a:spLocks noGrp="1"/>
          </p:cNvSpPr>
          <p:nvPr>
            <p:ph type="sldNum" sz="quarter" idx="12"/>
          </p:nvPr>
        </p:nvSpPr>
        <p:spPr/>
        <p:txBody>
          <a:bodyPr/>
          <a:lstStyle/>
          <a:p>
            <a:fld id="{440CF80C-7C74-4106-ADEB-BD34A9543AEF}" type="slidenum">
              <a:rPr lang="en-GB" smtClean="0"/>
              <a:pPr/>
              <a:t>7</a:t>
            </a:fld>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Microsoft Sans Serif" pitchFamily="34" charset="0"/>
                <a:cs typeface="Microsoft Sans Serif" pitchFamily="34" charset="0"/>
              </a:rPr>
              <a:t>Emergence</a:t>
            </a:r>
            <a:endParaRPr lang="en-GB" dirty="0">
              <a:solidFill>
                <a:srgbClr val="FF00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57200" y="1200150"/>
            <a:ext cx="8229600" cy="3639852"/>
          </a:xfrm>
        </p:spPr>
        <p:txBody>
          <a:bodyPr>
            <a:normAutofit fontScale="70000" lnSpcReduction="20000"/>
          </a:bodyPr>
          <a:lstStyle/>
          <a:p>
            <a:r>
              <a:rPr lang="en-GB" sz="3600" dirty="0" smtClean="0">
                <a:latin typeface="Microsoft Sans Serif" pitchFamily="34" charset="0"/>
                <a:cs typeface="Microsoft Sans Serif" pitchFamily="34" charset="0"/>
              </a:rPr>
              <a:t>Consciousness as an emergent property;</a:t>
            </a:r>
          </a:p>
          <a:p>
            <a:r>
              <a:rPr lang="en-GB" sz="3600" dirty="0" smtClean="0">
                <a:latin typeface="Microsoft Sans Serif" pitchFamily="34" charset="0"/>
                <a:cs typeface="Microsoft Sans Serif" pitchFamily="34" charset="0"/>
              </a:rPr>
              <a:t>Seven ways of looking at emergent property-</a:t>
            </a:r>
          </a:p>
          <a:p>
            <a:pPr lvl="1"/>
            <a:r>
              <a:rPr lang="en-GB" sz="3600" dirty="0" smtClean="0">
                <a:latin typeface="Microsoft Sans Serif" pitchFamily="34" charset="0"/>
                <a:cs typeface="Microsoft Sans Serif" pitchFamily="34" charset="0"/>
              </a:rPr>
              <a:t>Virginia Woolf (Art)</a:t>
            </a:r>
          </a:p>
          <a:p>
            <a:pPr lvl="1"/>
            <a:r>
              <a:rPr lang="en-GB" sz="3600" dirty="0" smtClean="0">
                <a:latin typeface="Microsoft Sans Serif" pitchFamily="34" charset="0"/>
                <a:cs typeface="Microsoft Sans Serif" pitchFamily="34" charset="0"/>
              </a:rPr>
              <a:t>Darwin, Haeckel and others (Evolutionary Biology)</a:t>
            </a:r>
          </a:p>
          <a:p>
            <a:pPr lvl="1"/>
            <a:r>
              <a:rPr lang="en-GB" sz="3600" dirty="0" smtClean="0">
                <a:latin typeface="Microsoft Sans Serif" pitchFamily="34" charset="0"/>
                <a:cs typeface="Microsoft Sans Serif" pitchFamily="34" charset="0"/>
              </a:rPr>
              <a:t>Penrose (Quantum cosmology)</a:t>
            </a:r>
          </a:p>
          <a:p>
            <a:pPr lvl="1"/>
            <a:r>
              <a:rPr lang="en-GB" sz="3600" dirty="0" smtClean="0">
                <a:latin typeface="Microsoft Sans Serif" pitchFamily="34" charset="0"/>
                <a:cs typeface="Microsoft Sans Serif" pitchFamily="34" charset="0"/>
              </a:rPr>
              <a:t>Lawrence Krauss (Nuclear physics) </a:t>
            </a:r>
          </a:p>
          <a:p>
            <a:pPr lvl="1"/>
            <a:r>
              <a:rPr lang="en-GB" sz="3600" dirty="0" smtClean="0">
                <a:latin typeface="Microsoft Sans Serif" pitchFamily="34" charset="0"/>
                <a:cs typeface="Microsoft Sans Serif" pitchFamily="34" charset="0"/>
              </a:rPr>
              <a:t>David </a:t>
            </a:r>
            <a:r>
              <a:rPr lang="en-GB" sz="3600" dirty="0" err="1" smtClean="0">
                <a:latin typeface="Microsoft Sans Serif" pitchFamily="34" charset="0"/>
                <a:cs typeface="Microsoft Sans Serif" pitchFamily="34" charset="0"/>
              </a:rPr>
              <a:t>Eagleman</a:t>
            </a:r>
            <a:r>
              <a:rPr lang="en-GB" sz="3600" dirty="0" smtClean="0">
                <a:latin typeface="Microsoft Sans Serif" pitchFamily="34" charset="0"/>
                <a:cs typeface="Microsoft Sans Serif" pitchFamily="34" charset="0"/>
              </a:rPr>
              <a:t> (Neuroscience)</a:t>
            </a:r>
          </a:p>
          <a:p>
            <a:pPr lvl="1"/>
            <a:r>
              <a:rPr lang="en-GB" sz="3600" dirty="0" smtClean="0">
                <a:latin typeface="Microsoft Sans Serif" pitchFamily="34" charset="0"/>
                <a:cs typeface="Microsoft Sans Serif" pitchFamily="34" charset="0"/>
              </a:rPr>
              <a:t>Francis Crick (Chemistry)</a:t>
            </a:r>
          </a:p>
          <a:p>
            <a:pPr lvl="1"/>
            <a:r>
              <a:rPr lang="en-GB" sz="3600" dirty="0" smtClean="0">
                <a:latin typeface="Microsoft Sans Serif" pitchFamily="34" charset="0"/>
                <a:cs typeface="Microsoft Sans Serif" pitchFamily="34" charset="0"/>
              </a:rPr>
              <a:t>Wheeler-Dewitt (Quantum physics)</a:t>
            </a:r>
          </a:p>
          <a:p>
            <a:pPr lvl="1">
              <a:buNone/>
            </a:pPr>
            <a:endParaRPr lang="en-GB" dirty="0" smtClean="0"/>
          </a:p>
        </p:txBody>
      </p:sp>
      <p:sp>
        <p:nvSpPr>
          <p:cNvPr id="4" name="Slide Number Placeholder 3"/>
          <p:cNvSpPr>
            <a:spLocks noGrp="1"/>
          </p:cNvSpPr>
          <p:nvPr>
            <p:ph type="sldNum" sz="quarter" idx="12"/>
          </p:nvPr>
        </p:nvSpPr>
        <p:spPr/>
        <p:txBody>
          <a:bodyPr/>
          <a:lstStyle/>
          <a:p>
            <a:fld id="{440CF80C-7C74-4106-ADEB-BD34A9543AEF}" type="slidenum">
              <a:rPr lang="en-GB" smtClean="0"/>
              <a:pPr/>
              <a:t>8</a:t>
            </a:fld>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Microsoft Sans Serif" pitchFamily="34" charset="0"/>
                <a:cs typeface="Microsoft Sans Serif" pitchFamily="34" charset="0"/>
              </a:rPr>
              <a:t>Francis Crick</a:t>
            </a:r>
            <a:endParaRPr lang="en-GB" dirty="0">
              <a:solidFill>
                <a:srgbClr val="FF0000"/>
              </a:solidFill>
              <a:latin typeface="Microsoft Sans Serif" pitchFamily="34" charset="0"/>
              <a:cs typeface="Microsoft Sans Serif" pitchFamily="34" charset="0"/>
            </a:endParaRPr>
          </a:p>
        </p:txBody>
      </p:sp>
      <p:pic>
        <p:nvPicPr>
          <p:cNvPr id="1027" name="Picture 3" descr="C:\Users\Kanan\Desktop\Kanan Personal\OXFORD PHILOSOPHICAL SOCIETY\benzene-structure.png"/>
          <p:cNvPicPr>
            <a:picLocks noChangeAspect="1" noChangeArrowheads="1"/>
          </p:cNvPicPr>
          <p:nvPr/>
        </p:nvPicPr>
        <p:blipFill>
          <a:blip r:embed="rId2" cstate="print"/>
          <a:srcRect/>
          <a:stretch>
            <a:fillRect/>
          </a:stretch>
        </p:blipFill>
        <p:spPr bwMode="auto">
          <a:xfrm>
            <a:off x="3995936" y="1491630"/>
            <a:ext cx="1638300" cy="1264444"/>
          </a:xfrm>
          <a:prstGeom prst="rect">
            <a:avLst/>
          </a:prstGeom>
          <a:noFill/>
        </p:spPr>
      </p:pic>
      <p:pic>
        <p:nvPicPr>
          <p:cNvPr id="1029" name="Picture 5" descr="Image result for benzene molecule"/>
          <p:cNvPicPr>
            <a:picLocks noChangeAspect="1" noChangeArrowheads="1"/>
          </p:cNvPicPr>
          <p:nvPr/>
        </p:nvPicPr>
        <p:blipFill>
          <a:blip r:embed="rId3" cstate="print"/>
          <a:srcRect/>
          <a:stretch>
            <a:fillRect/>
          </a:stretch>
        </p:blipFill>
        <p:spPr bwMode="auto">
          <a:xfrm>
            <a:off x="2195736" y="2841780"/>
            <a:ext cx="3619500" cy="1507332"/>
          </a:xfrm>
          <a:prstGeom prst="rect">
            <a:avLst/>
          </a:prstGeom>
          <a:noFill/>
        </p:spPr>
      </p:pic>
      <p:sp>
        <p:nvSpPr>
          <p:cNvPr id="6" name="TextBox 5"/>
          <p:cNvSpPr txBox="1"/>
          <p:nvPr/>
        </p:nvSpPr>
        <p:spPr>
          <a:xfrm>
            <a:off x="6372200" y="1383619"/>
            <a:ext cx="2448272" cy="584775"/>
          </a:xfrm>
          <a:prstGeom prst="rect">
            <a:avLst/>
          </a:prstGeom>
          <a:noFill/>
        </p:spPr>
        <p:txBody>
          <a:bodyPr wrap="square" rtlCol="0">
            <a:spAutoFit/>
          </a:bodyPr>
          <a:lstStyle/>
          <a:p>
            <a:r>
              <a:rPr lang="en-GB" sz="3200" dirty="0" smtClean="0">
                <a:latin typeface="Microsoft Sans Serif" pitchFamily="34" charset="0"/>
                <a:cs typeface="Microsoft Sans Serif" pitchFamily="34" charset="0"/>
              </a:rPr>
              <a:t>Benzene</a:t>
            </a:r>
            <a:endParaRPr lang="en-GB" sz="3200" dirty="0">
              <a:latin typeface="Microsoft Sans Serif" pitchFamily="34" charset="0"/>
              <a:cs typeface="Microsoft Sans Serif" pitchFamily="34" charset="0"/>
            </a:endParaRPr>
          </a:p>
        </p:txBody>
      </p:sp>
      <p:sp>
        <p:nvSpPr>
          <p:cNvPr id="7" name="TextBox 6"/>
          <p:cNvSpPr txBox="1"/>
          <p:nvPr/>
        </p:nvSpPr>
        <p:spPr>
          <a:xfrm>
            <a:off x="6228184" y="2247714"/>
            <a:ext cx="2592288" cy="2677656"/>
          </a:xfrm>
          <a:prstGeom prst="rect">
            <a:avLst/>
          </a:prstGeom>
          <a:noFill/>
        </p:spPr>
        <p:txBody>
          <a:bodyPr wrap="square" rtlCol="0">
            <a:spAutoFit/>
          </a:bodyPr>
          <a:lstStyle/>
          <a:p>
            <a:r>
              <a:rPr lang="en-GB" sz="2800" dirty="0" smtClean="0">
                <a:latin typeface="Microsoft Sans Serif" pitchFamily="34" charset="0"/>
                <a:cs typeface="Microsoft Sans Serif" pitchFamily="34" charset="0"/>
              </a:rPr>
              <a:t>C+C+C+C+C+C+H+H+H+H+H+H =Liquid Compound (known as Benzene)</a:t>
            </a:r>
            <a:endParaRPr lang="en-GB" sz="2800" dirty="0">
              <a:latin typeface="Microsoft Sans Serif" pitchFamily="34" charset="0"/>
              <a:cs typeface="Microsoft Sans Serif" pitchFamily="34" charset="0"/>
            </a:endParaRPr>
          </a:p>
        </p:txBody>
      </p:sp>
      <p:sp>
        <p:nvSpPr>
          <p:cNvPr id="8" name="Slide Number Placeholder 7"/>
          <p:cNvSpPr>
            <a:spLocks noGrp="1"/>
          </p:cNvSpPr>
          <p:nvPr>
            <p:ph type="sldNum" sz="quarter" idx="12"/>
          </p:nvPr>
        </p:nvSpPr>
        <p:spPr/>
        <p:txBody>
          <a:bodyPr/>
          <a:lstStyle/>
          <a:p>
            <a:fld id="{440CF80C-7C74-4106-ADEB-BD34A9543AEF}" type="slidenum">
              <a:rPr lang="en-GB" smtClean="0"/>
              <a:pPr/>
              <a:t>9</a:t>
            </a:fld>
            <a:endParaRPr lang="en-GB"/>
          </a:p>
        </p:txBody>
      </p:sp>
      <p:pic>
        <p:nvPicPr>
          <p:cNvPr id="36865" name="Picture 1" descr="C:\Users\Kanan\Desktop\Kanan Personal\OXFORD PHILOSOPHICAL SOCIETY\benzene.jpg"/>
          <p:cNvPicPr>
            <a:picLocks noGrp="1" noChangeAspect="1" noChangeArrowheads="1"/>
          </p:cNvPicPr>
          <p:nvPr>
            <p:ph idx="1"/>
          </p:nvPr>
        </p:nvPicPr>
        <p:blipFill>
          <a:blip r:embed="rId4" cstate="print"/>
          <a:srcRect b="10794"/>
          <a:stretch>
            <a:fillRect/>
          </a:stretch>
        </p:blipFill>
        <p:spPr bwMode="auto">
          <a:xfrm>
            <a:off x="323529" y="789553"/>
            <a:ext cx="2880320" cy="1998221"/>
          </a:xfrm>
          <a:prstGeom prst="rect">
            <a:avLst/>
          </a:prstGeom>
          <a:noFill/>
        </p:spPr>
      </p:pic>
      <p:sp>
        <p:nvSpPr>
          <p:cNvPr id="9" name="TextBox 8"/>
          <p:cNvSpPr txBox="1"/>
          <p:nvPr/>
        </p:nvSpPr>
        <p:spPr>
          <a:xfrm>
            <a:off x="467544" y="4189393"/>
            <a:ext cx="6192688" cy="954107"/>
          </a:xfrm>
          <a:prstGeom prst="rect">
            <a:avLst/>
          </a:prstGeom>
          <a:noFill/>
        </p:spPr>
        <p:txBody>
          <a:bodyPr wrap="square" rtlCol="0">
            <a:spAutoFit/>
          </a:bodyPr>
          <a:lstStyle/>
          <a:p>
            <a:r>
              <a:rPr lang="en-GB" sz="2800" dirty="0" smtClean="0">
                <a:solidFill>
                  <a:srgbClr val="FF0000"/>
                </a:solidFill>
              </a:rPr>
              <a:t>Benzene molecule is  more than the some of its parts</a:t>
            </a:r>
            <a:endParaRPr lang="en-GB" sz="2800"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7022</TotalTime>
  <Words>1942</Words>
  <Application>Microsoft Office PowerPoint</Application>
  <PresentationFormat>On-screen Show (16:9)</PresentationFormat>
  <Paragraphs>221</Paragraphs>
  <Slides>39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Equation</vt:lpstr>
      <vt:lpstr>Quantum Mechanics, Neuroscience and Emergence</vt:lpstr>
      <vt:lpstr>Delimitation</vt:lpstr>
      <vt:lpstr>Content</vt:lpstr>
      <vt:lpstr>Consciousness</vt:lpstr>
      <vt:lpstr>Necker cube</vt:lpstr>
      <vt:lpstr>Hard or soft?</vt:lpstr>
      <vt:lpstr>From the big bang to the big brain</vt:lpstr>
      <vt:lpstr>Emergence</vt:lpstr>
      <vt:lpstr>Francis Crick</vt:lpstr>
      <vt:lpstr>Wheeler-Dewitt</vt:lpstr>
      <vt:lpstr>Consciousness as Wave (Wave⇒QF)</vt:lpstr>
      <vt:lpstr>Neuroscience</vt:lpstr>
      <vt:lpstr>Three ways</vt:lpstr>
      <vt:lpstr>Three ways(cont…)</vt:lpstr>
      <vt:lpstr> Seeing is not believing but a potential stimuli</vt:lpstr>
      <vt:lpstr>Neuron</vt:lpstr>
      <vt:lpstr>Brain activity: EEG result</vt:lpstr>
      <vt:lpstr>Theory of Mirror Neuron</vt:lpstr>
      <vt:lpstr>A challenge</vt:lpstr>
      <vt:lpstr>Qubit and Qbism</vt:lpstr>
      <vt:lpstr>Why Quantum mechanics ?</vt:lpstr>
      <vt:lpstr>Slide 22</vt:lpstr>
      <vt:lpstr>Quantum Brain: Penrose and Hameroff scheme</vt:lpstr>
      <vt:lpstr>Nuclear spin quantum processing in brain</vt:lpstr>
      <vt:lpstr>Spin (cont…)</vt:lpstr>
      <vt:lpstr>Quantum Bayesianism(QBism)</vt:lpstr>
      <vt:lpstr>QBism(cont…)</vt:lpstr>
      <vt:lpstr>Idea of field A simple scheme</vt:lpstr>
      <vt:lpstr>Concluding remarks</vt:lpstr>
      <vt:lpstr>Concluding remarks(cont…)</vt:lpstr>
      <vt:lpstr>Concluding remarks (cont…)</vt:lpstr>
      <vt:lpstr>Concluding remarks (cont..)</vt:lpstr>
      <vt:lpstr>Concluding remarks (cont..)</vt:lpstr>
      <vt:lpstr>Concluding remarks (cont…)</vt:lpstr>
      <vt:lpstr>Concluding remarks (cont…)</vt:lpstr>
      <vt:lpstr>Scientifically speaking!</vt:lpstr>
      <vt:lpstr>Concluding remarks (cont…)</vt:lpstr>
      <vt:lpstr>References</vt:lpstr>
      <vt:lpstr>Thank you for listening…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Kanan</dc:creator>
  <cp:lastModifiedBy>Kanan</cp:lastModifiedBy>
  <cp:revision>486</cp:revision>
  <dcterms:created xsi:type="dcterms:W3CDTF">2019-05-19T20:55:34Z</dcterms:created>
  <dcterms:modified xsi:type="dcterms:W3CDTF">2019-08-17T04:47:59Z</dcterms:modified>
</cp:coreProperties>
</file>