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6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1D266-DFE7-4457-8DC9-E173C5E35B4A}" type="datetimeFigureOut">
              <a:rPr lang="es-CL" smtClean="0"/>
              <a:t>15-08-2019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4F559-92D8-4CEB-AFC4-F6833EB592E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722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E49FE-F0C3-41DD-885E-EBCA03156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2ECEA-8FBC-4B30-8BAE-614A56F2A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2D964-1A9C-4895-94C5-396AFA30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02906-C48C-4B9E-8B3A-609D549AF925}" type="datetime1">
              <a:rPr lang="es-CL" smtClean="0"/>
              <a:t>15-08-2019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48DE5-B5C0-43E4-9050-C4495670E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1061D-7632-4817-B49B-19BD5D686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953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E860-8FA8-483E-9B00-5AFC229FD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DC850D-B484-4740-BD00-E7547080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67AD0-00B0-41D8-A51E-B29024F74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085E-C860-4D0E-9E9E-11C951C2B078}" type="datetime1">
              <a:rPr lang="es-CL" smtClean="0"/>
              <a:t>15-08-2019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032BC-269B-45AD-ADE5-B5BAD354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8BF60-6C8D-4368-A9B9-16A1BA20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706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7BCE0B-F0D4-4357-A6DC-90B8908761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B177D7-7E49-463F-9CEF-D4AA00EAE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A04AD-9CAC-4BB5-A817-256E6F95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AB60-39E7-4102-AD30-CA93D4362755}" type="datetime1">
              <a:rPr lang="es-CL" smtClean="0"/>
              <a:t>15-08-2019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05F0B-D17D-409B-BA6C-7A7C1B94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F7DC5-88D0-4611-8111-2244CA43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0970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50B33-4B8D-4F27-9FA2-47379897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41DAD-8F45-4734-BF2E-11FD6348E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8BD63-C4E6-4961-B91B-8B1995AAE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A24B-4AF9-479A-B21C-DEC6F2FFC575}" type="datetime1">
              <a:rPr lang="es-CL" smtClean="0"/>
              <a:t>15-08-2019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A4187-19F4-4B53-B2E1-DE5B65E1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28B7D-D1C0-4D15-A774-D90C95434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BE130-9819-4494-91DA-BC1D14E34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3A348-0216-4771-AEA5-4B4DC9857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1577A-8535-49F5-B4BF-E4A36655C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13FA-DDA5-4A13-9F3A-A7C7AAC959D5}" type="datetime1">
              <a:rPr lang="es-CL" smtClean="0"/>
              <a:t>15-08-2019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50E01-542B-4F9A-B6ED-0110558B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DA93C-F86A-45F4-B151-79965ED61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678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D2D90-8207-4B43-93EB-E7C0A60F4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B1C85-9BEF-45FF-B870-6E74CAEB5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84B00-6B3F-45CF-B974-3860B6293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4DD60-D8B7-4431-9712-19763C602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80BB-3D79-4A2D-BADF-7DEB75B91AD4}" type="datetime1">
              <a:rPr lang="es-CL" smtClean="0"/>
              <a:t>15-08-2019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A2C23-ADFB-426D-856D-021C00469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94AA93-CCC3-4796-A1DC-09C6C11C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914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BC16-D5C8-4C7E-A23C-4288A03F1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5C6F2-6BFD-4B27-A34A-AF9C08494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69C3F-C5CA-4FBE-81E8-2853FB7A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8FA0B-314E-4469-A8DA-34C705A24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B4CAE-1720-47EF-8C97-726542919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D17EF-2314-450B-8321-1FF2F153A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AA05-20C9-446E-8224-AC3A2C03A21C}" type="datetime1">
              <a:rPr lang="es-CL" smtClean="0"/>
              <a:t>15-08-2019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107F89-0190-4CCA-AF4B-5B688338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69938-5163-47CC-A37F-CB1D17310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162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DD57A-6057-4296-9AEE-3CEC3991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0619C1-0A2D-4339-919C-510AB8A4F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E3BC-1B59-4758-B93D-903483E39A80}" type="datetime1">
              <a:rPr lang="es-CL" smtClean="0"/>
              <a:t>15-08-2019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C6C53-E270-435F-8034-DF5FE8577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835EB2-63D9-4A68-B7B0-87E359FB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88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4D044B-CBAD-4FED-8802-09D58AEA4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125E1-9D9F-45B6-8977-DECAC5D8B81C}" type="datetime1">
              <a:rPr lang="es-CL" smtClean="0"/>
              <a:t>15-08-2019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AFF37-4E93-4459-88CC-15A1C6DF6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AF0BD-60F4-44C8-9CF8-34D2DB46B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930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3AEDC-0D29-4DD6-9ED3-7060E9469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43B98-DEF7-4354-B862-477FADC2C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01284-9968-4470-A193-BCB648A91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0F6E83-DA8D-4471-9782-25190CF37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6300-F121-4EE3-AF0F-C4687CBF5578}" type="datetime1">
              <a:rPr lang="es-CL" smtClean="0"/>
              <a:t>15-08-2019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B9A21-61EF-4234-89DD-4A593712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B9AF6-9E97-4BA4-8528-7D122BFEF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920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C4D3F-8A83-4CAA-A7F7-7F9F528F8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87A9BD-EC34-495F-8573-78472DA6E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D63D51-ED3C-451D-98E8-734A01870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14B97-D9C5-44AC-B707-F9D60878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86B4-1DEA-4477-B7DF-76C33FCAC76C}" type="datetime1">
              <a:rPr lang="es-CL" smtClean="0"/>
              <a:t>15-08-2019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BF0CC-C13F-4187-B734-7DE2C1EA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508E7-A1F3-468A-B67D-E9CA2332A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634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02F36D-C280-4EDA-9353-0DDEC666E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B792E-B03B-4629-BB5F-3F2AEE842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83434-7AF4-4A9F-99EF-46EF8909F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DD2BB-E670-4251-9506-82620CBA5C9A}" type="datetime1">
              <a:rPr lang="es-CL" smtClean="0"/>
              <a:t>15-08-2019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34ED-DB3E-4216-BB5C-C983DEF5D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C385C-9797-4CF5-9AF7-0A370DB5C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13EB9-3CBA-416A-BFDA-CF1B7117E78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191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7A4D-1F95-4194-A9B7-B29683D84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3111" y="640081"/>
            <a:ext cx="5138808" cy="3352473"/>
          </a:xfrm>
          <a:noFill/>
        </p:spPr>
        <p:txBody>
          <a:bodyPr>
            <a:normAutofit/>
          </a:bodyPr>
          <a:lstStyle/>
          <a:p>
            <a:r>
              <a:rPr lang="en-GB" sz="2900" b="1"/>
              <a:t>Philosophical Society Members’ 2019 Weekend Lecture</a:t>
            </a:r>
            <a:br>
              <a:rPr lang="es-CL" sz="2900"/>
            </a:br>
            <a:r>
              <a:rPr lang="en-GB" sz="2900" b="1"/>
              <a:t>Topic: The Hard Problem of Consciousness</a:t>
            </a:r>
            <a:br>
              <a:rPr lang="en-GB" sz="2900" b="1"/>
            </a:br>
            <a:br>
              <a:rPr lang="en-GB" sz="2900" b="1"/>
            </a:br>
            <a:r>
              <a:rPr lang="en-GB" sz="2900" b="1"/>
              <a:t>August 2019</a:t>
            </a:r>
            <a:br>
              <a:rPr lang="es-CL" sz="2900"/>
            </a:br>
            <a:br>
              <a:rPr lang="es-CL" sz="2900"/>
            </a:br>
            <a:endParaRPr lang="es-CL" sz="29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128F98-8B54-4029-97FB-A5383E523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3110" y="4157147"/>
            <a:ext cx="5138809" cy="2060774"/>
          </a:xfrm>
          <a:noFill/>
        </p:spPr>
        <p:txBody>
          <a:bodyPr>
            <a:normAutofit/>
          </a:bodyPr>
          <a:lstStyle/>
          <a:p>
            <a:r>
              <a:rPr lang="en-GB" b="1" dirty="0"/>
              <a:t>Is this human real or synthetic?</a:t>
            </a:r>
          </a:p>
          <a:p>
            <a:r>
              <a:rPr lang="en-GB" b="1" dirty="0"/>
              <a:t>Paul Griffiths</a:t>
            </a:r>
          </a:p>
          <a:p>
            <a:r>
              <a:rPr lang="en-GB" b="1" dirty="0"/>
              <a:t>pdr.griffiths13@gmail.com</a:t>
            </a:r>
            <a:endParaRPr lang="es-CL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13D8DA-B72B-46FB-9E5D-656A0EB0A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6107584" cy="6861717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6">
            <a:extLst>
              <a:ext uri="{FF2B5EF4-FFF2-40B4-BE49-F238E27FC236}">
                <a16:creationId xmlns:a16="http://schemas.microsoft.com/office/drawing/2014/main" id="{63CDDC8E-3FD0-4545-A664-7661835B4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480917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person, woman, indoor&#10;&#10;Description automatically generated">
            <a:extLst>
              <a:ext uri="{FF2B5EF4-FFF2-40B4-BE49-F238E27FC236}">
                <a16:creationId xmlns:a16="http://schemas.microsoft.com/office/drawing/2014/main" id="{CF131D2C-25AE-4C34-AB14-A3A195727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500" y="2136070"/>
            <a:ext cx="4169664" cy="258583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134242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9458-C125-4F7B-94EE-03FF87BB1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600" y="762121"/>
            <a:ext cx="5006336" cy="1325563"/>
          </a:xfrm>
        </p:spPr>
        <p:txBody>
          <a:bodyPr>
            <a:normAutofit/>
          </a:bodyPr>
          <a:lstStyle/>
          <a:p>
            <a:r>
              <a:rPr lang="en-GB" sz="4100" dirty="0"/>
              <a:t>Orchestrated Objective Reduction (</a:t>
            </a:r>
            <a:r>
              <a:rPr lang="en-GB" sz="4100" dirty="0" err="1"/>
              <a:t>Orch</a:t>
            </a:r>
            <a:r>
              <a:rPr lang="en-GB" sz="4100" dirty="0"/>
              <a:t> OR)</a:t>
            </a:r>
            <a:endParaRPr lang="es-CL" sz="41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BEA208-6482-4CE6-B750-066C5D8AD1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41" y="1457191"/>
            <a:ext cx="4105275" cy="247782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717AB-3B63-4B3C-A97F-AAB21BE2C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395" y="2374491"/>
            <a:ext cx="5557799" cy="4291780"/>
          </a:xfrm>
        </p:spPr>
        <p:txBody>
          <a:bodyPr anchor="t">
            <a:normAutofit fontScale="92500" lnSpcReduction="10000"/>
          </a:bodyPr>
          <a:lstStyle/>
          <a:p>
            <a:r>
              <a:rPr lang="en-GB" sz="2000" dirty="0"/>
              <a:t>There are many potential realities out there existing in parallel and with different probabilities of happening. </a:t>
            </a:r>
          </a:p>
          <a:p>
            <a:r>
              <a:rPr lang="en-GB" sz="2000" dirty="0"/>
              <a:t>When our consciousness observes reality, one of these many potentials materialises</a:t>
            </a:r>
          </a:p>
          <a:p>
            <a:r>
              <a:rPr lang="en-GB" sz="2000" dirty="0"/>
              <a:t>This is similar to Schrodinger Equation: It expresses the probability of each of a large number of possible states. </a:t>
            </a:r>
          </a:p>
          <a:p>
            <a:r>
              <a:rPr lang="en-GB" sz="2000" dirty="0"/>
              <a:t>When we observe, one of these states becomes reality. </a:t>
            </a:r>
          </a:p>
          <a:p>
            <a:r>
              <a:rPr lang="en-GB" sz="2000" dirty="0"/>
              <a:t>The term ‘orchestrated’ refers to the fact that for there to be a conscious experience, the effect of the advanced waves through the micro tubules must be coherent – there needs to be coherence across the effects on all micro tubules in the brain. </a:t>
            </a:r>
            <a:endParaRPr lang="es-CL" sz="2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1AC74-EEEF-492F-AF62-5C2D868BB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8618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 up of a toy&#10;&#10;Description automatically generated">
            <a:extLst>
              <a:ext uri="{FF2B5EF4-FFF2-40B4-BE49-F238E27FC236}">
                <a16:creationId xmlns:a16="http://schemas.microsoft.com/office/drawing/2014/main" id="{0888BD77-5E6C-46A7-87A4-5873E90A84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20" b="728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D7B21CF-B0B2-4D2A-939D-7D538485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17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Conclusions</a:t>
            </a:r>
            <a:endParaRPr lang="es-CL" sz="4000" dirty="0">
              <a:solidFill>
                <a:srgbClr val="FFFFFF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D299E-E632-47C0-8C7C-341F2BBB7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0719" y="427703"/>
            <a:ext cx="6929264" cy="6179574"/>
          </a:xfrm>
        </p:spPr>
        <p:txBody>
          <a:bodyPr anchor="ctr">
            <a:normAutofit fontScale="92500" lnSpcReduction="20000"/>
          </a:bodyPr>
          <a:lstStyle/>
          <a:p>
            <a:r>
              <a:rPr lang="en-GB" sz="2000" dirty="0">
                <a:solidFill>
                  <a:srgbClr val="FFFFFF"/>
                </a:solidFill>
              </a:rPr>
              <a:t>In response to the question I set out to address, the development of consciousness could be what distinguishes real humans from synthetic ones.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Those aligned with the metaphysical stance will have little to worry about because in their view, AI will never develop consciousness and thus subjectivity and self-interest.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For them, consciousness will be the demarcation of human and synthetic intelligence.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However, I place myself squarely in the physicalist stance of consciousness, so I believe that it will not demark human from synthetic intelligence;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I worry about the derivations of AI spinning out of control.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I accept, however, that it could be the most powerful tool to better understand our own intelligence and consciousness.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From this perspective, humanity cannot stop developing AI, but it must do so with the utmost caution to keep this science under strict forms of governance,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ensuring that science remains under the checks and balances of conscience.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Notwithstanding, it will be a sorry day when AI swallows human intelligence like a black hole, or simply when it starts telling stories –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Humanity will fall in the deepest identity crisis!  </a:t>
            </a:r>
            <a:endParaRPr lang="es-CL" dirty="0">
              <a:solidFill>
                <a:srgbClr val="FFFFFF"/>
              </a:solidFill>
            </a:endParaRPr>
          </a:p>
          <a:p>
            <a:endParaRPr lang="es-CL" sz="2000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9E49F-42CC-418B-B7E8-A3D5D7A0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7910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50AF2-C800-4E21-91C4-8DA8752D3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>
            <a:normAutofit/>
          </a:bodyPr>
          <a:lstStyle/>
          <a:p>
            <a:r>
              <a:rPr lang="fr-FR" dirty="0"/>
              <a:t>Simone de Beauvoir, </a:t>
            </a:r>
            <a:r>
              <a:rPr lang="fr-FR" i="1" dirty="0"/>
              <a:t>The Second </a:t>
            </a:r>
            <a:r>
              <a:rPr lang="fr-FR" i="1" dirty="0" err="1"/>
              <a:t>Sex</a:t>
            </a:r>
            <a:r>
              <a:rPr lang="fr-FR" i="1" dirty="0"/>
              <a:t>, </a:t>
            </a:r>
            <a:r>
              <a:rPr lang="fr-FR" dirty="0"/>
              <a:t>1949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5D807-4AF7-4F2D-9E61-00EB5DD3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807"/>
            <a:ext cx="4936067" cy="3985155"/>
          </a:xfrm>
        </p:spPr>
        <p:txBody>
          <a:bodyPr>
            <a:normAutofit/>
          </a:bodyPr>
          <a:lstStyle/>
          <a:p>
            <a:r>
              <a:rPr lang="en-GB" sz="2000" dirty="0"/>
              <a:t>“Let us not forget that our lack of imagination always depopulates the future; for us it is only an abstraction; each one of us deplores the absence there of the one that was himself”</a:t>
            </a:r>
            <a:endParaRPr lang="es-CL" sz="2000" dirty="0"/>
          </a:p>
          <a:p>
            <a:endParaRPr lang="es-CL" sz="2000" dirty="0"/>
          </a:p>
        </p:txBody>
      </p:sp>
      <p:pic>
        <p:nvPicPr>
          <p:cNvPr id="5" name="Picture 4" descr="A person standing next to a body of water&#10;&#10;Description automatically generated">
            <a:extLst>
              <a:ext uri="{FF2B5EF4-FFF2-40B4-BE49-F238E27FC236}">
                <a16:creationId xmlns:a16="http://schemas.microsoft.com/office/drawing/2014/main" id="{18877E36-E6AA-4E3B-ACF3-2DC445764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734" y="2950392"/>
            <a:ext cx="4935970" cy="246798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BCFD8-D452-4BCF-B987-CB6DD994C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0969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B3EFDE-CE76-409F-A802-EA9C594CE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en-GB" dirty="0"/>
              <a:t>The research question</a:t>
            </a:r>
            <a:endParaRPr lang="es-C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B258E3-B107-460D-9E07-CD4F7B05DD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2277225"/>
            <a:ext cx="3425957" cy="230306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57D65-5BE2-405D-AFB7-75F04BDE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rmAutofit/>
          </a:bodyPr>
          <a:lstStyle/>
          <a:p>
            <a:r>
              <a:rPr lang="en-GB" sz="1900" dirty="0"/>
              <a:t>Understanding the mind is, without a doubt, one of the most challenging problems that our species faces</a:t>
            </a:r>
          </a:p>
          <a:p>
            <a:r>
              <a:rPr lang="en-GB" sz="1900" dirty="0"/>
              <a:t>How can we learn about human intelligence if we do not have any other benchmark intelligence to compare it with?</a:t>
            </a:r>
          </a:p>
          <a:p>
            <a:r>
              <a:rPr lang="en-GB" sz="1900" dirty="0"/>
              <a:t>AI has been around for over four decades.  However, in recent years there have been new developments in the form of machine learning</a:t>
            </a:r>
          </a:p>
          <a:p>
            <a:pPr lvl="2"/>
            <a:r>
              <a:rPr lang="en-GB" sz="1900" dirty="0"/>
              <a:t>Supervised learning</a:t>
            </a:r>
          </a:p>
          <a:p>
            <a:pPr lvl="2"/>
            <a:r>
              <a:rPr lang="en-GB" sz="1900" dirty="0"/>
              <a:t>Reinforced learning</a:t>
            </a:r>
          </a:p>
          <a:p>
            <a:pPr lvl="2"/>
            <a:r>
              <a:rPr lang="en-GB" sz="1900" dirty="0"/>
              <a:t>Unsupervised learning</a:t>
            </a:r>
          </a:p>
          <a:p>
            <a:r>
              <a:rPr lang="en-GB" sz="1900" b="1" dirty="0"/>
              <a:t>Once AI reaches the singularity point, where it is equal to human intelligence, how will we be able to distinguish a real human from a synthetic one? </a:t>
            </a:r>
            <a:endParaRPr lang="es-CL" sz="1900" b="1" dirty="0"/>
          </a:p>
          <a:p>
            <a:endParaRPr lang="es-CL" sz="19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A97A6-EA3E-47D7-BC48-19124B78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3855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BB2D40-7D04-4E16-8C7C-FEB064930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000000"/>
                </a:solidFill>
              </a:rPr>
              <a:t>My approach to the question</a:t>
            </a:r>
            <a:endParaRPr lang="es-CL">
              <a:solidFill>
                <a:srgbClr val="000000"/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drawing of a person&#10;&#10;Description automatically generated">
            <a:extLst>
              <a:ext uri="{FF2B5EF4-FFF2-40B4-BE49-F238E27FC236}">
                <a16:creationId xmlns:a16="http://schemas.microsoft.com/office/drawing/2014/main" id="{1D645032-969A-4620-A995-818B9825DF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49" y="2581815"/>
            <a:ext cx="3661831" cy="171456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74B69-D26D-44D5-B615-6B53AC2BF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GB" sz="2000" dirty="0">
                <a:solidFill>
                  <a:srgbClr val="000000"/>
                </a:solidFill>
              </a:rPr>
              <a:t>Requires a prior response to the question ‘What does it mean to be human?’</a:t>
            </a:r>
          </a:p>
          <a:p>
            <a:r>
              <a:rPr lang="en-GB" sz="2000" dirty="0">
                <a:solidFill>
                  <a:srgbClr val="000000"/>
                </a:solidFill>
              </a:rPr>
              <a:t>Attempt this by addressing the issue of consciousness as a possible definition of what it is to be human and whether consciousness is a demarcation between a real human and a synthetic one.</a:t>
            </a:r>
            <a:endParaRPr lang="es-CL" sz="200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8559A-4FB9-4C0E-8386-C11DA60A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997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C58B15-3370-4EAC-9E2E-DE6FE1DD2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114409"/>
            <a:ext cx="7164493" cy="1325563"/>
          </a:xfrm>
        </p:spPr>
        <p:txBody>
          <a:bodyPr>
            <a:normAutofit/>
          </a:bodyPr>
          <a:lstStyle/>
          <a:p>
            <a:r>
              <a:rPr lang="en-GB" dirty="0"/>
              <a:t>Reflection on singularity</a:t>
            </a:r>
            <a:endParaRPr lang="es-C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D4C281-8608-4AFE-ADB4-61C933690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2184733"/>
            <a:ext cx="3425957" cy="248805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76198-548F-4102-82D2-55DD0257E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017" y="1548581"/>
            <a:ext cx="8158164" cy="5195010"/>
          </a:xfrm>
        </p:spPr>
        <p:txBody>
          <a:bodyPr>
            <a:normAutofit lnSpcReduction="10000"/>
          </a:bodyPr>
          <a:lstStyle/>
          <a:p>
            <a:r>
              <a:rPr lang="en-GB" sz="1800" dirty="0"/>
              <a:t>The initial definition was the Turing test</a:t>
            </a:r>
          </a:p>
          <a:p>
            <a:r>
              <a:rPr lang="en-GB" sz="1800" dirty="0"/>
              <a:t>‘Dogs sniff, people tell stories.’ Story telling was a quintessentially human trait and it clearly segregates humans from all other living species. </a:t>
            </a:r>
          </a:p>
          <a:p>
            <a:pPr lvl="2"/>
            <a:r>
              <a:rPr lang="en-GB" sz="1800" dirty="0"/>
              <a:t>With the advent of chatbots, augmented reality, sophisticated voice recognition,…that may not be enough.</a:t>
            </a:r>
            <a:endParaRPr lang="es-CL" sz="1800" dirty="0"/>
          </a:p>
          <a:p>
            <a:r>
              <a:rPr lang="en-GB" sz="1800" dirty="0"/>
              <a:t>A parallel with the concept of singularity in astral-physics, where singularity might be interpreted as black holes. </a:t>
            </a:r>
          </a:p>
          <a:p>
            <a:pPr lvl="2"/>
            <a:r>
              <a:rPr lang="en-GB" sz="1800" dirty="0"/>
              <a:t>Black holes capture all the matter that trespass its horizon. </a:t>
            </a:r>
          </a:p>
          <a:p>
            <a:pPr lvl="2"/>
            <a:r>
              <a:rPr lang="en-GB" sz="1800" dirty="0"/>
              <a:t>It is quite possible that singularity in AI might mean that human intelligence becomes immediately obsolete and completely absorbed by AI – </a:t>
            </a:r>
          </a:p>
          <a:p>
            <a:pPr lvl="2"/>
            <a:r>
              <a:rPr lang="en-GB" sz="1800" dirty="0"/>
              <a:t>Beyond singularity there will be nothing but AI. </a:t>
            </a:r>
          </a:p>
          <a:p>
            <a:pPr lvl="2"/>
            <a:r>
              <a:rPr lang="en-GB" sz="1800" dirty="0"/>
              <a:t>You will agree that this is a concerning prospect. </a:t>
            </a:r>
          </a:p>
          <a:p>
            <a:r>
              <a:rPr lang="en-GB" sz="1800" dirty="0"/>
              <a:t>Many of you will be sceptical for many reasons on whether we will ever reach singularity in AI</a:t>
            </a:r>
          </a:p>
          <a:p>
            <a:pPr lvl="2"/>
            <a:r>
              <a:rPr lang="en-GB" sz="1800" dirty="0"/>
              <a:t>I respect you for that. </a:t>
            </a:r>
          </a:p>
          <a:p>
            <a:pPr lvl="2"/>
            <a:r>
              <a:rPr lang="en-GB" sz="1800" dirty="0"/>
              <a:t>But in this lecture we are making the assumption that singularity is feasible.</a:t>
            </a:r>
            <a:r>
              <a:rPr lang="es-CL" sz="1800" dirty="0">
                <a:effectLst/>
              </a:rPr>
              <a:t> </a:t>
            </a:r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424B0-D904-4315-95C3-2C3A7A2B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5778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AF95306-4A32-488E-B159-B111E0913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3325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21442F5-F86F-4CDB-9BE9-D2DC23ADC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rgbClr val="425C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3B9547-E7F0-4163-BC02-FC68FBAC3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9731" y="408161"/>
            <a:ext cx="5285791" cy="1188720"/>
          </a:xfrm>
          <a:ln w="31750">
            <a:solidFill>
              <a:srgbClr val="FFFFFF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200">
                <a:solidFill>
                  <a:srgbClr val="FFFFFF"/>
                </a:solidFill>
              </a:rPr>
              <a:t>Will AI develop consciousness?</a:t>
            </a:r>
            <a:endParaRPr lang="es-CL" sz="3200">
              <a:solidFill>
                <a:srgbClr val="FFFFFF"/>
              </a:solidFill>
            </a:endParaRPr>
          </a:p>
        </p:txBody>
      </p:sp>
      <p:sp>
        <p:nvSpPr>
          <p:cNvPr id="1031" name="Rectangle 74">
            <a:extLst>
              <a:ext uri="{FF2B5EF4-FFF2-40B4-BE49-F238E27FC236}">
                <a16:creationId xmlns:a16="http://schemas.microsoft.com/office/drawing/2014/main" id="{28A5B5F5-1BF3-487C-A1CC-0FDBF479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665" y="640080"/>
            <a:ext cx="4017264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BB9A50C-A687-4ED5-9331-AD279D249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781" y="806357"/>
            <a:ext cx="3685032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image of singularity">
            <a:extLst>
              <a:ext uri="{FF2B5EF4-FFF2-40B4-BE49-F238E27FC236}">
                <a16:creationId xmlns:a16="http://schemas.microsoft.com/office/drawing/2014/main" id="{E50EB74A-3B12-48EA-B649-7EDCAE49BC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6" r="25035" b="1"/>
          <a:stretch/>
        </p:blipFill>
        <p:spPr bwMode="auto">
          <a:xfrm>
            <a:off x="1149821" y="1126397"/>
            <a:ext cx="3044952" cy="42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7C235-0B69-462F-B590-EC11F2F47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3292" y="1873045"/>
            <a:ext cx="6160166" cy="4852220"/>
          </a:xfrm>
        </p:spPr>
        <p:txBody>
          <a:bodyPr>
            <a:normAutofit/>
          </a:bodyPr>
          <a:lstStyle/>
          <a:p>
            <a:r>
              <a:rPr lang="en-GB" sz="1900" dirty="0">
                <a:solidFill>
                  <a:srgbClr val="FFFFFF"/>
                </a:solidFill>
              </a:rPr>
              <a:t>There are different views on this, just as there are different views on why humans are conscious and how subjectivity arose in our species in the first place</a:t>
            </a:r>
          </a:p>
          <a:p>
            <a:r>
              <a:rPr lang="en-GB" sz="1900" dirty="0">
                <a:solidFill>
                  <a:srgbClr val="FFFFFF"/>
                </a:solidFill>
              </a:rPr>
              <a:t>Metaphysical schools: Consciousness is related to the soul or to the spirit, or derives from God, and is clearly distinguishable from the physical matter that constitutes our bodies</a:t>
            </a:r>
          </a:p>
          <a:p>
            <a:r>
              <a:rPr lang="en-GB" sz="1900" dirty="0">
                <a:solidFill>
                  <a:srgbClr val="FFFFFF"/>
                </a:solidFill>
              </a:rPr>
              <a:t>Physicalist schools: Humans are biological machines that derived subjectivity from the brain. </a:t>
            </a:r>
          </a:p>
          <a:p>
            <a:pPr lvl="2"/>
            <a:r>
              <a:rPr lang="en-GB" sz="1900" dirty="0">
                <a:solidFill>
                  <a:srgbClr val="FFFFFF"/>
                </a:solidFill>
              </a:rPr>
              <a:t>conscious experience arises from the computational functioning of the brain; </a:t>
            </a:r>
          </a:p>
          <a:p>
            <a:pPr lvl="2"/>
            <a:r>
              <a:rPr lang="en-GB" sz="1900" dirty="0">
                <a:solidFill>
                  <a:srgbClr val="FFFFFF"/>
                </a:solidFill>
              </a:rPr>
              <a:t>quantum coherence within microtubules inside our brain cells; </a:t>
            </a:r>
          </a:p>
          <a:p>
            <a:pPr lvl="2"/>
            <a:r>
              <a:rPr lang="en-GB" sz="1900" dirty="0">
                <a:solidFill>
                  <a:srgbClr val="FFFFFF"/>
                </a:solidFill>
              </a:rPr>
              <a:t>consciousness emerges from the information processed and integrated by our brain and would exist in any structure that integrates information.</a:t>
            </a:r>
            <a:endParaRPr lang="es-CL" sz="1900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2C61C-2D2F-4C30-A501-AC6FA631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000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E91E2-54EC-4BBE-8ACD-A52827400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668" y="582105"/>
            <a:ext cx="5314536" cy="1325563"/>
          </a:xfrm>
        </p:spPr>
        <p:txBody>
          <a:bodyPr>
            <a:normAutofit/>
          </a:bodyPr>
          <a:lstStyle/>
          <a:p>
            <a:r>
              <a:rPr lang="en-GB"/>
              <a:t>Thinking on the physicalist view</a:t>
            </a:r>
            <a:endParaRPr lang="es-CL" dirty="0"/>
          </a:p>
        </p:txBody>
      </p:sp>
      <p:sp>
        <p:nvSpPr>
          <p:cNvPr id="2052" name="Freeform: Shape 70">
            <a:extLst>
              <a:ext uri="{FF2B5EF4-FFF2-40B4-BE49-F238E27FC236}">
                <a16:creationId xmlns:a16="http://schemas.microsoft.com/office/drawing/2014/main" id="{E0D60ECE-8986-45DC-B7FE-EC7699B4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438829" cy="5840278"/>
          </a:xfrm>
          <a:custGeom>
            <a:avLst/>
            <a:gdLst>
              <a:gd name="connsiteX0" fmla="*/ 0 w 5438829"/>
              <a:gd name="connsiteY0" fmla="*/ 0 h 5840278"/>
              <a:gd name="connsiteX1" fmla="*/ 4466700 w 5438829"/>
              <a:gd name="connsiteY1" fmla="*/ 0 h 5840278"/>
              <a:gd name="connsiteX2" fmla="*/ 4652178 w 5438829"/>
              <a:gd name="connsiteY2" fmla="*/ 204077 h 5840278"/>
              <a:gd name="connsiteX3" fmla="*/ 5438829 w 5438829"/>
              <a:gd name="connsiteY3" fmla="*/ 2395363 h 5840278"/>
              <a:gd name="connsiteX4" fmla="*/ 1993914 w 5438829"/>
              <a:gd name="connsiteY4" fmla="*/ 5840278 h 5840278"/>
              <a:gd name="connsiteX5" fmla="*/ 67829 w 5438829"/>
              <a:gd name="connsiteY5" fmla="*/ 5251941 h 5840278"/>
              <a:gd name="connsiteX6" fmla="*/ 0 w 5438829"/>
              <a:gd name="connsiteY6" fmla="*/ 5201220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38829" h="5840278">
                <a:moveTo>
                  <a:pt x="0" y="0"/>
                </a:moveTo>
                <a:lnTo>
                  <a:pt x="4466700" y="0"/>
                </a:lnTo>
                <a:lnTo>
                  <a:pt x="4652178" y="204077"/>
                </a:lnTo>
                <a:cubicBezTo>
                  <a:pt x="5143616" y="799562"/>
                  <a:pt x="5438829" y="1562987"/>
                  <a:pt x="5438829" y="2395363"/>
                </a:cubicBezTo>
                <a:cubicBezTo>
                  <a:pt x="5438829" y="4297937"/>
                  <a:pt x="3896488" y="5840278"/>
                  <a:pt x="1993914" y="5840278"/>
                </a:cubicBezTo>
                <a:cubicBezTo>
                  <a:pt x="1280449" y="5840278"/>
                  <a:pt x="617641" y="5623387"/>
                  <a:pt x="67829" y="5251941"/>
                </a:cubicBezTo>
                <a:lnTo>
                  <a:pt x="0" y="520122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964194-5878-40D2-8EC0-DDC58387F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269134" cy="5654940"/>
          </a:xfrm>
          <a:custGeom>
            <a:avLst/>
            <a:gdLst>
              <a:gd name="connsiteX0" fmla="*/ 0 w 5269134"/>
              <a:gd name="connsiteY0" fmla="*/ 0 h 5654940"/>
              <a:gd name="connsiteX1" fmla="*/ 4227767 w 5269134"/>
              <a:gd name="connsiteY1" fmla="*/ 0 h 5654940"/>
              <a:gd name="connsiteX2" fmla="*/ 4312042 w 5269134"/>
              <a:gd name="connsiteY2" fmla="*/ 76595 h 5654940"/>
              <a:gd name="connsiteX3" fmla="*/ 5269134 w 5269134"/>
              <a:gd name="connsiteY3" fmla="*/ 2387221 h 5654940"/>
              <a:gd name="connsiteX4" fmla="*/ 2001415 w 5269134"/>
              <a:gd name="connsiteY4" fmla="*/ 5654940 h 5654940"/>
              <a:gd name="connsiteX5" fmla="*/ 198928 w 5269134"/>
              <a:gd name="connsiteY5" fmla="*/ 5113274 h 5654940"/>
              <a:gd name="connsiteX6" fmla="*/ 0 w 5269134"/>
              <a:gd name="connsiteY6" fmla="*/ 4969563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9134" h="5654940">
                <a:moveTo>
                  <a:pt x="0" y="0"/>
                </a:moveTo>
                <a:lnTo>
                  <a:pt x="4227767" y="0"/>
                </a:lnTo>
                <a:lnTo>
                  <a:pt x="4312042" y="76595"/>
                </a:lnTo>
                <a:cubicBezTo>
                  <a:pt x="4903383" y="667936"/>
                  <a:pt x="5269134" y="1484866"/>
                  <a:pt x="5269134" y="2387221"/>
                </a:cubicBezTo>
                <a:cubicBezTo>
                  <a:pt x="5269134" y="4191932"/>
                  <a:pt x="3806126" y="5654940"/>
                  <a:pt x="2001415" y="5654940"/>
                </a:cubicBezTo>
                <a:cubicBezTo>
                  <a:pt x="1335223" y="5654940"/>
                  <a:pt x="715593" y="5455584"/>
                  <a:pt x="198928" y="5113274"/>
                </a:cubicBezTo>
                <a:lnTo>
                  <a:pt x="0" y="49695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Image result for image of quantum coherence">
            <a:extLst>
              <a:ext uri="{FF2B5EF4-FFF2-40B4-BE49-F238E27FC236}">
                <a16:creationId xmlns:a16="http://schemas.microsoft.com/office/drawing/2014/main" id="{7251942C-0E8C-4651-82BE-EF041BF77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733" y="1495615"/>
            <a:ext cx="3835488" cy="1930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68B51-2862-4A60-8442-7488140A3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563" y="2279018"/>
            <a:ext cx="6109704" cy="4416750"/>
          </a:xfrm>
        </p:spPr>
        <p:txBody>
          <a:bodyPr anchor="t">
            <a:normAutofit/>
          </a:bodyPr>
          <a:lstStyle/>
          <a:p>
            <a:r>
              <a:rPr lang="en-GB" sz="1900" dirty="0"/>
              <a:t>Quantum coherence within the microtubules inside the brain cells approach</a:t>
            </a:r>
          </a:p>
          <a:p>
            <a:r>
              <a:rPr lang="en-GB" sz="1900" dirty="0"/>
              <a:t>Observation is what makes a phenomenon exist – that is one of the key links that in this view, consciousness has with quantum physics. </a:t>
            </a:r>
          </a:p>
          <a:p>
            <a:r>
              <a:rPr lang="en-GB" sz="1900" dirty="0"/>
              <a:t>Consciousness is about subjectivity and subjectivity means that to a certain extent we each define or choose how the outside world really is. </a:t>
            </a:r>
          </a:p>
          <a:p>
            <a:r>
              <a:rPr lang="en-GB" sz="1900" dirty="0"/>
              <a:t>From that perspective we create reality when we become conscious of it. </a:t>
            </a:r>
          </a:p>
          <a:p>
            <a:pPr lvl="2"/>
            <a:r>
              <a:rPr lang="en-GB" sz="1900" dirty="0"/>
              <a:t>Just as in quantum physics and the wave-particle duality it is based on, a particle exists once it is observed</a:t>
            </a:r>
            <a:endParaRPr lang="es-CL" sz="19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83455-3F30-4C88-B477-7AA2C634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8536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7">
            <a:extLst>
              <a:ext uri="{FF2B5EF4-FFF2-40B4-BE49-F238E27FC236}">
                <a16:creationId xmlns:a16="http://schemas.microsoft.com/office/drawing/2014/main" id="{6EBF06A5-4173-45DE-87B1-0791E098A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F1A826-F9D2-43EA-8B80-BA822CB961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5" r="24753" b="1"/>
          <a:stretch/>
        </p:blipFill>
        <p:spPr>
          <a:xfrm>
            <a:off x="7555991" y="1690688"/>
            <a:ext cx="4636009" cy="5167312"/>
          </a:xfrm>
          <a:custGeom>
            <a:avLst/>
            <a:gdLst>
              <a:gd name="connsiteX0" fmla="*/ 0 w 4636009"/>
              <a:gd name="connsiteY0" fmla="*/ 0 h 5167312"/>
              <a:gd name="connsiteX1" fmla="*/ 4636009 w 4636009"/>
              <a:gd name="connsiteY1" fmla="*/ 0 h 5167312"/>
              <a:gd name="connsiteX2" fmla="*/ 4636009 w 4636009"/>
              <a:gd name="connsiteY2" fmla="*/ 5167312 h 5167312"/>
              <a:gd name="connsiteX3" fmla="*/ 276091 w 4636009"/>
              <a:gd name="connsiteY3" fmla="*/ 5167312 h 5167312"/>
              <a:gd name="connsiteX4" fmla="*/ 2669970 w 4636009"/>
              <a:gd name="connsiteY4" fmla="*/ 952 h 5167312"/>
              <a:gd name="connsiteX5" fmla="*/ 0 w 4636009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36009" h="5167312">
                <a:moveTo>
                  <a:pt x="0" y="0"/>
                </a:moveTo>
                <a:lnTo>
                  <a:pt x="4636009" y="0"/>
                </a:lnTo>
                <a:lnTo>
                  <a:pt x="4636009" y="5167312"/>
                </a:lnTo>
                <a:lnTo>
                  <a:pt x="276091" y="5167312"/>
                </a:lnTo>
                <a:lnTo>
                  <a:pt x="2669970" y="952"/>
                </a:lnTo>
                <a:lnTo>
                  <a:pt x="0" y="952"/>
                </a:lnTo>
                <a:close/>
              </a:path>
            </a:pathLst>
          </a:custGeom>
        </p:spPr>
      </p:pic>
      <p:sp>
        <p:nvSpPr>
          <p:cNvPr id="37" name="Freeform 75">
            <a:extLst>
              <a:ext uri="{FF2B5EF4-FFF2-40B4-BE49-F238E27FC236}">
                <a16:creationId xmlns:a16="http://schemas.microsoft.com/office/drawing/2014/main" id="{869A01FF-E930-4B34-9942-5ACABF37F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691640"/>
            <a:ext cx="10052100" cy="5166360"/>
          </a:xfrm>
          <a:custGeom>
            <a:avLst/>
            <a:gdLst>
              <a:gd name="connsiteX0" fmla="*/ 0 w 9786594"/>
              <a:gd name="connsiteY0" fmla="*/ 0 h 5032376"/>
              <a:gd name="connsiteX1" fmla="*/ 2130696 w 9786594"/>
              <a:gd name="connsiteY1" fmla="*/ 0 h 5032376"/>
              <a:gd name="connsiteX2" fmla="*/ 4685057 w 9786594"/>
              <a:gd name="connsiteY2" fmla="*/ 0 h 5032376"/>
              <a:gd name="connsiteX3" fmla="*/ 6291520 w 9786594"/>
              <a:gd name="connsiteY3" fmla="*/ 0 h 5032376"/>
              <a:gd name="connsiteX4" fmla="*/ 7449885 w 9786594"/>
              <a:gd name="connsiteY4" fmla="*/ 0 h 5032376"/>
              <a:gd name="connsiteX5" fmla="*/ 7455943 w 9786594"/>
              <a:gd name="connsiteY5" fmla="*/ 0 h 5032376"/>
              <a:gd name="connsiteX6" fmla="*/ 9786594 w 9786594"/>
              <a:gd name="connsiteY6" fmla="*/ 5032376 h 5032376"/>
              <a:gd name="connsiteX7" fmla="*/ 0 w 9786594"/>
              <a:gd name="connsiteY7" fmla="*/ 5032376 h 5032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86594" h="5032376">
                <a:moveTo>
                  <a:pt x="0" y="0"/>
                </a:moveTo>
                <a:lnTo>
                  <a:pt x="2130696" y="0"/>
                </a:lnTo>
                <a:lnTo>
                  <a:pt x="4685057" y="0"/>
                </a:lnTo>
                <a:lnTo>
                  <a:pt x="6291520" y="0"/>
                </a:lnTo>
                <a:lnTo>
                  <a:pt x="7449885" y="0"/>
                </a:lnTo>
                <a:lnTo>
                  <a:pt x="7455943" y="0"/>
                </a:lnTo>
                <a:lnTo>
                  <a:pt x="9786594" y="5032376"/>
                </a:lnTo>
                <a:lnTo>
                  <a:pt x="0" y="5032376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F25C74-48C0-4CD5-B383-990275E2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000000"/>
                </a:solidFill>
              </a:rPr>
              <a:t>Superposition effect and Advanced Waves</a:t>
            </a:r>
            <a:endParaRPr lang="es-CL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D8FDB-667F-4D35-BFA8-8FDC1F288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90689"/>
            <a:ext cx="8273844" cy="5166360"/>
          </a:xfrm>
        </p:spPr>
        <p:txBody>
          <a:bodyPr anchor="ctr">
            <a:normAutofit fontScale="92500" lnSpcReduction="20000"/>
          </a:bodyPr>
          <a:lstStyle/>
          <a:p>
            <a:r>
              <a:rPr lang="en-GB" sz="2000" dirty="0">
                <a:solidFill>
                  <a:srgbClr val="FFFFFF"/>
                </a:solidFill>
              </a:rPr>
              <a:t>The electron has many potential positions with different probabilities of occurrence – in quantum physics we call this the superposition effect.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When we observe the electron, we pin down one of its multitude of potentials.</a:t>
            </a:r>
          </a:p>
          <a:p>
            <a:r>
              <a:rPr lang="en-GB" sz="2000" dirty="0">
                <a:solidFill>
                  <a:srgbClr val="FFFFFF"/>
                </a:solidFill>
              </a:rPr>
              <a:t>Klein-Gordon equation which is a derivation of Schrodinger’s equation:  </a:t>
            </a:r>
            <a:endParaRPr lang="es-CL" sz="2000" dirty="0">
              <a:solidFill>
                <a:srgbClr val="FFFFFF"/>
              </a:solidFill>
            </a:endParaRPr>
          </a:p>
          <a:p>
            <a:pPr lvl="2"/>
            <a:r>
              <a:rPr lang="en-GB" dirty="0">
                <a:solidFill>
                  <a:srgbClr val="FFFFFF"/>
                </a:solidFill>
              </a:rPr>
              <a:t>𝐸𝛹 = √(𝑝</a:t>
            </a:r>
            <a:r>
              <a:rPr lang="en-GB" baseline="30000" dirty="0">
                <a:solidFill>
                  <a:srgbClr val="FFFFFF"/>
                </a:solidFill>
              </a:rPr>
              <a:t>2</a:t>
            </a:r>
            <a:r>
              <a:rPr lang="en-GB" dirty="0">
                <a:solidFill>
                  <a:srgbClr val="FFFFFF"/>
                </a:solidFill>
              </a:rPr>
              <a:t> +𝑚</a:t>
            </a:r>
            <a:r>
              <a:rPr lang="en-GB" baseline="30000" dirty="0">
                <a:solidFill>
                  <a:srgbClr val="FFFFFF"/>
                </a:solidFill>
              </a:rPr>
              <a:t>2</a:t>
            </a:r>
            <a:r>
              <a:rPr lang="en-GB" dirty="0">
                <a:solidFill>
                  <a:srgbClr val="FFFFFF"/>
                </a:solidFill>
              </a:rPr>
              <a:t>𝛹)</a:t>
            </a:r>
            <a:endParaRPr lang="es-CL" dirty="0">
              <a:solidFill>
                <a:srgbClr val="FFFFFF"/>
              </a:solidFill>
            </a:endParaRPr>
          </a:p>
          <a:p>
            <a:pPr lvl="2"/>
            <a:r>
              <a:rPr lang="en-GB" dirty="0">
                <a:solidFill>
                  <a:srgbClr val="FFFFFF"/>
                </a:solidFill>
              </a:rPr>
              <a:t>p represents momentum and m represents mass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solving it results in a quadratic equation with two solutions, one positive and one negative.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In the physical world this is interpreted as that the positive solution is a wave/particle that moves forward in time (that is from past, to present to future) in line with entropy which defines the behaviour of large bodies in a tendency from order to chaos;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And another wave that moves ‘backwards’ in time at the micro-particle level according to a law that is called syntropy.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In syntropy the Universe tends away from chaos towards order. </a:t>
            </a:r>
          </a:p>
          <a:p>
            <a:pPr lvl="2"/>
            <a:r>
              <a:rPr lang="en-GB" dirty="0">
                <a:solidFill>
                  <a:srgbClr val="FFFFFF"/>
                </a:solidFill>
              </a:rPr>
              <a:t>The waves in response to syntropy are called Advanced Waves and they absorb and converge to concentrate matter and energy in very small spaces.</a:t>
            </a:r>
            <a:endParaRPr lang="es-CL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84127-1347-4104-A96F-BAC93BBC3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1142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4AF95306-4A32-488E-B159-B111E0913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3325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1442F5-F86F-4CDB-9BE9-D2DC23ADC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rgbClr val="4040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38A147-2881-4C3C-AF99-A08A43AE3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9731" y="629381"/>
            <a:ext cx="5285791" cy="1188720"/>
          </a:xfrm>
          <a:ln w="31750">
            <a:solidFill>
              <a:srgbClr val="FFFFFF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200">
                <a:solidFill>
                  <a:srgbClr val="FFFFFF"/>
                </a:solidFill>
              </a:rPr>
              <a:t>Penrose and Hameroff’s proposal on consciousness</a:t>
            </a:r>
            <a:endParaRPr lang="es-CL" sz="3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A5B5F5-1BF3-487C-A1CC-0FDBF479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665" y="640080"/>
            <a:ext cx="4017264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B9A50C-A687-4ED5-9331-AD279D249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781" y="806357"/>
            <a:ext cx="3685032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5E59EE5B-39FA-4CFE-A3FB-48C3941558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7" r="18151" b="1"/>
          <a:stretch/>
        </p:blipFill>
        <p:spPr>
          <a:xfrm>
            <a:off x="1149821" y="1126397"/>
            <a:ext cx="3044952" cy="428853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D366D-EB7C-42A8-974B-E89AEBC61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9730" y="2219325"/>
            <a:ext cx="5285792" cy="4461694"/>
          </a:xfrm>
        </p:spPr>
        <p:txBody>
          <a:bodyPr>
            <a:normAutofit/>
          </a:bodyPr>
          <a:lstStyle/>
          <a:p>
            <a:r>
              <a:rPr lang="en-GB" sz="1900" dirty="0">
                <a:solidFill>
                  <a:srgbClr val="FFFFFF"/>
                </a:solidFill>
              </a:rPr>
              <a:t>Consciousness is a product of these advanced waves operating within the microtubules within the brain cells. </a:t>
            </a:r>
          </a:p>
          <a:p>
            <a:r>
              <a:rPr lang="en-GB" sz="1900" dirty="0">
                <a:solidFill>
                  <a:srgbClr val="FFFFFF"/>
                </a:solidFill>
              </a:rPr>
              <a:t>Some form of quantum information is carried in these advanced waves to produce conscious experience. </a:t>
            </a:r>
          </a:p>
          <a:p>
            <a:r>
              <a:rPr lang="en-GB" sz="1900" dirty="0">
                <a:solidFill>
                  <a:srgbClr val="FFFFFF"/>
                </a:solidFill>
              </a:rPr>
              <a:t>The existence of advanced waves and their role in consciousness could lead to physiological anticipatory responses to a stimulus that has not yet been applied or even hinted </a:t>
            </a:r>
          </a:p>
          <a:p>
            <a:pPr lvl="2"/>
            <a:r>
              <a:rPr lang="en-GB" sz="1900" dirty="0">
                <a:solidFill>
                  <a:srgbClr val="FFFFFF"/>
                </a:solidFill>
              </a:rPr>
              <a:t>e.g., Electroencephalogram readings, increased heart rate, blood-oxygen levels in the brain. </a:t>
            </a:r>
          </a:p>
          <a:p>
            <a:pPr lvl="2"/>
            <a:r>
              <a:rPr lang="en-GB" sz="1900" dirty="0">
                <a:solidFill>
                  <a:srgbClr val="FFFFFF"/>
                </a:solidFill>
              </a:rPr>
              <a:t>It could even be an explanation for ‘</a:t>
            </a:r>
            <a:r>
              <a:rPr lang="en-GB" sz="1900" dirty="0" err="1">
                <a:solidFill>
                  <a:srgbClr val="FFFFFF"/>
                </a:solidFill>
              </a:rPr>
              <a:t>deja</a:t>
            </a:r>
            <a:r>
              <a:rPr lang="en-GB" sz="1900" dirty="0">
                <a:solidFill>
                  <a:srgbClr val="FFFFFF"/>
                </a:solidFill>
              </a:rPr>
              <a:t>-vu’. </a:t>
            </a:r>
            <a:endParaRPr lang="es-CL" sz="1900" dirty="0">
              <a:solidFill>
                <a:srgbClr val="FFFFFF"/>
              </a:solidFill>
            </a:endParaRPr>
          </a:p>
          <a:p>
            <a:endParaRPr lang="es-CL" sz="1900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B705E-D03E-4E13-98F0-B08870047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3EB9-3CBA-416A-BFDA-CF1B7117E787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6839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1235</Words>
  <Application>Microsoft Office PowerPoint</Application>
  <PresentationFormat>Widescreen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Philosophical Society Members’ 2019 Weekend Lecture Topic: The Hard Problem of Consciousness  August 2019  </vt:lpstr>
      <vt:lpstr>Simone de Beauvoir, The Second Sex, 1949</vt:lpstr>
      <vt:lpstr>The research question</vt:lpstr>
      <vt:lpstr>My approach to the question</vt:lpstr>
      <vt:lpstr>Reflection on singularity</vt:lpstr>
      <vt:lpstr>Will AI develop consciousness?</vt:lpstr>
      <vt:lpstr>Thinking on the physicalist view</vt:lpstr>
      <vt:lpstr>Superposition effect and Advanced Waves</vt:lpstr>
      <vt:lpstr>Penrose and Hameroff’s proposal on consciousness</vt:lpstr>
      <vt:lpstr>Orchestrated Objective Reduction (Orch OR)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Philosophical Society Members’ 2019 Weekend Lecture Topic: The Hard Problem of Consciousness  August 2019  </dc:title>
  <dc:creator>Paul David Richard Griffiths</dc:creator>
  <cp:lastModifiedBy>Paul David Richard Griffiths</cp:lastModifiedBy>
  <cp:revision>3</cp:revision>
  <dcterms:created xsi:type="dcterms:W3CDTF">2019-08-15T21:35:07Z</dcterms:created>
  <dcterms:modified xsi:type="dcterms:W3CDTF">2019-08-15T23:02:28Z</dcterms:modified>
</cp:coreProperties>
</file>