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56" r:id="rId5"/>
    <p:sldId id="259" r:id="rId6"/>
    <p:sldId id="280" r:id="rId7"/>
    <p:sldId id="281" r:id="rId8"/>
    <p:sldId id="279" r:id="rId9"/>
    <p:sldId id="282" r:id="rId10"/>
    <p:sldId id="261" r:id="rId11"/>
    <p:sldId id="274" r:id="rId12"/>
    <p:sldId id="275" r:id="rId13"/>
    <p:sldId id="276" r:id="rId14"/>
    <p:sldId id="27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C72"/>
    <a:srgbClr val="01C6FD"/>
    <a:srgbClr val="79AE02"/>
    <a:srgbClr val="067F9C"/>
    <a:srgbClr val="014E52"/>
    <a:srgbClr val="0C596D"/>
    <a:srgbClr val="03556D"/>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8/16/2019</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8/16/2019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BF8833C-D907-D24E-949C-65190DF62995}"/>
              </a:ext>
            </a:extLst>
          </p:cNvPr>
          <p:cNvPicPr>
            <a:picLocks noGrp="1" noChangeAspect="1"/>
          </p:cNvPicPr>
          <p:nvPr>
            <p:ph type="pic" sz="quarter" idx="10"/>
          </p:nvPr>
        </p:nvPicPr>
        <p:blipFill rotWithShape="1">
          <a:blip r:embed="rId2"/>
          <a:srcRect t="13539" b="37651"/>
          <a:stretch/>
        </p:blipFill>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noFill/>
        </p:spPr>
      </p:pic>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4871" y="5603181"/>
            <a:ext cx="9144000" cy="341632"/>
          </a:xfrm>
          <a:prstGeom prst="rect">
            <a:avLst/>
          </a:prstGeom>
        </p:spPr>
        <p:txBody>
          <a:bodyPr>
            <a:normAutofit/>
          </a:bodyPr>
          <a:lstStyle/>
          <a:p>
            <a:r>
              <a:rPr lang="en-US" dirty="0"/>
              <a:t>The Philosophical Society - Members’ Weekend, 2019</a:t>
            </a: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4901450"/>
            <a:ext cx="10607040" cy="701731"/>
          </a:xfrm>
          <a:prstGeom prst="rect">
            <a:avLst/>
          </a:prstGeom>
        </p:spPr>
        <p:txBody>
          <a:bodyPr wrap="square" anchor="b">
            <a:normAutofit/>
          </a:bodyPr>
          <a:lstStyle/>
          <a:p>
            <a:r>
              <a:rPr lang="en-US" dirty="0"/>
              <a:t>The Hard Problem of Consciousness</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In Chalmers’ view… </a:t>
            </a: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1472184" y="1842781"/>
            <a:ext cx="8989115" cy="4770098"/>
          </a:xfrm>
        </p:spPr>
        <p:txBody>
          <a:bodyPr/>
          <a:lstStyle/>
          <a:p>
            <a:pPr marL="0" indent="0" algn="ctr">
              <a:lnSpc>
                <a:spcPts val="3000"/>
              </a:lnSpc>
              <a:buNone/>
            </a:pPr>
            <a:r>
              <a:rPr lang="en-GB" sz="2600" dirty="0">
                <a:latin typeface="Calibri" panose="020F0502020204030204" pitchFamily="34" charset="0"/>
                <a:cs typeface="Calibri" panose="020F0502020204030204" pitchFamily="34" charset="0"/>
              </a:rPr>
              <a:t> “Consciousness fits uneasily into our conception of the natural world. On the most common conception of nature, the natural world is the physical world.  But on the most common conception of consciousness, it is not easy to see how it could be part of the physical world.  So, it seems that to find a place for consciousness within the natural order, we must either revise our conception of consciousness, or revise our conception of nature.”</a:t>
            </a:r>
          </a:p>
          <a:p>
            <a:pPr marL="0" indent="0" algn="r">
              <a:buNone/>
            </a:pPr>
            <a:endParaRPr lang="en-GB" sz="2400" dirty="0">
              <a:latin typeface="Calibri" panose="020F0502020204030204" pitchFamily="34" charset="0"/>
              <a:cs typeface="Calibri" panose="020F0502020204030204" pitchFamily="34" charset="0"/>
            </a:endParaRPr>
          </a:p>
          <a:p>
            <a:pPr marL="0" indent="0" algn="r">
              <a:buNone/>
            </a:pPr>
            <a:r>
              <a:rPr lang="en-GB" sz="2000" dirty="0">
                <a:latin typeface="Calibri" panose="020F0502020204030204" pitchFamily="34" charset="0"/>
                <a:cs typeface="Calibri" panose="020F0502020204030204" pitchFamily="34" charset="0"/>
              </a:rPr>
              <a:t>David Chalmers (2002), </a:t>
            </a:r>
            <a:r>
              <a:rPr lang="en-GB" sz="2000" i="1" dirty="0">
                <a:latin typeface="Calibri" panose="020F0502020204030204" pitchFamily="34" charset="0"/>
                <a:cs typeface="Calibri" panose="020F0502020204030204" pitchFamily="34" charset="0"/>
              </a:rPr>
              <a:t>Consciousness and its Place in Nature</a:t>
            </a:r>
            <a:endParaRPr lang="en-US"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0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PhilSoc Members’ Weekend, 2019 </a:t>
            </a:r>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a:xfrm>
            <a:off x="934570" y="1640261"/>
            <a:ext cx="4900386" cy="334508"/>
          </a:xfrm>
        </p:spPr>
        <p:txBody>
          <a:bodyPr/>
          <a:lstStyle/>
          <a:p>
            <a:r>
              <a:rPr lang="en-US" sz="2400" dirty="0"/>
              <a:t>Saturday</a:t>
            </a:r>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1028697" y="2105816"/>
            <a:ext cx="10658205" cy="1940604"/>
          </a:xfrm>
        </p:spPr>
        <p:txBody>
          <a:bodyPr/>
          <a:lstStyle/>
          <a:p>
            <a:pPr>
              <a:lnSpc>
                <a:spcPct val="100000"/>
              </a:lnSpc>
              <a:spcBef>
                <a:spcPts val="1200"/>
              </a:spcBef>
            </a:pPr>
            <a:r>
              <a:rPr lang="en-GB" sz="2000" b="1" dirty="0"/>
              <a:t>  1:55 	A Hard Problem, but not that Hard </a:t>
            </a:r>
            <a:r>
              <a:rPr lang="en-GB" sz="2000" dirty="0"/>
              <a:t>– </a:t>
            </a:r>
            <a:r>
              <a:rPr lang="en-GB" sz="2000" i="1" dirty="0"/>
              <a:t>Mike Arnautov</a:t>
            </a:r>
          </a:p>
          <a:p>
            <a:pPr>
              <a:lnSpc>
                <a:spcPct val="100000"/>
              </a:lnSpc>
              <a:spcBef>
                <a:spcPts val="1200"/>
              </a:spcBef>
            </a:pPr>
            <a:r>
              <a:rPr lang="en-GB" sz="2000" b="1" dirty="0"/>
              <a:t>  2:45	Is this Human Real or Synthetic? </a:t>
            </a:r>
            <a:r>
              <a:rPr lang="en-GB" sz="2000" dirty="0"/>
              <a:t>– </a:t>
            </a:r>
            <a:r>
              <a:rPr lang="en-GB" sz="2000" i="1" dirty="0"/>
              <a:t>Paul Griffiths</a:t>
            </a:r>
            <a:r>
              <a:rPr lang="en-GB" sz="2000" dirty="0"/>
              <a:t> </a:t>
            </a:r>
          </a:p>
          <a:p>
            <a:pPr>
              <a:lnSpc>
                <a:spcPct val="100000"/>
              </a:lnSpc>
              <a:spcBef>
                <a:spcPts val="1200"/>
              </a:spcBef>
            </a:pPr>
            <a:r>
              <a:rPr lang="en-GB" sz="2000" b="1" dirty="0"/>
              <a:t>  4:00	Quantum Mechanics, Neuroscience &amp; Emergence </a:t>
            </a:r>
            <a:r>
              <a:rPr lang="en-GB" sz="2000" dirty="0"/>
              <a:t>– </a:t>
            </a:r>
            <a:r>
              <a:rPr lang="en-GB" sz="2000" i="1" dirty="0"/>
              <a:t>Dr Kanan Purkayastha</a:t>
            </a:r>
          </a:p>
          <a:p>
            <a:pPr>
              <a:lnSpc>
                <a:spcPct val="100000"/>
              </a:lnSpc>
              <a:spcBef>
                <a:spcPts val="1200"/>
              </a:spcBef>
            </a:pPr>
            <a:r>
              <a:rPr lang="en-GB" sz="2000" b="1" dirty="0"/>
              <a:t>  4:50	Correlation, Causation and Identity</a:t>
            </a:r>
            <a:r>
              <a:rPr lang="en-GB" sz="2000" dirty="0"/>
              <a:t> – </a:t>
            </a:r>
            <a:r>
              <a:rPr lang="en-GB" sz="2000" i="1" dirty="0"/>
              <a:t>Bob Stone </a:t>
            </a:r>
          </a:p>
          <a:p>
            <a:pPr>
              <a:lnSpc>
                <a:spcPct val="100000"/>
              </a:lnSpc>
              <a:spcBef>
                <a:spcPts val="1200"/>
              </a:spcBef>
            </a:pPr>
            <a:r>
              <a:rPr lang="en-GB" sz="2000" b="1" dirty="0"/>
              <a:t>  5:45	“Quanta” and “Qualia”</a:t>
            </a:r>
            <a:r>
              <a:rPr lang="en-GB" sz="2000" dirty="0"/>
              <a:t> – </a:t>
            </a:r>
            <a:r>
              <a:rPr lang="en-GB" sz="2000" i="1" dirty="0"/>
              <a:t>Alan Bailey</a:t>
            </a:r>
            <a:endParaRPr lang="en-US" sz="2800" dirty="0"/>
          </a:p>
        </p:txBody>
      </p:sp>
      <p:sp>
        <p:nvSpPr>
          <p:cNvPr id="15" name="Text Placeholder 14">
            <a:extLst>
              <a:ext uri="{FF2B5EF4-FFF2-40B4-BE49-F238E27FC236}">
                <a16:creationId xmlns:a16="http://schemas.microsoft.com/office/drawing/2014/main" id="{E16F1686-F366-46A5-AE17-1A563B77E882}"/>
              </a:ext>
            </a:extLst>
          </p:cNvPr>
          <p:cNvSpPr>
            <a:spLocks noGrp="1"/>
          </p:cNvSpPr>
          <p:nvPr>
            <p:ph type="body" sz="quarter" idx="15"/>
          </p:nvPr>
        </p:nvSpPr>
        <p:spPr>
          <a:xfrm>
            <a:off x="934570" y="4548724"/>
            <a:ext cx="4900386" cy="334508"/>
          </a:xfrm>
        </p:spPr>
        <p:txBody>
          <a:bodyPr/>
          <a:lstStyle/>
          <a:p>
            <a:r>
              <a:rPr lang="en-US" sz="2400" dirty="0"/>
              <a:t>Sunday</a:t>
            </a:r>
          </a:p>
        </p:txBody>
      </p:sp>
      <p:sp>
        <p:nvSpPr>
          <p:cNvPr id="16" name="Text Placeholder 15">
            <a:extLst>
              <a:ext uri="{FF2B5EF4-FFF2-40B4-BE49-F238E27FC236}">
                <a16:creationId xmlns:a16="http://schemas.microsoft.com/office/drawing/2014/main" id="{DDA9F97E-A6B3-4444-90E9-E7CE786F821B}"/>
              </a:ext>
            </a:extLst>
          </p:cNvPr>
          <p:cNvSpPr>
            <a:spLocks noGrp="1"/>
          </p:cNvSpPr>
          <p:nvPr>
            <p:ph type="body" sz="quarter" idx="18"/>
          </p:nvPr>
        </p:nvSpPr>
        <p:spPr>
          <a:xfrm>
            <a:off x="1028698" y="4983537"/>
            <a:ext cx="8019508" cy="1487465"/>
          </a:xfrm>
        </p:spPr>
        <p:txBody>
          <a:bodyPr vert="horz" lIns="91440" tIns="45720" rIns="91440" bIns="45720" rtlCol="0">
            <a:noAutofit/>
          </a:bodyPr>
          <a:lstStyle/>
          <a:p>
            <a:pPr>
              <a:lnSpc>
                <a:spcPct val="100000"/>
              </a:lnSpc>
              <a:spcBef>
                <a:spcPts val="1200"/>
              </a:spcBef>
            </a:pPr>
            <a:r>
              <a:rPr lang="en-GB" sz="2000" b="1" dirty="0"/>
              <a:t>  9:30	A Marvel, not a Mystery </a:t>
            </a:r>
            <a:r>
              <a:rPr lang="en-GB" sz="2000" i="1" dirty="0"/>
              <a:t>– Jonathan Harlow</a:t>
            </a:r>
          </a:p>
          <a:p>
            <a:pPr>
              <a:lnSpc>
                <a:spcPct val="100000"/>
              </a:lnSpc>
              <a:spcBef>
                <a:spcPts val="1200"/>
              </a:spcBef>
            </a:pPr>
            <a:r>
              <a:rPr lang="en-GB" sz="2000" b="1" dirty="0"/>
              <a:t>10:15	Mind within Matter </a:t>
            </a:r>
            <a:r>
              <a:rPr lang="en-GB" sz="2000" i="1" dirty="0"/>
              <a:t>– Tim Bollands</a:t>
            </a:r>
          </a:p>
          <a:p>
            <a:pPr>
              <a:lnSpc>
                <a:spcPct val="100000"/>
              </a:lnSpc>
              <a:spcBef>
                <a:spcPts val="1200"/>
              </a:spcBef>
            </a:pPr>
            <a:r>
              <a:rPr lang="en-GB" sz="2000" b="1" dirty="0"/>
              <a:t>11:30	Panel Discussion </a:t>
            </a:r>
            <a:r>
              <a:rPr lang="en-GB" sz="2000" i="1" dirty="0"/>
              <a:t>– all 7 speakers</a:t>
            </a:r>
          </a:p>
        </p:txBody>
      </p:sp>
    </p:spTree>
    <p:extLst>
      <p:ext uri="{BB962C8B-B14F-4D97-AF65-F5344CB8AC3E}">
        <p14:creationId xmlns:p14="http://schemas.microsoft.com/office/powerpoint/2010/main" val="350243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rotWithShape="1">
          <a:blip r:embed="rId2"/>
          <a:srcRect l="-99" t="-98" r="-99" b="12696"/>
          <a:stretch/>
        </p:blipFill>
        <p:spPr>
          <a:xfrm>
            <a:off x="0" y="-1152000"/>
            <a:ext cx="12192000" cy="7992000"/>
          </a:xfrm>
        </p:spPr>
      </p:pic>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a:extLst>
              <a:ext uri="{FF2B5EF4-FFF2-40B4-BE49-F238E27FC236}">
                <a16:creationId xmlns:a16="http://schemas.microsoft.com/office/drawing/2014/main" id="{D7F67FDF-D697-3249-AD21-75F6353FFBA5}"/>
              </a:ext>
              <a:ext uri="{C183D7F6-B498-43B3-948B-1728B52AA6E4}">
                <adec:decorative xmlns:adec="http://schemas.microsoft.com/office/drawing/2017/decorative" val="1"/>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0821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p:txBody>
          <a:bodyPr/>
          <a:lstStyle/>
          <a:p>
            <a:r>
              <a:rPr lang="en-US" dirty="0"/>
              <a:t>Introduction to the Hard Problem</a:t>
            </a: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p:txBody>
          <a:bodyPr/>
          <a:lstStyle/>
          <a:p>
            <a:r>
              <a:rPr lang="en-US" dirty="0"/>
              <a:t>Tim Bollands</a:t>
            </a: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2</a:t>
            </a:fld>
            <a:endParaRPr lang="en-US" b="1" dirty="0">
              <a:solidFill>
                <a:schemeClr val="bg1"/>
              </a:solidFill>
            </a:endParaRPr>
          </a:p>
        </p:txBody>
      </p:sp>
      <p:pic>
        <p:nvPicPr>
          <p:cNvPr id="7" name="Picture Placeholder 6">
            <a:extLst>
              <a:ext uri="{FF2B5EF4-FFF2-40B4-BE49-F238E27FC236}">
                <a16:creationId xmlns:a16="http://schemas.microsoft.com/office/drawing/2014/main" id="{DFBEA8E2-86B7-4A47-BD1A-8B5A6075F736}"/>
              </a:ext>
            </a:extLst>
          </p:cNvPr>
          <p:cNvPicPr>
            <a:picLocks noGrp="1" noChangeAspect="1"/>
          </p:cNvPicPr>
          <p:nvPr>
            <p:ph type="pic" sz="quarter" idx="13"/>
          </p:nvPr>
        </p:nvPicPr>
        <p:blipFill rotWithShape="1">
          <a:blip r:embed="rId2"/>
          <a:srcRect t="23155" b="52886"/>
          <a:stretch/>
        </p:blipFill>
        <p:spPr>
          <a:xfrm>
            <a:off x="123993" y="4587400"/>
            <a:ext cx="11944014" cy="2146775"/>
          </a:xfrm>
        </p:spPr>
      </p:pic>
    </p:spTree>
    <p:extLst>
      <p:ext uri="{BB962C8B-B14F-4D97-AF65-F5344CB8AC3E}">
        <p14:creationId xmlns:p14="http://schemas.microsoft.com/office/powerpoint/2010/main" val="315908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Why the ‘Hard Problem’?</a:t>
            </a:r>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a:xfrm>
            <a:off x="839833" y="1494847"/>
            <a:ext cx="4900386" cy="334508"/>
          </a:xfrm>
        </p:spPr>
        <p:txBody>
          <a:bodyPr/>
          <a:lstStyle/>
          <a:p>
            <a:r>
              <a:rPr lang="en-US" sz="2400" dirty="0"/>
              <a:t>“Easy” Problems</a:t>
            </a:r>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1028698" y="1975180"/>
            <a:ext cx="6678388" cy="2228421"/>
          </a:xfrm>
        </p:spPr>
        <p:txBody>
          <a:bodyPr/>
          <a:lstStyle/>
          <a:p>
            <a:r>
              <a:rPr lang="en-GB" sz="2200" dirty="0"/>
              <a:t>Understanding :</a:t>
            </a:r>
          </a:p>
          <a:p>
            <a:pPr marL="285750" indent="-285750">
              <a:buFont typeface="Arial" panose="020B0604020202020204" pitchFamily="34" charset="0"/>
              <a:buChar char="•"/>
            </a:pPr>
            <a:r>
              <a:rPr lang="en-GB" sz="2200" dirty="0"/>
              <a:t>how our brains respond to stimuli</a:t>
            </a:r>
          </a:p>
          <a:p>
            <a:pPr marL="285750" indent="-285750">
              <a:buFont typeface="Arial" panose="020B0604020202020204" pitchFamily="34" charset="0"/>
              <a:buChar char="•"/>
            </a:pPr>
            <a:r>
              <a:rPr lang="en-GB" sz="2200" dirty="0"/>
              <a:t>how our brains report on our mental states </a:t>
            </a:r>
          </a:p>
          <a:p>
            <a:pPr marL="285750" indent="-285750">
              <a:buFont typeface="Arial" panose="020B0604020202020204" pitchFamily="34" charset="0"/>
              <a:buChar char="•"/>
            </a:pPr>
            <a:r>
              <a:rPr lang="en-GB" sz="2200" dirty="0"/>
              <a:t>how our brains control our body’s behaviour</a:t>
            </a:r>
          </a:p>
          <a:p>
            <a:pPr marL="285750" indent="-285750">
              <a:buFont typeface="Arial" panose="020B0604020202020204" pitchFamily="34" charset="0"/>
              <a:buChar char="•"/>
            </a:pPr>
            <a:r>
              <a:rPr lang="en-GB" sz="2200" dirty="0"/>
              <a:t>how our brains …. perform any function</a:t>
            </a:r>
            <a:endParaRPr lang="en-US" sz="2200" dirty="0"/>
          </a:p>
        </p:txBody>
      </p:sp>
      <p:sp>
        <p:nvSpPr>
          <p:cNvPr id="15" name="Text Placeholder 14">
            <a:extLst>
              <a:ext uri="{FF2B5EF4-FFF2-40B4-BE49-F238E27FC236}">
                <a16:creationId xmlns:a16="http://schemas.microsoft.com/office/drawing/2014/main" id="{E16F1686-F366-46A5-AE17-1A563B77E882}"/>
              </a:ext>
            </a:extLst>
          </p:cNvPr>
          <p:cNvSpPr>
            <a:spLocks noGrp="1"/>
          </p:cNvSpPr>
          <p:nvPr>
            <p:ph type="body" sz="quarter" idx="15"/>
          </p:nvPr>
        </p:nvSpPr>
        <p:spPr>
          <a:xfrm>
            <a:off x="935626" y="4349426"/>
            <a:ext cx="4900386" cy="334508"/>
          </a:xfrm>
        </p:spPr>
        <p:txBody>
          <a:bodyPr/>
          <a:lstStyle/>
          <a:p>
            <a:r>
              <a:rPr lang="en-US" sz="2400" dirty="0"/>
              <a:t>The “Hard Problem”</a:t>
            </a:r>
          </a:p>
        </p:txBody>
      </p:sp>
      <p:sp>
        <p:nvSpPr>
          <p:cNvPr id="16" name="Text Placeholder 15">
            <a:extLst>
              <a:ext uri="{FF2B5EF4-FFF2-40B4-BE49-F238E27FC236}">
                <a16:creationId xmlns:a16="http://schemas.microsoft.com/office/drawing/2014/main" id="{DDA9F97E-A6B3-4444-90E9-E7CE786F821B}"/>
              </a:ext>
            </a:extLst>
          </p:cNvPr>
          <p:cNvSpPr>
            <a:spLocks noGrp="1"/>
          </p:cNvSpPr>
          <p:nvPr>
            <p:ph type="body" sz="quarter" idx="18"/>
          </p:nvPr>
        </p:nvSpPr>
        <p:spPr>
          <a:xfrm>
            <a:off x="1028698" y="4829759"/>
            <a:ext cx="7139942" cy="1487465"/>
          </a:xfrm>
        </p:spPr>
        <p:txBody>
          <a:bodyPr/>
          <a:lstStyle/>
          <a:p>
            <a:r>
              <a:rPr lang="en-US" sz="2200" dirty="0"/>
              <a:t>Understanding :</a:t>
            </a:r>
          </a:p>
          <a:p>
            <a:pPr marL="285750" indent="-285750">
              <a:lnSpc>
                <a:spcPct val="100000"/>
              </a:lnSpc>
              <a:buFont typeface="Arial" panose="020B0604020202020204" pitchFamily="34" charset="0"/>
              <a:buChar char="•"/>
            </a:pPr>
            <a:r>
              <a:rPr lang="en-GB" sz="2200" dirty="0"/>
              <a:t>how and why such functioning is accompanied by a subjective phenomenal experience</a:t>
            </a:r>
            <a:endParaRPr lang="en-US" sz="2200" dirty="0"/>
          </a:p>
        </p:txBody>
      </p:sp>
      <p:pic>
        <p:nvPicPr>
          <p:cNvPr id="3" name="Picture 2" descr="A picture containing person, holding, man, necktie&#10;&#10;Description automatically generated">
            <a:extLst>
              <a:ext uri="{FF2B5EF4-FFF2-40B4-BE49-F238E27FC236}">
                <a16:creationId xmlns:a16="http://schemas.microsoft.com/office/drawing/2014/main" id="{39272588-C109-41C5-A8C1-615B495B55B6}"/>
              </a:ext>
            </a:extLst>
          </p:cNvPr>
          <p:cNvPicPr>
            <a:picLocks noChangeAspect="1"/>
          </p:cNvPicPr>
          <p:nvPr/>
        </p:nvPicPr>
        <p:blipFill rotWithShape="1">
          <a:blip r:embed="rId2"/>
          <a:srcRect l="11029" r="21418"/>
          <a:stretch/>
        </p:blipFill>
        <p:spPr>
          <a:xfrm>
            <a:off x="7688003" y="1091146"/>
            <a:ext cx="4026625" cy="4022419"/>
          </a:xfrm>
          <a:prstGeom prst="rect">
            <a:avLst/>
          </a:prstGeom>
        </p:spPr>
      </p:pic>
    </p:spTree>
    <p:extLst>
      <p:ext uri="{BB962C8B-B14F-4D97-AF65-F5344CB8AC3E}">
        <p14:creationId xmlns:p14="http://schemas.microsoft.com/office/powerpoint/2010/main" val="182716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17" grpId="0" build="p"/>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5D39-64B0-4831-964E-D663A52C1C42}"/>
              </a:ext>
            </a:extLst>
          </p:cNvPr>
          <p:cNvSpPr>
            <a:spLocks noGrp="1"/>
          </p:cNvSpPr>
          <p:nvPr>
            <p:ph type="title"/>
          </p:nvPr>
        </p:nvSpPr>
        <p:spPr/>
        <p:txBody>
          <a:bodyPr/>
          <a:lstStyle/>
          <a:p>
            <a:r>
              <a:rPr lang="en-US" dirty="0"/>
              <a:t>The Most Exciting Problem in Philosophy !</a:t>
            </a:r>
            <a:endParaRPr lang="en-GB" dirty="0"/>
          </a:p>
        </p:txBody>
      </p:sp>
      <p:sp>
        <p:nvSpPr>
          <p:cNvPr id="3" name="Content Placeholder 2">
            <a:extLst>
              <a:ext uri="{FF2B5EF4-FFF2-40B4-BE49-F238E27FC236}">
                <a16:creationId xmlns:a16="http://schemas.microsoft.com/office/drawing/2014/main" id="{2D22CAA0-639C-4985-A0A9-877C96D457B1}"/>
              </a:ext>
            </a:extLst>
          </p:cNvPr>
          <p:cNvSpPr>
            <a:spLocks noGrp="1"/>
          </p:cNvSpPr>
          <p:nvPr>
            <p:ph idx="1"/>
          </p:nvPr>
        </p:nvSpPr>
        <p:spPr>
          <a:xfrm>
            <a:off x="1441848" y="1587687"/>
            <a:ext cx="9183118" cy="4770098"/>
          </a:xfrm>
        </p:spPr>
        <p:txBody>
          <a:bodyPr/>
          <a:lstStyle/>
          <a:p>
            <a:r>
              <a:rPr lang="en-GB" sz="2800" b="1" dirty="0">
                <a:solidFill>
                  <a:schemeClr val="accent3"/>
                </a:solidFill>
              </a:rPr>
              <a:t>Crosses the boundary between Philosophy and Science</a:t>
            </a:r>
          </a:p>
          <a:p>
            <a:pPr lvl="1">
              <a:buFont typeface="Wingdings" panose="05000000000000000000" pitchFamily="2" charset="2"/>
              <a:buChar char=""/>
            </a:pPr>
            <a:r>
              <a:rPr lang="en-GB" sz="2600" dirty="0">
                <a:solidFill>
                  <a:schemeClr val="accent3"/>
                </a:solidFill>
              </a:rPr>
              <a:t> A real opportunity for philosophers to  make a valuable contribution to science </a:t>
            </a:r>
          </a:p>
          <a:p>
            <a:r>
              <a:rPr lang="en-GB" sz="2800" b="1" dirty="0">
                <a:solidFill>
                  <a:schemeClr val="accent3"/>
                </a:solidFill>
              </a:rPr>
              <a:t>Easy to understand</a:t>
            </a:r>
          </a:p>
          <a:p>
            <a:pPr lvl="1">
              <a:buFont typeface="Wingdings" panose="05000000000000000000" pitchFamily="2" charset="2"/>
              <a:buChar char="ð"/>
            </a:pPr>
            <a:r>
              <a:rPr lang="en-GB" sz="2600" dirty="0">
                <a:solidFill>
                  <a:schemeClr val="accent3"/>
                </a:solidFill>
              </a:rPr>
              <a:t> Accessible to all</a:t>
            </a:r>
          </a:p>
          <a:p>
            <a:r>
              <a:rPr lang="en-GB" sz="2800" b="1" dirty="0">
                <a:solidFill>
                  <a:schemeClr val="accent3"/>
                </a:solidFill>
              </a:rPr>
              <a:t>No one knows the answer !</a:t>
            </a:r>
          </a:p>
          <a:p>
            <a:pPr lvl="1"/>
            <a:r>
              <a:rPr lang="en-GB" sz="2600" dirty="0">
                <a:solidFill>
                  <a:schemeClr val="accent3"/>
                </a:solidFill>
              </a:rPr>
              <a:t>There is an answer out there waiting to be found</a:t>
            </a:r>
          </a:p>
        </p:txBody>
      </p:sp>
    </p:spTree>
    <p:extLst>
      <p:ext uri="{BB962C8B-B14F-4D97-AF65-F5344CB8AC3E}">
        <p14:creationId xmlns:p14="http://schemas.microsoft.com/office/powerpoint/2010/main" val="13254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‘The Mind-Body Problem’ vs ‘The Hard Problem’</a:t>
            </a:r>
          </a:p>
        </p:txBody>
      </p:sp>
      <p:sp>
        <p:nvSpPr>
          <p:cNvPr id="38" name="Text Placeholder 37">
            <a:extLst>
              <a:ext uri="{FF2B5EF4-FFF2-40B4-BE49-F238E27FC236}">
                <a16:creationId xmlns:a16="http://schemas.microsoft.com/office/drawing/2014/main" id="{F5BDCE5D-14D0-425A-97C3-EDAF44EBBBC1}"/>
              </a:ext>
            </a:extLst>
          </p:cNvPr>
          <p:cNvSpPr>
            <a:spLocks noGrp="1"/>
          </p:cNvSpPr>
          <p:nvPr>
            <p:ph type="body" sz="quarter" idx="17"/>
          </p:nvPr>
        </p:nvSpPr>
        <p:spPr/>
        <p:txBody>
          <a:bodyPr/>
          <a:lstStyle/>
          <a:p>
            <a:endParaRPr lang="en-GB"/>
          </a:p>
        </p:txBody>
      </p:sp>
      <p:sp>
        <p:nvSpPr>
          <p:cNvPr id="40" name="Text Placeholder 39">
            <a:extLst>
              <a:ext uri="{FF2B5EF4-FFF2-40B4-BE49-F238E27FC236}">
                <a16:creationId xmlns:a16="http://schemas.microsoft.com/office/drawing/2014/main" id="{D6CD9792-D83D-4544-9152-9E8E2B7684C5}"/>
              </a:ext>
            </a:extLst>
          </p:cNvPr>
          <p:cNvSpPr>
            <a:spLocks noGrp="1"/>
          </p:cNvSpPr>
          <p:nvPr>
            <p:ph type="body" sz="quarter" idx="18"/>
          </p:nvPr>
        </p:nvSpPr>
        <p:spPr/>
        <p:txBody>
          <a:bodyPr/>
          <a:lstStyle/>
          <a:p>
            <a:endParaRPr lang="en-GB"/>
          </a:p>
        </p:txBody>
      </p:sp>
      <p:pic>
        <p:nvPicPr>
          <p:cNvPr id="42" name="Picture 41" descr="A person posing for the camera&#10;&#10;Description automatically generated">
            <a:extLst>
              <a:ext uri="{FF2B5EF4-FFF2-40B4-BE49-F238E27FC236}">
                <a16:creationId xmlns:a16="http://schemas.microsoft.com/office/drawing/2014/main" id="{D8AA87F0-03AD-44B1-9256-6F43EBBF0CBC}"/>
              </a:ext>
            </a:extLst>
          </p:cNvPr>
          <p:cNvPicPr>
            <a:picLocks noChangeAspect="1"/>
          </p:cNvPicPr>
          <p:nvPr/>
        </p:nvPicPr>
        <p:blipFill>
          <a:blip r:embed="rId2"/>
          <a:stretch>
            <a:fillRect/>
          </a:stretch>
        </p:blipFill>
        <p:spPr>
          <a:xfrm>
            <a:off x="56876" y="1966608"/>
            <a:ext cx="3161885" cy="4773826"/>
          </a:xfrm>
          <a:prstGeom prst="rect">
            <a:avLst/>
          </a:prstGeom>
        </p:spPr>
      </p:pic>
      <p:sp>
        <p:nvSpPr>
          <p:cNvPr id="43" name="Thought Bubble: Cloud 42">
            <a:extLst>
              <a:ext uri="{FF2B5EF4-FFF2-40B4-BE49-F238E27FC236}">
                <a16:creationId xmlns:a16="http://schemas.microsoft.com/office/drawing/2014/main" id="{7276C1F2-37F7-4D15-909B-6D9CF43A5FDC}"/>
              </a:ext>
            </a:extLst>
          </p:cNvPr>
          <p:cNvSpPr/>
          <p:nvPr/>
        </p:nvSpPr>
        <p:spPr>
          <a:xfrm>
            <a:off x="2704281" y="2898684"/>
            <a:ext cx="3713935" cy="1654628"/>
          </a:xfrm>
          <a:prstGeom prst="cloudCallout">
            <a:avLst>
              <a:gd name="adj1" fmla="val -67306"/>
              <a:gd name="adj2" fmla="val -51711"/>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Doesn’t it feel great to be here at the PhilSoc Members’ Weekend ?</a:t>
            </a:r>
          </a:p>
        </p:txBody>
      </p:sp>
      <p:sp>
        <p:nvSpPr>
          <p:cNvPr id="8" name="Text Placeholder 7">
            <a:extLst>
              <a:ext uri="{FF2B5EF4-FFF2-40B4-BE49-F238E27FC236}">
                <a16:creationId xmlns:a16="http://schemas.microsoft.com/office/drawing/2014/main" id="{482362C0-2C28-40BE-9995-036FCBA7529A}"/>
              </a:ext>
            </a:extLst>
          </p:cNvPr>
          <p:cNvSpPr>
            <a:spLocks noGrp="1"/>
          </p:cNvSpPr>
          <p:nvPr>
            <p:ph type="body" sz="quarter" idx="15"/>
          </p:nvPr>
        </p:nvSpPr>
        <p:spPr>
          <a:xfrm>
            <a:off x="617128" y="1558548"/>
            <a:ext cx="1753326" cy="334508"/>
          </a:xfrm>
        </p:spPr>
        <p:txBody>
          <a:bodyPr/>
          <a:lstStyle/>
          <a:p>
            <a:pPr algn="ctr"/>
            <a:r>
              <a:rPr lang="en-GB" sz="2400" dirty="0"/>
              <a:t>BODY (MATTER)</a:t>
            </a:r>
          </a:p>
        </p:txBody>
      </p:sp>
      <p:sp>
        <p:nvSpPr>
          <p:cNvPr id="11" name="Text Placeholder 10">
            <a:extLst>
              <a:ext uri="{FF2B5EF4-FFF2-40B4-BE49-F238E27FC236}">
                <a16:creationId xmlns:a16="http://schemas.microsoft.com/office/drawing/2014/main" id="{5B6FE834-FD62-426E-9A27-B5702D7830AA}"/>
              </a:ext>
            </a:extLst>
          </p:cNvPr>
          <p:cNvSpPr>
            <a:spLocks noGrp="1"/>
          </p:cNvSpPr>
          <p:nvPr>
            <p:ph type="body" sz="quarter" idx="14"/>
          </p:nvPr>
        </p:nvSpPr>
        <p:spPr>
          <a:xfrm>
            <a:off x="2881356" y="1558548"/>
            <a:ext cx="1753326" cy="334508"/>
          </a:xfrm>
        </p:spPr>
        <p:txBody>
          <a:bodyPr/>
          <a:lstStyle/>
          <a:p>
            <a:pPr algn="ctr"/>
            <a:r>
              <a:rPr lang="en-GB" sz="2400" dirty="0"/>
              <a:t>MIND (SPIRIT)</a:t>
            </a:r>
          </a:p>
        </p:txBody>
      </p:sp>
      <p:sp>
        <p:nvSpPr>
          <p:cNvPr id="3" name="Arrow: Left-Right 2">
            <a:extLst>
              <a:ext uri="{FF2B5EF4-FFF2-40B4-BE49-F238E27FC236}">
                <a16:creationId xmlns:a16="http://schemas.microsoft.com/office/drawing/2014/main" id="{334C0551-4DAB-47D4-925D-39B39B24B1AA}"/>
              </a:ext>
            </a:extLst>
          </p:cNvPr>
          <p:cNvSpPr/>
          <p:nvPr/>
        </p:nvSpPr>
        <p:spPr>
          <a:xfrm>
            <a:off x="2164351" y="1632100"/>
            <a:ext cx="923109" cy="444138"/>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0734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2000"/>
                                        <p:tgtEl>
                                          <p:spTgt spid="43"/>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 grpId="0" build="p"/>
      <p:bldP spid="11" grpId="0"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‘The Mind-Body Problem’ vs ‘The Hard Problem’</a:t>
            </a:r>
          </a:p>
        </p:txBody>
      </p:sp>
      <p:sp>
        <p:nvSpPr>
          <p:cNvPr id="4" name="Text Placeholder 3">
            <a:extLst>
              <a:ext uri="{FF2B5EF4-FFF2-40B4-BE49-F238E27FC236}">
                <a16:creationId xmlns:a16="http://schemas.microsoft.com/office/drawing/2014/main" id="{6007863A-4C60-4FCC-853E-B602699DE451}"/>
              </a:ext>
            </a:extLst>
          </p:cNvPr>
          <p:cNvSpPr>
            <a:spLocks noGrp="1"/>
          </p:cNvSpPr>
          <p:nvPr>
            <p:ph type="body" sz="quarter" idx="17"/>
          </p:nvPr>
        </p:nvSpPr>
        <p:spPr>
          <a:xfrm>
            <a:off x="849992" y="3558448"/>
            <a:ext cx="1248592" cy="714103"/>
          </a:xfrm>
        </p:spPr>
        <p:txBody>
          <a:bodyPr/>
          <a:lstStyle/>
          <a:p>
            <a:pPr algn="ctr"/>
            <a:r>
              <a:rPr lang="en-GB" sz="2000" b="1" dirty="0">
                <a:solidFill>
                  <a:srgbClr val="0070C0"/>
                </a:solidFill>
              </a:rPr>
              <a:t>Brain states</a:t>
            </a:r>
          </a:p>
        </p:txBody>
      </p:sp>
      <p:sp>
        <p:nvSpPr>
          <p:cNvPr id="6" name="Text Placeholder 5">
            <a:extLst>
              <a:ext uri="{FF2B5EF4-FFF2-40B4-BE49-F238E27FC236}">
                <a16:creationId xmlns:a16="http://schemas.microsoft.com/office/drawing/2014/main" id="{4475BA72-21D9-4651-B473-1F7F846F6597}"/>
              </a:ext>
            </a:extLst>
          </p:cNvPr>
          <p:cNvSpPr>
            <a:spLocks noGrp="1"/>
          </p:cNvSpPr>
          <p:nvPr>
            <p:ph type="body" sz="quarter" idx="18"/>
          </p:nvPr>
        </p:nvSpPr>
        <p:spPr>
          <a:xfrm>
            <a:off x="3066504" y="3558448"/>
            <a:ext cx="1344023" cy="864163"/>
          </a:xfrm>
        </p:spPr>
        <p:txBody>
          <a:bodyPr/>
          <a:lstStyle/>
          <a:p>
            <a:pPr algn="ctr"/>
            <a:r>
              <a:rPr lang="en-GB" sz="2000" b="1" dirty="0">
                <a:solidFill>
                  <a:srgbClr val="145C72"/>
                </a:solidFill>
              </a:rPr>
              <a:t>Mental states</a:t>
            </a:r>
          </a:p>
        </p:txBody>
      </p:sp>
      <p:sp>
        <p:nvSpPr>
          <p:cNvPr id="8" name="Text Placeholder 7">
            <a:extLst>
              <a:ext uri="{FF2B5EF4-FFF2-40B4-BE49-F238E27FC236}">
                <a16:creationId xmlns:a16="http://schemas.microsoft.com/office/drawing/2014/main" id="{482362C0-2C28-40BE-9995-036FCBA7529A}"/>
              </a:ext>
            </a:extLst>
          </p:cNvPr>
          <p:cNvSpPr>
            <a:spLocks noGrp="1"/>
          </p:cNvSpPr>
          <p:nvPr>
            <p:ph type="body" sz="quarter" idx="15"/>
          </p:nvPr>
        </p:nvSpPr>
        <p:spPr>
          <a:xfrm>
            <a:off x="617128" y="1643062"/>
            <a:ext cx="1753326" cy="334508"/>
          </a:xfrm>
        </p:spPr>
        <p:txBody>
          <a:bodyPr/>
          <a:lstStyle/>
          <a:p>
            <a:pPr algn="ctr"/>
            <a:r>
              <a:rPr lang="en-GB" sz="2400" dirty="0"/>
              <a:t>MATTER</a:t>
            </a:r>
          </a:p>
        </p:txBody>
      </p:sp>
      <p:sp>
        <p:nvSpPr>
          <p:cNvPr id="11" name="Text Placeholder 10">
            <a:extLst>
              <a:ext uri="{FF2B5EF4-FFF2-40B4-BE49-F238E27FC236}">
                <a16:creationId xmlns:a16="http://schemas.microsoft.com/office/drawing/2014/main" id="{5B6FE834-FD62-426E-9A27-B5702D7830AA}"/>
              </a:ext>
            </a:extLst>
          </p:cNvPr>
          <p:cNvSpPr>
            <a:spLocks noGrp="1"/>
          </p:cNvSpPr>
          <p:nvPr>
            <p:ph type="body" sz="quarter" idx="14"/>
          </p:nvPr>
        </p:nvSpPr>
        <p:spPr>
          <a:xfrm>
            <a:off x="2881356" y="1643062"/>
            <a:ext cx="1753326" cy="334508"/>
          </a:xfrm>
        </p:spPr>
        <p:txBody>
          <a:bodyPr/>
          <a:lstStyle/>
          <a:p>
            <a:pPr algn="ctr"/>
            <a:r>
              <a:rPr lang="en-GB" sz="2400" dirty="0"/>
              <a:t>MIND</a:t>
            </a:r>
          </a:p>
        </p:txBody>
      </p:sp>
      <p:sp>
        <p:nvSpPr>
          <p:cNvPr id="3" name="Arrow: Left-Right 2">
            <a:extLst>
              <a:ext uri="{FF2B5EF4-FFF2-40B4-BE49-F238E27FC236}">
                <a16:creationId xmlns:a16="http://schemas.microsoft.com/office/drawing/2014/main" id="{334C0551-4DAB-47D4-925D-39B39B24B1AA}"/>
              </a:ext>
            </a:extLst>
          </p:cNvPr>
          <p:cNvSpPr/>
          <p:nvPr/>
        </p:nvSpPr>
        <p:spPr>
          <a:xfrm>
            <a:off x="2164351" y="1632100"/>
            <a:ext cx="923109" cy="444138"/>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a:t>
            </a:r>
          </a:p>
        </p:txBody>
      </p:sp>
      <p:sp>
        <p:nvSpPr>
          <p:cNvPr id="9" name="Arrow: Left-Right 8">
            <a:extLst>
              <a:ext uri="{FF2B5EF4-FFF2-40B4-BE49-F238E27FC236}">
                <a16:creationId xmlns:a16="http://schemas.microsoft.com/office/drawing/2014/main" id="{03749406-E54A-4D27-9267-83276A7007AD}"/>
              </a:ext>
            </a:extLst>
          </p:cNvPr>
          <p:cNvSpPr/>
          <p:nvPr/>
        </p:nvSpPr>
        <p:spPr>
          <a:xfrm>
            <a:off x="2144848" y="3558448"/>
            <a:ext cx="923109" cy="444138"/>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a:t>
            </a:r>
          </a:p>
        </p:txBody>
      </p:sp>
      <p:sp>
        <p:nvSpPr>
          <p:cNvPr id="12" name="Arrow: Left-Right 11">
            <a:extLst>
              <a:ext uri="{FF2B5EF4-FFF2-40B4-BE49-F238E27FC236}">
                <a16:creationId xmlns:a16="http://schemas.microsoft.com/office/drawing/2014/main" id="{15474E03-52A7-4CC3-9534-2DD2F53168D2}"/>
              </a:ext>
            </a:extLst>
          </p:cNvPr>
          <p:cNvSpPr/>
          <p:nvPr/>
        </p:nvSpPr>
        <p:spPr>
          <a:xfrm>
            <a:off x="2120989" y="5106000"/>
            <a:ext cx="923109" cy="444138"/>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D91930CC-C09E-45FC-B88D-A87D576613BE}"/>
              </a:ext>
            </a:extLst>
          </p:cNvPr>
          <p:cNvGrpSpPr/>
          <p:nvPr/>
        </p:nvGrpSpPr>
        <p:grpSpPr>
          <a:xfrm>
            <a:off x="4441455" y="1957721"/>
            <a:ext cx="2114554" cy="3836256"/>
            <a:chOff x="4441455" y="1957721"/>
            <a:chExt cx="2114554" cy="3836256"/>
          </a:xfrm>
        </p:grpSpPr>
        <p:sp>
          <p:nvSpPr>
            <p:cNvPr id="5" name="Left Brace 4">
              <a:extLst>
                <a:ext uri="{FF2B5EF4-FFF2-40B4-BE49-F238E27FC236}">
                  <a16:creationId xmlns:a16="http://schemas.microsoft.com/office/drawing/2014/main" id="{016FC3A2-CEAD-499F-963C-DF44CCF7CF0D}"/>
                </a:ext>
              </a:extLst>
            </p:cNvPr>
            <p:cNvSpPr/>
            <p:nvPr/>
          </p:nvSpPr>
          <p:spPr>
            <a:xfrm>
              <a:off x="4441455" y="1957721"/>
              <a:ext cx="469992" cy="3836256"/>
            </a:xfrm>
            <a:prstGeom prst="leftBrace">
              <a:avLst>
                <a:gd name="adj1" fmla="val 3384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 Placeholder 5">
              <a:extLst>
                <a:ext uri="{FF2B5EF4-FFF2-40B4-BE49-F238E27FC236}">
                  <a16:creationId xmlns:a16="http://schemas.microsoft.com/office/drawing/2014/main" id="{3B02BC22-4A2E-47D4-9F71-23806C23BA3E}"/>
                </a:ext>
              </a:extLst>
            </p:cNvPr>
            <p:cNvSpPr txBox="1">
              <a:spLocks/>
            </p:cNvSpPr>
            <p:nvPr/>
          </p:nvSpPr>
          <p:spPr>
            <a:xfrm>
              <a:off x="4705256" y="2299399"/>
              <a:ext cx="1850753" cy="2316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Propositional attitudes</a:t>
              </a:r>
            </a:p>
            <a:p>
              <a:pPr algn="ctr"/>
              <a:endParaRPr lang="en-GB" sz="2000" dirty="0"/>
            </a:p>
            <a:p>
              <a:pPr algn="ctr"/>
              <a:endParaRPr lang="en-GB" sz="2000" dirty="0"/>
            </a:p>
            <a:p>
              <a:pPr algn="ctr"/>
              <a:endParaRPr lang="en-GB" sz="2000" dirty="0"/>
            </a:p>
            <a:p>
              <a:pPr algn="ctr"/>
              <a:endParaRPr lang="en-GB" sz="2000" dirty="0"/>
            </a:p>
            <a:p>
              <a:pPr algn="ctr"/>
              <a:r>
                <a:rPr lang="en-GB" sz="2000" dirty="0"/>
                <a:t>Qualitative states</a:t>
              </a:r>
            </a:p>
          </p:txBody>
        </p:sp>
      </p:grpSp>
      <p:grpSp>
        <p:nvGrpSpPr>
          <p:cNvPr id="24" name="Group 23">
            <a:extLst>
              <a:ext uri="{FF2B5EF4-FFF2-40B4-BE49-F238E27FC236}">
                <a16:creationId xmlns:a16="http://schemas.microsoft.com/office/drawing/2014/main" id="{241B3CE2-94C5-4626-A0D6-E459C1A2761E}"/>
              </a:ext>
            </a:extLst>
          </p:cNvPr>
          <p:cNvGrpSpPr/>
          <p:nvPr/>
        </p:nvGrpSpPr>
        <p:grpSpPr>
          <a:xfrm>
            <a:off x="6556009" y="1860271"/>
            <a:ext cx="2123076" cy="1757507"/>
            <a:chOff x="6556009" y="1860271"/>
            <a:chExt cx="2123076" cy="1757507"/>
          </a:xfrm>
        </p:grpSpPr>
        <p:sp>
          <p:nvSpPr>
            <p:cNvPr id="14" name="Left Brace 13">
              <a:extLst>
                <a:ext uri="{FF2B5EF4-FFF2-40B4-BE49-F238E27FC236}">
                  <a16:creationId xmlns:a16="http://schemas.microsoft.com/office/drawing/2014/main" id="{95B1BB07-CDAB-4EEE-BD5A-A1D3911A1B4A}"/>
                </a:ext>
              </a:extLst>
            </p:cNvPr>
            <p:cNvSpPr/>
            <p:nvPr/>
          </p:nvSpPr>
          <p:spPr>
            <a:xfrm>
              <a:off x="6556009" y="1860271"/>
              <a:ext cx="272325" cy="1593669"/>
            </a:xfrm>
            <a:prstGeom prst="leftBrace">
              <a:avLst>
                <a:gd name="adj1" fmla="val 54702"/>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 Placeholder 5">
              <a:extLst>
                <a:ext uri="{FF2B5EF4-FFF2-40B4-BE49-F238E27FC236}">
                  <a16:creationId xmlns:a16="http://schemas.microsoft.com/office/drawing/2014/main" id="{842D9762-30BD-47CE-A48E-2B69CAC35B11}"/>
                </a:ext>
              </a:extLst>
            </p:cNvPr>
            <p:cNvSpPr txBox="1">
              <a:spLocks/>
            </p:cNvSpPr>
            <p:nvPr/>
          </p:nvSpPr>
          <p:spPr>
            <a:xfrm>
              <a:off x="6692171" y="1921784"/>
              <a:ext cx="1850753" cy="16959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Beliefs</a:t>
              </a:r>
            </a:p>
            <a:p>
              <a:pPr algn="ctr"/>
              <a:r>
                <a:rPr lang="en-GB" sz="2000" dirty="0"/>
                <a:t>Likes / Dislikes</a:t>
              </a:r>
            </a:p>
            <a:p>
              <a:pPr algn="ctr"/>
              <a:r>
                <a:rPr lang="en-GB" sz="2000" dirty="0"/>
                <a:t>Desires</a:t>
              </a:r>
            </a:p>
            <a:p>
              <a:pPr algn="ctr"/>
              <a:r>
                <a:rPr lang="en-GB" sz="2000" dirty="0"/>
                <a:t>…</a:t>
              </a:r>
            </a:p>
          </p:txBody>
        </p:sp>
        <p:sp>
          <p:nvSpPr>
            <p:cNvPr id="20" name="Left Brace 19">
              <a:extLst>
                <a:ext uri="{FF2B5EF4-FFF2-40B4-BE49-F238E27FC236}">
                  <a16:creationId xmlns:a16="http://schemas.microsoft.com/office/drawing/2014/main" id="{04064838-CF42-4D23-976D-8A5B0AA89C7F}"/>
                </a:ext>
              </a:extLst>
            </p:cNvPr>
            <p:cNvSpPr/>
            <p:nvPr/>
          </p:nvSpPr>
          <p:spPr>
            <a:xfrm flipH="1">
              <a:off x="8406760" y="1860271"/>
              <a:ext cx="272325" cy="1593669"/>
            </a:xfrm>
            <a:prstGeom prst="leftBrace">
              <a:avLst>
                <a:gd name="adj1" fmla="val 54702"/>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AF1753A5-C13E-4BCF-8412-DAAD3E71F60D}"/>
              </a:ext>
            </a:extLst>
          </p:cNvPr>
          <p:cNvGrpSpPr/>
          <p:nvPr/>
        </p:nvGrpSpPr>
        <p:grpSpPr>
          <a:xfrm>
            <a:off x="6556009" y="4200308"/>
            <a:ext cx="2123075" cy="1888110"/>
            <a:chOff x="6556009" y="4200308"/>
            <a:chExt cx="2123075" cy="1888110"/>
          </a:xfrm>
        </p:grpSpPr>
        <p:sp>
          <p:nvSpPr>
            <p:cNvPr id="15" name="Left Brace 14">
              <a:extLst>
                <a:ext uri="{FF2B5EF4-FFF2-40B4-BE49-F238E27FC236}">
                  <a16:creationId xmlns:a16="http://schemas.microsoft.com/office/drawing/2014/main" id="{0D1B04F9-43AF-4513-BA3B-CFE613C34156}"/>
                </a:ext>
              </a:extLst>
            </p:cNvPr>
            <p:cNvSpPr/>
            <p:nvPr/>
          </p:nvSpPr>
          <p:spPr>
            <a:xfrm>
              <a:off x="6556009" y="4207705"/>
              <a:ext cx="272325" cy="1593669"/>
            </a:xfrm>
            <a:prstGeom prst="leftBrace">
              <a:avLst>
                <a:gd name="adj1" fmla="val 54702"/>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 Placeholder 5">
              <a:extLst>
                <a:ext uri="{FF2B5EF4-FFF2-40B4-BE49-F238E27FC236}">
                  <a16:creationId xmlns:a16="http://schemas.microsoft.com/office/drawing/2014/main" id="{C9507D89-E452-417A-BB62-21F80A11D5C4}"/>
                </a:ext>
              </a:extLst>
            </p:cNvPr>
            <p:cNvSpPr txBox="1">
              <a:spLocks/>
            </p:cNvSpPr>
            <p:nvPr/>
          </p:nvSpPr>
          <p:spPr>
            <a:xfrm>
              <a:off x="6692170" y="4261821"/>
              <a:ext cx="1850753" cy="18265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Sights</a:t>
              </a:r>
            </a:p>
            <a:p>
              <a:pPr algn="ctr"/>
              <a:r>
                <a:rPr lang="en-GB" sz="2000" dirty="0"/>
                <a:t>Sounds</a:t>
              </a:r>
            </a:p>
            <a:p>
              <a:pPr algn="ctr"/>
              <a:r>
                <a:rPr lang="en-GB" sz="2000" dirty="0"/>
                <a:t>Feelings</a:t>
              </a:r>
            </a:p>
            <a:p>
              <a:pPr algn="ctr"/>
              <a:r>
                <a:rPr lang="en-GB" sz="2000" dirty="0"/>
                <a:t>…</a:t>
              </a:r>
            </a:p>
          </p:txBody>
        </p:sp>
        <p:sp>
          <p:nvSpPr>
            <p:cNvPr id="21" name="Left Brace 20">
              <a:extLst>
                <a:ext uri="{FF2B5EF4-FFF2-40B4-BE49-F238E27FC236}">
                  <a16:creationId xmlns:a16="http://schemas.microsoft.com/office/drawing/2014/main" id="{F372CA62-82D0-4601-A615-B3243D587D22}"/>
                </a:ext>
              </a:extLst>
            </p:cNvPr>
            <p:cNvSpPr/>
            <p:nvPr/>
          </p:nvSpPr>
          <p:spPr>
            <a:xfrm flipH="1">
              <a:off x="8406759" y="4200308"/>
              <a:ext cx="272325" cy="1593669"/>
            </a:xfrm>
            <a:prstGeom prst="leftBrace">
              <a:avLst>
                <a:gd name="adj1" fmla="val 54702"/>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179633AB-32CC-4E55-B067-CEE2B0BA4920}"/>
              </a:ext>
            </a:extLst>
          </p:cNvPr>
          <p:cNvGrpSpPr/>
          <p:nvPr/>
        </p:nvGrpSpPr>
        <p:grpSpPr>
          <a:xfrm>
            <a:off x="8875397" y="1846319"/>
            <a:ext cx="2931153" cy="1149532"/>
            <a:chOff x="8875397" y="1846319"/>
            <a:chExt cx="2931153" cy="1149532"/>
          </a:xfrm>
        </p:grpSpPr>
        <p:sp>
          <p:nvSpPr>
            <p:cNvPr id="17" name="Left Brace 16">
              <a:extLst>
                <a:ext uri="{FF2B5EF4-FFF2-40B4-BE49-F238E27FC236}">
                  <a16:creationId xmlns:a16="http://schemas.microsoft.com/office/drawing/2014/main" id="{AAD5B4A3-4030-4EA6-A9F6-0CD8711C63DD}"/>
                </a:ext>
              </a:extLst>
            </p:cNvPr>
            <p:cNvSpPr/>
            <p:nvPr/>
          </p:nvSpPr>
          <p:spPr>
            <a:xfrm>
              <a:off x="10065932" y="1846319"/>
              <a:ext cx="272325" cy="1149532"/>
            </a:xfrm>
            <a:prstGeom prst="leftBrace">
              <a:avLst>
                <a:gd name="adj1" fmla="val 54702"/>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 Placeholder 5">
              <a:extLst>
                <a:ext uri="{FF2B5EF4-FFF2-40B4-BE49-F238E27FC236}">
                  <a16:creationId xmlns:a16="http://schemas.microsoft.com/office/drawing/2014/main" id="{AF8F95D8-E25C-46F1-8809-E9DE07FC1F2F}"/>
                </a:ext>
              </a:extLst>
            </p:cNvPr>
            <p:cNvSpPr txBox="1">
              <a:spLocks/>
            </p:cNvSpPr>
            <p:nvPr/>
          </p:nvSpPr>
          <p:spPr>
            <a:xfrm>
              <a:off x="10338257" y="1989642"/>
              <a:ext cx="1468293" cy="1006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Behaviour</a:t>
              </a:r>
            </a:p>
            <a:p>
              <a:pPr>
                <a:lnSpc>
                  <a:spcPct val="150000"/>
                </a:lnSpc>
              </a:pPr>
              <a:r>
                <a:rPr lang="en-GB" sz="2000" dirty="0"/>
                <a:t>Speech</a:t>
              </a:r>
            </a:p>
          </p:txBody>
        </p:sp>
        <p:sp>
          <p:nvSpPr>
            <p:cNvPr id="25" name="Arrow: Right 24">
              <a:extLst>
                <a:ext uri="{FF2B5EF4-FFF2-40B4-BE49-F238E27FC236}">
                  <a16:creationId xmlns:a16="http://schemas.microsoft.com/office/drawing/2014/main" id="{4F420167-BC30-44FD-83E7-E11EF027271F}"/>
                </a:ext>
              </a:extLst>
            </p:cNvPr>
            <p:cNvSpPr/>
            <p:nvPr/>
          </p:nvSpPr>
          <p:spPr>
            <a:xfrm>
              <a:off x="8875397" y="2255846"/>
              <a:ext cx="994222" cy="414317"/>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HOW?</a:t>
              </a:r>
            </a:p>
          </p:txBody>
        </p:sp>
      </p:grpSp>
      <p:grpSp>
        <p:nvGrpSpPr>
          <p:cNvPr id="36" name="Group 35">
            <a:extLst>
              <a:ext uri="{FF2B5EF4-FFF2-40B4-BE49-F238E27FC236}">
                <a16:creationId xmlns:a16="http://schemas.microsoft.com/office/drawing/2014/main" id="{EFB8F312-CE99-4BB5-AB8D-90A04E96F10A}"/>
              </a:ext>
            </a:extLst>
          </p:cNvPr>
          <p:cNvGrpSpPr/>
          <p:nvPr/>
        </p:nvGrpSpPr>
        <p:grpSpPr>
          <a:xfrm>
            <a:off x="8884278" y="3273693"/>
            <a:ext cx="2957903" cy="1442994"/>
            <a:chOff x="8884278" y="3273693"/>
            <a:chExt cx="2957903" cy="1442994"/>
          </a:xfrm>
        </p:grpSpPr>
        <p:sp>
          <p:nvSpPr>
            <p:cNvPr id="22" name="Left Brace 21">
              <a:extLst>
                <a:ext uri="{FF2B5EF4-FFF2-40B4-BE49-F238E27FC236}">
                  <a16:creationId xmlns:a16="http://schemas.microsoft.com/office/drawing/2014/main" id="{65CECD65-D6E7-41D1-A8F0-B4B0D2D6B660}"/>
                </a:ext>
              </a:extLst>
            </p:cNvPr>
            <p:cNvSpPr/>
            <p:nvPr/>
          </p:nvSpPr>
          <p:spPr>
            <a:xfrm>
              <a:off x="10065629" y="3675086"/>
              <a:ext cx="272325" cy="747525"/>
            </a:xfrm>
            <a:prstGeom prst="leftBrace">
              <a:avLst>
                <a:gd name="adj1" fmla="val 35515"/>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 Placeholder 5">
              <a:extLst>
                <a:ext uri="{FF2B5EF4-FFF2-40B4-BE49-F238E27FC236}">
                  <a16:creationId xmlns:a16="http://schemas.microsoft.com/office/drawing/2014/main" id="{50B053E3-FC5F-406D-94AA-CD08D90404B5}"/>
                </a:ext>
              </a:extLst>
            </p:cNvPr>
            <p:cNvSpPr txBox="1">
              <a:spLocks/>
            </p:cNvSpPr>
            <p:nvPr/>
          </p:nvSpPr>
          <p:spPr>
            <a:xfrm>
              <a:off x="10373888" y="3710478"/>
              <a:ext cx="1468293" cy="1006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Sensory inputs</a:t>
              </a:r>
            </a:p>
          </p:txBody>
        </p:sp>
        <p:sp>
          <p:nvSpPr>
            <p:cNvPr id="27" name="Arrow: Left 26">
              <a:extLst>
                <a:ext uri="{FF2B5EF4-FFF2-40B4-BE49-F238E27FC236}">
                  <a16:creationId xmlns:a16="http://schemas.microsoft.com/office/drawing/2014/main" id="{E4ED144B-BEB8-4299-928B-A8316E4EA056}"/>
                </a:ext>
              </a:extLst>
            </p:cNvPr>
            <p:cNvSpPr/>
            <p:nvPr/>
          </p:nvSpPr>
          <p:spPr>
            <a:xfrm rot="1706362">
              <a:off x="8884278" y="3273693"/>
              <a:ext cx="982160" cy="414317"/>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HOW?</a:t>
              </a:r>
            </a:p>
          </p:txBody>
        </p:sp>
      </p:grpSp>
      <p:sp>
        <p:nvSpPr>
          <p:cNvPr id="28" name="Arrow: Left 27">
            <a:extLst>
              <a:ext uri="{FF2B5EF4-FFF2-40B4-BE49-F238E27FC236}">
                <a16:creationId xmlns:a16="http://schemas.microsoft.com/office/drawing/2014/main" id="{C356A0FA-DB48-46B7-9DC6-BA03E23DC511}"/>
              </a:ext>
            </a:extLst>
          </p:cNvPr>
          <p:cNvSpPr/>
          <p:nvPr/>
        </p:nvSpPr>
        <p:spPr>
          <a:xfrm rot="19921635">
            <a:off x="8843738" y="4184771"/>
            <a:ext cx="1134708" cy="698953"/>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HOW?</a:t>
            </a:r>
          </a:p>
        </p:txBody>
      </p:sp>
      <p:sp>
        <p:nvSpPr>
          <p:cNvPr id="29" name="Arrow: Up-Down 28">
            <a:extLst>
              <a:ext uri="{FF2B5EF4-FFF2-40B4-BE49-F238E27FC236}">
                <a16:creationId xmlns:a16="http://schemas.microsoft.com/office/drawing/2014/main" id="{40EC5719-810C-4AAA-92EF-D55054271652}"/>
              </a:ext>
            </a:extLst>
          </p:cNvPr>
          <p:cNvSpPr/>
          <p:nvPr/>
        </p:nvSpPr>
        <p:spPr>
          <a:xfrm>
            <a:off x="7406411" y="3453940"/>
            <a:ext cx="558435" cy="832051"/>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a:t>
            </a:r>
          </a:p>
        </p:txBody>
      </p:sp>
      <p:sp>
        <p:nvSpPr>
          <p:cNvPr id="32" name="Text Placeholder 3">
            <a:extLst>
              <a:ext uri="{FF2B5EF4-FFF2-40B4-BE49-F238E27FC236}">
                <a16:creationId xmlns:a16="http://schemas.microsoft.com/office/drawing/2014/main" id="{4C59E9D9-13C1-4282-AB7C-599B7F8F9B8F}"/>
              </a:ext>
            </a:extLst>
          </p:cNvPr>
          <p:cNvSpPr txBox="1">
            <a:spLocks/>
          </p:cNvSpPr>
          <p:nvPr/>
        </p:nvSpPr>
        <p:spPr>
          <a:xfrm>
            <a:off x="863783" y="5061615"/>
            <a:ext cx="1248592" cy="714102"/>
          </a:xfrm>
          <a:prstGeom prst="rect">
            <a:avLst/>
          </a:prstGeom>
          <a:solidFill>
            <a:schemeClr val="bg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a:solidFill>
                  <a:srgbClr val="0070C0"/>
                </a:solidFill>
              </a:rPr>
              <a:t>Physical events</a:t>
            </a:r>
          </a:p>
        </p:txBody>
      </p:sp>
      <p:sp>
        <p:nvSpPr>
          <p:cNvPr id="34" name="Star: 16 Points 33">
            <a:extLst>
              <a:ext uri="{FF2B5EF4-FFF2-40B4-BE49-F238E27FC236}">
                <a16:creationId xmlns:a16="http://schemas.microsoft.com/office/drawing/2014/main" id="{026848EC-7E9B-472F-9665-EA0851225290}"/>
              </a:ext>
            </a:extLst>
          </p:cNvPr>
          <p:cNvSpPr/>
          <p:nvPr/>
        </p:nvSpPr>
        <p:spPr>
          <a:xfrm>
            <a:off x="8815245" y="5152896"/>
            <a:ext cx="1442264" cy="775283"/>
          </a:xfrm>
          <a:prstGeom prst="star1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WHY?</a:t>
            </a:r>
          </a:p>
        </p:txBody>
      </p:sp>
      <p:grpSp>
        <p:nvGrpSpPr>
          <p:cNvPr id="37" name="Group 36">
            <a:extLst>
              <a:ext uri="{FF2B5EF4-FFF2-40B4-BE49-F238E27FC236}">
                <a16:creationId xmlns:a16="http://schemas.microsoft.com/office/drawing/2014/main" id="{F41AB556-6E19-44F1-8AB3-D4AAEA61F5CB}"/>
              </a:ext>
            </a:extLst>
          </p:cNvPr>
          <p:cNvGrpSpPr/>
          <p:nvPr/>
        </p:nvGrpSpPr>
        <p:grpSpPr>
          <a:xfrm>
            <a:off x="4705257" y="3867606"/>
            <a:ext cx="5937498" cy="2490179"/>
            <a:chOff x="4705257" y="3867606"/>
            <a:chExt cx="5937498" cy="2490179"/>
          </a:xfrm>
        </p:grpSpPr>
        <p:sp>
          <p:nvSpPr>
            <p:cNvPr id="33" name="Oval 32">
              <a:extLst>
                <a:ext uri="{FF2B5EF4-FFF2-40B4-BE49-F238E27FC236}">
                  <a16:creationId xmlns:a16="http://schemas.microsoft.com/office/drawing/2014/main" id="{DD468CD8-8CE7-47A6-9B21-9D97E7830E99}"/>
                </a:ext>
              </a:extLst>
            </p:cNvPr>
            <p:cNvSpPr/>
            <p:nvPr/>
          </p:nvSpPr>
          <p:spPr>
            <a:xfrm>
              <a:off x="4705257" y="3867606"/>
              <a:ext cx="5937498" cy="2490179"/>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Text Placeholder 3">
              <a:extLst>
                <a:ext uri="{FF2B5EF4-FFF2-40B4-BE49-F238E27FC236}">
                  <a16:creationId xmlns:a16="http://schemas.microsoft.com/office/drawing/2014/main" id="{FAB437BD-9BCC-45C4-8091-B9575D45AC28}"/>
                </a:ext>
              </a:extLst>
            </p:cNvPr>
            <p:cNvSpPr txBox="1">
              <a:spLocks/>
            </p:cNvSpPr>
            <p:nvPr/>
          </p:nvSpPr>
          <p:spPr>
            <a:xfrm>
              <a:off x="5171196" y="5550138"/>
              <a:ext cx="1397387" cy="807647"/>
            </a:xfrm>
            <a:prstGeom prst="rect">
              <a:avLst/>
            </a:prstGeom>
            <a:solidFill>
              <a:schemeClr val="bg2"/>
            </a:solidFill>
            <a:ln w="28575">
              <a:solidFill>
                <a:schemeClr val="accent6"/>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a:solidFill>
                    <a:srgbClr val="0070C0"/>
                  </a:solidFill>
                </a:rPr>
                <a:t>The Hard</a:t>
              </a:r>
            </a:p>
            <a:p>
              <a:pPr algn="ctr"/>
              <a:r>
                <a:rPr lang="en-GB" sz="2000" b="1" dirty="0">
                  <a:solidFill>
                    <a:srgbClr val="0070C0"/>
                  </a:solidFill>
                </a:rPr>
                <a:t>Problem</a:t>
              </a:r>
            </a:p>
          </p:txBody>
        </p:sp>
      </p:grpSp>
      <p:sp>
        <p:nvSpPr>
          <p:cNvPr id="31" name="Text Placeholder 5">
            <a:extLst>
              <a:ext uri="{FF2B5EF4-FFF2-40B4-BE49-F238E27FC236}">
                <a16:creationId xmlns:a16="http://schemas.microsoft.com/office/drawing/2014/main" id="{06309606-743F-42B7-8E21-2A2BB353199F}"/>
              </a:ext>
            </a:extLst>
          </p:cNvPr>
          <p:cNvSpPr txBox="1">
            <a:spLocks/>
          </p:cNvSpPr>
          <p:nvPr/>
        </p:nvSpPr>
        <p:spPr>
          <a:xfrm>
            <a:off x="3075026" y="5027429"/>
            <a:ext cx="1344023" cy="8474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a:solidFill>
                  <a:srgbClr val="145C72"/>
                </a:solidFill>
              </a:rPr>
              <a:t>Mental events</a:t>
            </a:r>
          </a:p>
        </p:txBody>
      </p:sp>
    </p:spTree>
    <p:extLst>
      <p:ext uri="{BB962C8B-B14F-4D97-AF65-F5344CB8AC3E}">
        <p14:creationId xmlns:p14="http://schemas.microsoft.com/office/powerpoint/2010/main" val="830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right)">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righ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42"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out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9" grpId="0" animBg="1"/>
      <p:bldP spid="12" grpId="0" animBg="1"/>
      <p:bldP spid="28" grpId="0" animBg="1"/>
      <p:bldP spid="29" grpId="0" animBg="1"/>
      <p:bldP spid="32" grpId="0" animBg="1"/>
      <p:bldP spid="34"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As David Chalmers put it … </a:t>
            </a: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1361258" y="1480893"/>
            <a:ext cx="9344297" cy="4544568"/>
          </a:xfrm>
        </p:spPr>
        <p:txBody>
          <a:bodyPr/>
          <a:lstStyle/>
          <a:p>
            <a:pPr marL="0" indent="0" algn="ctr">
              <a:lnSpc>
                <a:spcPts val="3000"/>
              </a:lnSpc>
              <a:buNone/>
            </a:pPr>
            <a:r>
              <a:rPr lang="en-GB" sz="2600" dirty="0">
                <a:latin typeface="Calibri" panose="020F0502020204030204" pitchFamily="34" charset="0"/>
                <a:cs typeface="Calibri" panose="020F0502020204030204" pitchFamily="34" charset="0"/>
              </a:rPr>
              <a:t>“Why is it that when our cognitive systems [process] visual or auditory information, we have visual or auditory </a:t>
            </a:r>
            <a:r>
              <a:rPr lang="en-GB" sz="2600" dirty="0">
                <a:solidFill>
                  <a:srgbClr val="7030A0"/>
                </a:solidFill>
                <a:latin typeface="Calibri" panose="020F0502020204030204" pitchFamily="34" charset="0"/>
                <a:cs typeface="Calibri" panose="020F0502020204030204" pitchFamily="34" charset="0"/>
              </a:rPr>
              <a:t>experience</a:t>
            </a:r>
            <a:r>
              <a:rPr lang="en-GB" sz="2600" dirty="0">
                <a:latin typeface="Calibri" panose="020F0502020204030204" pitchFamily="34" charset="0"/>
                <a:cs typeface="Calibri" panose="020F0502020204030204" pitchFamily="34" charset="0"/>
              </a:rPr>
              <a:t> - </a:t>
            </a:r>
            <a:r>
              <a:rPr lang="en-GB" sz="2600" dirty="0">
                <a:solidFill>
                  <a:schemeClr val="tx1"/>
                </a:solidFill>
                <a:latin typeface="Calibri" panose="020F0502020204030204" pitchFamily="34" charset="0"/>
                <a:cs typeface="Calibri" panose="020F0502020204030204" pitchFamily="34" charset="0"/>
              </a:rPr>
              <a:t>the</a:t>
            </a:r>
            <a:r>
              <a:rPr lang="en-GB" sz="2600" dirty="0">
                <a:solidFill>
                  <a:schemeClr val="accent6">
                    <a:lumMod val="75000"/>
                  </a:schemeClr>
                </a:solidFill>
                <a:latin typeface="Calibri" panose="020F0502020204030204" pitchFamily="34" charset="0"/>
                <a:cs typeface="Calibri" panose="020F0502020204030204" pitchFamily="34" charset="0"/>
              </a:rPr>
              <a:t> quality of deep blue </a:t>
            </a:r>
            <a:r>
              <a:rPr lang="en-GB" sz="2600" dirty="0">
                <a:latin typeface="Calibri" panose="020F0502020204030204" pitchFamily="34" charset="0"/>
                <a:cs typeface="Calibri" panose="020F0502020204030204" pitchFamily="34" charset="0"/>
              </a:rPr>
              <a:t>or </a:t>
            </a:r>
            <a:r>
              <a:rPr lang="en-GB" sz="2600" dirty="0">
                <a:solidFill>
                  <a:schemeClr val="accent4">
                    <a:lumMod val="75000"/>
                  </a:schemeClr>
                </a:solidFill>
                <a:latin typeface="Calibri" panose="020F0502020204030204" pitchFamily="34" charset="0"/>
                <a:cs typeface="Calibri" panose="020F0502020204030204" pitchFamily="34" charset="0"/>
              </a:rPr>
              <a:t>the sensation of middle C</a:t>
            </a:r>
            <a:r>
              <a:rPr lang="en-GB" sz="2600" dirty="0">
                <a:latin typeface="Calibri" panose="020F0502020204030204" pitchFamily="34" charset="0"/>
                <a:cs typeface="Calibri" panose="020F0502020204030204" pitchFamily="34" charset="0"/>
              </a:rPr>
              <a:t>?  How can we explain why there is something it is like </a:t>
            </a:r>
            <a:r>
              <a:rPr lang="en-GB" sz="2600" dirty="0">
                <a:solidFill>
                  <a:schemeClr val="accent5">
                    <a:lumMod val="75000"/>
                  </a:schemeClr>
                </a:solidFill>
                <a:latin typeface="Calibri" panose="020F0502020204030204" pitchFamily="34" charset="0"/>
                <a:cs typeface="Calibri" panose="020F0502020204030204" pitchFamily="34" charset="0"/>
              </a:rPr>
              <a:t>to entertain a mental image</a:t>
            </a:r>
            <a:r>
              <a:rPr lang="en-GB" sz="2600" dirty="0">
                <a:latin typeface="Calibri" panose="020F0502020204030204" pitchFamily="34" charset="0"/>
                <a:cs typeface="Calibri" panose="020F0502020204030204" pitchFamily="34" charset="0"/>
              </a:rPr>
              <a:t>, or to </a:t>
            </a:r>
            <a:r>
              <a:rPr lang="en-GB" sz="2600" dirty="0">
                <a:solidFill>
                  <a:srgbClr val="7030A0"/>
                </a:solidFill>
                <a:latin typeface="Calibri" panose="020F0502020204030204" pitchFamily="34" charset="0"/>
                <a:cs typeface="Calibri" panose="020F0502020204030204" pitchFamily="34" charset="0"/>
              </a:rPr>
              <a:t>experience an emotion</a:t>
            </a:r>
            <a:r>
              <a:rPr lang="en-GB" sz="2600" dirty="0">
                <a:latin typeface="Calibri" panose="020F0502020204030204" pitchFamily="34" charset="0"/>
                <a:cs typeface="Calibri" panose="020F0502020204030204" pitchFamily="34" charset="0"/>
              </a:rPr>
              <a:t>?”  </a:t>
            </a:r>
          </a:p>
          <a:p>
            <a:pPr marL="0" indent="0" algn="ctr">
              <a:lnSpc>
                <a:spcPts val="3000"/>
              </a:lnSpc>
              <a:buNone/>
            </a:pPr>
            <a:endParaRPr lang="en-GB" sz="2600" dirty="0">
              <a:latin typeface="Calibri" panose="020F0502020204030204" pitchFamily="34" charset="0"/>
              <a:cs typeface="Calibri" panose="020F0502020204030204" pitchFamily="34" charset="0"/>
            </a:endParaRPr>
          </a:p>
          <a:p>
            <a:pPr marL="0" indent="0" algn="r">
              <a:buNone/>
            </a:pPr>
            <a:endParaRPr lang="en-GB" sz="2600" dirty="0">
              <a:latin typeface="Calibri" panose="020F0502020204030204" pitchFamily="34" charset="0"/>
              <a:cs typeface="Calibri" panose="020F0502020204030204" pitchFamily="34" charset="0"/>
            </a:endParaRPr>
          </a:p>
          <a:p>
            <a:pPr marL="0" indent="0" algn="r">
              <a:buNone/>
            </a:pPr>
            <a:endParaRPr lang="en-GB" sz="2600" dirty="0">
              <a:latin typeface="Calibri" panose="020F0502020204030204" pitchFamily="34" charset="0"/>
              <a:cs typeface="Calibri" panose="020F0502020204030204" pitchFamily="34" charset="0"/>
            </a:endParaRPr>
          </a:p>
          <a:p>
            <a:pPr marL="0" indent="0" algn="r">
              <a:buNone/>
            </a:pP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David Chalmers (1995), </a:t>
            </a:r>
            <a:r>
              <a:rPr lang="en-GB" sz="2000" i="1" dirty="0">
                <a:latin typeface="Calibri" panose="020F0502020204030204" pitchFamily="34" charset="0"/>
                <a:cs typeface="Calibri" panose="020F0502020204030204" pitchFamily="34" charset="0"/>
              </a:rPr>
              <a:t>Facing Up to the Problem of Consciousness</a:t>
            </a:r>
            <a:r>
              <a:rPr lang="en-GB" sz="2000" dirty="0">
                <a:latin typeface="Calibri" panose="020F0502020204030204" pitchFamily="34" charset="0"/>
                <a:cs typeface="Calibri" panose="020F0502020204030204" pitchFamily="34" charset="0"/>
              </a:rPr>
              <a:t>, </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Journal of Consciousness Studies</a:t>
            </a:r>
          </a:p>
          <a:p>
            <a:pPr marL="0" indent="0" algn="r">
              <a:buNone/>
            </a:pPr>
            <a:endParaRPr lang="en-US" sz="2400" dirty="0">
              <a:latin typeface="Calibri" panose="020F0502020204030204" pitchFamily="34" charset="0"/>
              <a:cs typeface="Calibri" panose="020F0502020204030204" pitchFamily="34" charset="0"/>
            </a:endParaRPr>
          </a:p>
        </p:txBody>
      </p:sp>
      <p:sp>
        <p:nvSpPr>
          <p:cNvPr id="4" name="Content Placeholder 12">
            <a:extLst>
              <a:ext uri="{FF2B5EF4-FFF2-40B4-BE49-F238E27FC236}">
                <a16:creationId xmlns:a16="http://schemas.microsoft.com/office/drawing/2014/main" id="{1242FAA5-0125-478E-AC99-E5BE814BA10F}"/>
              </a:ext>
            </a:extLst>
          </p:cNvPr>
          <p:cNvSpPr txBox="1">
            <a:spLocks/>
          </p:cNvSpPr>
          <p:nvPr/>
        </p:nvSpPr>
        <p:spPr>
          <a:xfrm>
            <a:off x="1486445" y="3568034"/>
            <a:ext cx="9344297" cy="17141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000"/>
              </a:lnSpc>
              <a:buFont typeface="Arial" panose="020B0604020202020204" pitchFamily="34" charset="0"/>
              <a:buNone/>
            </a:pPr>
            <a:r>
              <a:rPr lang="en-GB" sz="2600" dirty="0">
                <a:latin typeface="Calibri" panose="020F0502020204030204" pitchFamily="34" charset="0"/>
                <a:cs typeface="Calibri" panose="020F0502020204030204" pitchFamily="34" charset="0"/>
              </a:rPr>
              <a:t>“It is widely agreed that </a:t>
            </a:r>
            <a:r>
              <a:rPr lang="en-GB" sz="2600" dirty="0">
                <a:solidFill>
                  <a:srgbClr val="7030A0"/>
                </a:solidFill>
                <a:latin typeface="Calibri" panose="020F0502020204030204" pitchFamily="34" charset="0"/>
                <a:cs typeface="Calibri" panose="020F0502020204030204" pitchFamily="34" charset="0"/>
              </a:rPr>
              <a:t>experience</a:t>
            </a:r>
            <a:r>
              <a:rPr lang="en-GB" sz="2600" dirty="0">
                <a:latin typeface="Calibri" panose="020F0502020204030204" pitchFamily="34" charset="0"/>
                <a:cs typeface="Calibri" panose="020F0502020204030204" pitchFamily="34" charset="0"/>
              </a:rPr>
              <a:t> </a:t>
            </a:r>
            <a:r>
              <a:rPr lang="en-GB" sz="2600" b="1" dirty="0">
                <a:latin typeface="Calibri" panose="020F0502020204030204" pitchFamily="34" charset="0"/>
                <a:cs typeface="Calibri" panose="020F0502020204030204" pitchFamily="34" charset="0"/>
              </a:rPr>
              <a:t>arises from a physical basis</a:t>
            </a:r>
            <a:r>
              <a:rPr lang="en-GB" sz="2600" dirty="0">
                <a:latin typeface="Calibri" panose="020F0502020204030204" pitchFamily="34" charset="0"/>
                <a:cs typeface="Calibri" panose="020F0502020204030204" pitchFamily="34" charset="0"/>
              </a:rPr>
              <a:t>, </a:t>
            </a:r>
            <a:br>
              <a:rPr lang="en-GB" sz="2600" dirty="0">
                <a:latin typeface="Calibri" panose="020F0502020204030204" pitchFamily="34" charset="0"/>
                <a:cs typeface="Calibri" panose="020F0502020204030204" pitchFamily="34" charset="0"/>
              </a:rPr>
            </a:br>
            <a:r>
              <a:rPr lang="en-GB" sz="2600" dirty="0">
                <a:latin typeface="Calibri" panose="020F0502020204030204" pitchFamily="34" charset="0"/>
                <a:cs typeface="Calibri" panose="020F0502020204030204" pitchFamily="34" charset="0"/>
              </a:rPr>
              <a:t>but we have no good explanation of </a:t>
            </a:r>
            <a:r>
              <a:rPr lang="en-GB" sz="2600" b="1" dirty="0">
                <a:latin typeface="Calibri" panose="020F0502020204030204" pitchFamily="34" charset="0"/>
                <a:cs typeface="Calibri" panose="020F0502020204030204" pitchFamily="34" charset="0"/>
              </a:rPr>
              <a:t>why</a:t>
            </a:r>
            <a:r>
              <a:rPr lang="en-GB" sz="2600" dirty="0">
                <a:latin typeface="Calibri" panose="020F0502020204030204" pitchFamily="34" charset="0"/>
                <a:cs typeface="Calibri" panose="020F0502020204030204" pitchFamily="34" charset="0"/>
              </a:rPr>
              <a:t> and </a:t>
            </a:r>
            <a:r>
              <a:rPr lang="en-GB" sz="2600" b="1" dirty="0">
                <a:latin typeface="Calibri" panose="020F0502020204030204" pitchFamily="34" charset="0"/>
                <a:cs typeface="Calibri" panose="020F0502020204030204" pitchFamily="34" charset="0"/>
              </a:rPr>
              <a:t>how</a:t>
            </a:r>
            <a:r>
              <a:rPr lang="en-GB" sz="2600" dirty="0">
                <a:latin typeface="Calibri" panose="020F0502020204030204" pitchFamily="34" charset="0"/>
                <a:cs typeface="Calibri" panose="020F0502020204030204" pitchFamily="34" charset="0"/>
              </a:rPr>
              <a:t> it so arises.  </a:t>
            </a:r>
            <a:br>
              <a:rPr lang="en-GB" sz="2600" dirty="0">
                <a:latin typeface="Calibri" panose="020F0502020204030204" pitchFamily="34" charset="0"/>
                <a:cs typeface="Calibri" panose="020F0502020204030204" pitchFamily="34" charset="0"/>
              </a:rPr>
            </a:br>
            <a:r>
              <a:rPr lang="en-GB" sz="2600" b="1" dirty="0">
                <a:latin typeface="Calibri" panose="020F0502020204030204" pitchFamily="34" charset="0"/>
                <a:cs typeface="Calibri" panose="020F0502020204030204" pitchFamily="34" charset="0"/>
              </a:rPr>
              <a:t>Why should </a:t>
            </a:r>
            <a:r>
              <a:rPr lang="en-GB" sz="2600" dirty="0">
                <a:latin typeface="Calibri" panose="020F0502020204030204" pitchFamily="34" charset="0"/>
                <a:cs typeface="Calibri" panose="020F0502020204030204" pitchFamily="34" charset="0"/>
              </a:rPr>
              <a:t>physical processing give rise to a </a:t>
            </a:r>
            <a:r>
              <a:rPr lang="en-GB" sz="2600" dirty="0">
                <a:solidFill>
                  <a:srgbClr val="FF0000"/>
                </a:solidFill>
                <a:latin typeface="Calibri" panose="020F0502020204030204" pitchFamily="34" charset="0"/>
                <a:cs typeface="Calibri" panose="020F0502020204030204" pitchFamily="34" charset="0"/>
              </a:rPr>
              <a:t>rich inner life </a:t>
            </a:r>
            <a:r>
              <a:rPr lang="en-GB" sz="2600" dirty="0">
                <a:latin typeface="Calibri" panose="020F0502020204030204" pitchFamily="34" charset="0"/>
                <a:cs typeface="Calibri" panose="020F0502020204030204" pitchFamily="34" charset="0"/>
              </a:rPr>
              <a:t>at all?  </a:t>
            </a:r>
            <a:br>
              <a:rPr lang="en-GB" sz="2600" dirty="0">
                <a:latin typeface="Calibri" panose="020F0502020204030204" pitchFamily="34" charset="0"/>
                <a:cs typeface="Calibri" panose="020F0502020204030204" pitchFamily="34" charset="0"/>
              </a:rPr>
            </a:br>
            <a:r>
              <a:rPr lang="en-GB" sz="2600" u="sng" dirty="0">
                <a:latin typeface="Calibri" panose="020F0502020204030204" pitchFamily="34" charset="0"/>
                <a:cs typeface="Calibri" panose="020F0502020204030204" pitchFamily="34" charset="0"/>
              </a:rPr>
              <a:t>It seems objectively unreasonable that it should</a:t>
            </a:r>
            <a:r>
              <a:rPr lang="en-GB" sz="2600" dirty="0">
                <a:latin typeface="Calibri" panose="020F0502020204030204" pitchFamily="34" charset="0"/>
                <a:cs typeface="Calibri" panose="020F0502020204030204" pitchFamily="34" charset="0"/>
              </a:rPr>
              <a:t>, and yet it does”</a:t>
            </a:r>
          </a:p>
          <a:p>
            <a:pPr marL="0" indent="0" algn="r">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4797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a:prstGeom prst="rect">
            <a:avLst/>
          </a:prstGeom>
        </p:spPr>
        <p:txBody>
          <a:bodyPr wrap="square" anchor="ctr">
            <a:normAutofit/>
          </a:bodyPr>
          <a:lstStyle/>
          <a:p>
            <a:r>
              <a:rPr lang="en-US" dirty="0"/>
              <a:t>Why are we not zombies? </a:t>
            </a:r>
          </a:p>
        </p:txBody>
      </p:sp>
      <p:pic>
        <p:nvPicPr>
          <p:cNvPr id="7" name="Picture 6" descr="A group of people that are standing in the snow&#10;&#10;Description automatically generated">
            <a:extLst>
              <a:ext uri="{FF2B5EF4-FFF2-40B4-BE49-F238E27FC236}">
                <a16:creationId xmlns:a16="http://schemas.microsoft.com/office/drawing/2014/main" id="{F05586CB-D54C-4027-A369-70C7E30564D6}"/>
              </a:ext>
            </a:extLst>
          </p:cNvPr>
          <p:cNvPicPr>
            <a:picLocks noChangeAspect="1"/>
          </p:cNvPicPr>
          <p:nvPr/>
        </p:nvPicPr>
        <p:blipFill rotWithShape="1">
          <a:blip r:embed="rId2"/>
          <a:srcRect t="9144" r="-2" b="3185"/>
          <a:stretch/>
        </p:blipFill>
        <p:spPr>
          <a:xfrm>
            <a:off x="2243084" y="1532965"/>
            <a:ext cx="7705832" cy="4576998"/>
          </a:xfrm>
          <a:prstGeom prst="rect">
            <a:avLst/>
          </a:prstGeom>
          <a:noFill/>
        </p:spPr>
      </p:pic>
    </p:spTree>
    <p:extLst>
      <p:ext uri="{BB962C8B-B14F-4D97-AF65-F5344CB8AC3E}">
        <p14:creationId xmlns:p14="http://schemas.microsoft.com/office/powerpoint/2010/main" val="334210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144302DA-0FB6-426E-A63B-970E66BFC808}"/>
              </a:ext>
            </a:extLst>
          </p:cNvPr>
          <p:cNvPicPr>
            <a:picLocks noChangeAspect="1"/>
          </p:cNvPicPr>
          <p:nvPr/>
        </p:nvPicPr>
        <p:blipFill>
          <a:blip r:embed="rId2"/>
          <a:stretch>
            <a:fillRect/>
          </a:stretch>
        </p:blipFill>
        <p:spPr>
          <a:xfrm>
            <a:off x="1694330" y="798901"/>
            <a:ext cx="9077302" cy="6059099"/>
          </a:xfrm>
          <a:prstGeom prst="rect">
            <a:avLst/>
          </a:prstGeom>
          <a:noFill/>
        </p:spPr>
      </p:pic>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a:prstGeom prst="rect">
            <a:avLst/>
          </a:prstGeom>
        </p:spPr>
        <p:txBody>
          <a:bodyPr wrap="square" anchor="ctr">
            <a:normAutofit/>
          </a:bodyPr>
          <a:lstStyle/>
          <a:p>
            <a:r>
              <a:rPr lang="en-US" dirty="0"/>
              <a:t>Why are we not zombies? </a:t>
            </a:r>
          </a:p>
        </p:txBody>
      </p:sp>
    </p:spTree>
    <p:extLst>
      <p:ext uri="{BB962C8B-B14F-4D97-AF65-F5344CB8AC3E}">
        <p14:creationId xmlns:p14="http://schemas.microsoft.com/office/powerpoint/2010/main" val="3040771550"/>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2.xml><?xml version="1.0" encoding="utf-8"?>
<ds:datastoreItem xmlns:ds="http://schemas.openxmlformats.org/officeDocument/2006/customXml" ds:itemID="{B8E2C315-492F-482C-BE04-955377E16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9B7651-08C1-49A1-AFE9-4E4CD342176D}">
  <ds:schemaRef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Ocean presentation</Template>
  <TotalTime>0</TotalTime>
  <Words>427</Words>
  <Application>Microsoft Office PowerPoint</Application>
  <PresentationFormat>Widescreen</PresentationFormat>
  <Paragraphs>87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Office Theme</vt:lpstr>
      <vt:lpstr>The Hard Problem of Consciousness</vt:lpstr>
      <vt:lpstr>Introduction to the Hard Problem</vt:lpstr>
      <vt:lpstr>Why the ‘Hard Problem’?</vt:lpstr>
      <vt:lpstr>The Most Exciting Problem in Philosophy !</vt:lpstr>
      <vt:lpstr>‘The Mind-Body Problem’ vs ‘The Hard Problem’</vt:lpstr>
      <vt:lpstr>‘The Mind-Body Problem’ vs ‘The Hard Problem’</vt:lpstr>
      <vt:lpstr>As David Chalmers put it … </vt:lpstr>
      <vt:lpstr>Why are we not zombies? </vt:lpstr>
      <vt:lpstr>Why are we not zombies? </vt:lpstr>
      <vt:lpstr>In Chalmers’ view… </vt:lpstr>
      <vt:lpstr>PhilSoc Members’ Weekend, 2019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2019-07-20T14:05:32Z</dcterms:created>
  <dcterms:modified xsi:type="dcterms:W3CDTF">2019-08-16T20:15:17Z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